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62" r:id="rId11"/>
    <p:sldId id="315" r:id="rId12"/>
    <p:sldId id="326" r:id="rId13"/>
    <p:sldId id="274" r:id="rId14"/>
    <p:sldId id="327" r:id="rId15"/>
    <p:sldId id="363" r:id="rId16"/>
    <p:sldId id="267" r:id="rId17"/>
    <p:sldId id="268" r:id="rId18"/>
    <p:sldId id="364" r:id="rId19"/>
    <p:sldId id="328" r:id="rId20"/>
    <p:sldId id="329" r:id="rId21"/>
    <p:sldId id="330" r:id="rId22"/>
    <p:sldId id="365" r:id="rId23"/>
    <p:sldId id="331" r:id="rId24"/>
    <p:sldId id="366" r:id="rId25"/>
    <p:sldId id="367" r:id="rId26"/>
    <p:sldId id="332" r:id="rId27"/>
    <p:sldId id="333" r:id="rId28"/>
    <p:sldId id="334" r:id="rId29"/>
    <p:sldId id="335" r:id="rId30"/>
    <p:sldId id="336" r:id="rId31"/>
    <p:sldId id="368" r:id="rId32"/>
    <p:sldId id="286" r:id="rId33"/>
    <p:sldId id="287" r:id="rId34"/>
    <p:sldId id="369" r:id="rId35"/>
    <p:sldId id="337" r:id="rId36"/>
    <p:sldId id="388" r:id="rId37"/>
    <p:sldId id="338" r:id="rId38"/>
    <p:sldId id="339" r:id="rId39"/>
    <p:sldId id="371" r:id="rId40"/>
    <p:sldId id="340" r:id="rId41"/>
    <p:sldId id="372" r:id="rId42"/>
    <p:sldId id="341" r:id="rId43"/>
    <p:sldId id="342" r:id="rId44"/>
    <p:sldId id="373" r:id="rId45"/>
    <p:sldId id="343" r:id="rId46"/>
    <p:sldId id="344" r:id="rId47"/>
    <p:sldId id="374" r:id="rId48"/>
    <p:sldId id="345" r:id="rId49"/>
    <p:sldId id="375" r:id="rId50"/>
    <p:sldId id="376" r:id="rId51"/>
    <p:sldId id="346" r:id="rId52"/>
    <p:sldId id="347" r:id="rId53"/>
    <p:sldId id="272" r:id="rId54"/>
    <p:sldId id="348" r:id="rId55"/>
    <p:sldId id="377" r:id="rId56"/>
    <p:sldId id="349" r:id="rId57"/>
    <p:sldId id="370" r:id="rId58"/>
    <p:sldId id="350" r:id="rId59"/>
    <p:sldId id="378" r:id="rId60"/>
    <p:sldId id="351" r:id="rId61"/>
    <p:sldId id="379" r:id="rId62"/>
    <p:sldId id="352" r:id="rId63"/>
    <p:sldId id="380" r:id="rId64"/>
    <p:sldId id="353" r:id="rId65"/>
    <p:sldId id="381" r:id="rId66"/>
    <p:sldId id="354" r:id="rId67"/>
    <p:sldId id="383" r:id="rId68"/>
    <p:sldId id="382" r:id="rId69"/>
    <p:sldId id="355" r:id="rId70"/>
    <p:sldId id="384" r:id="rId71"/>
    <p:sldId id="386" r:id="rId72"/>
    <p:sldId id="356" r:id="rId73"/>
    <p:sldId id="357" r:id="rId74"/>
    <p:sldId id="387" r:id="rId75"/>
    <p:sldId id="358" r:id="rId76"/>
    <p:sldId id="359" r:id="rId77"/>
    <p:sldId id="360" r:id="rId78"/>
    <p:sldId id="361" r:id="rId79"/>
    <p:sldId id="385" r:id="rId80"/>
    <p:sldId id="299" r:id="rId81"/>
    <p:sldId id="300" r:id="rId82"/>
    <p:sldId id="325"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4/30/2019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6.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3.xml"/></Relationships>
</file>

<file path=ppt/slides/_rels/slide6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3.xml"/></Relationships>
</file>

<file path=ppt/slides/_rels/slide7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3.xml"/></Relationships>
</file>

<file path=ppt/slides/_rels/slide7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3.xml"/></Relationships>
</file>

<file path=ppt/slides/_rels/slide7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48</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Electronic Fundamentals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SUMMARY OF SEMICONDUCTORS</a:t>
            </a:r>
            <a:endParaRPr lang="en-US" dirty="0">
              <a:latin typeface="+mj-lt"/>
            </a:endParaRPr>
          </a:p>
        </p:txBody>
      </p:sp>
      <p:sp>
        <p:nvSpPr>
          <p:cNvPr id="3" name="Content Placeholder 2"/>
          <p:cNvSpPr>
            <a:spLocks noGrp="1"/>
          </p:cNvSpPr>
          <p:nvPr>
            <p:ph idx="1"/>
          </p:nvPr>
        </p:nvSpPr>
        <p:spPr/>
        <p:txBody>
          <a:bodyPr/>
          <a:lstStyle/>
          <a:p>
            <a:r>
              <a:rPr lang="en-US" dirty="0"/>
              <a:t>The two types of semiconductor materials are P type and N type</a:t>
            </a:r>
            <a:r>
              <a:rPr lang="en-US" dirty="0" smtClean="0"/>
              <a:t>.</a:t>
            </a:r>
          </a:p>
          <a:p>
            <a:r>
              <a:rPr lang="en-US" dirty="0"/>
              <a:t>In P-type semiconductors, electrical conduction </a:t>
            </a:r>
            <a:r>
              <a:rPr lang="en-US" dirty="0" smtClean="0"/>
              <a:t>occurs mainly as </a:t>
            </a:r>
            <a:r>
              <a:rPr lang="en-US" dirty="0"/>
              <a:t>a result of holes (absence of electrons</a:t>
            </a:r>
            <a:r>
              <a:rPr lang="en-US" dirty="0" smtClean="0"/>
              <a:t>).</a:t>
            </a:r>
          </a:p>
          <a:p>
            <a:r>
              <a:rPr lang="en-US" dirty="0"/>
              <a:t>In N-type </a:t>
            </a:r>
            <a:r>
              <a:rPr lang="en-US" dirty="0" smtClean="0"/>
              <a:t>semiconductors, electrical </a:t>
            </a:r>
            <a:r>
              <a:rPr lang="en-US" dirty="0"/>
              <a:t>conduction occurs mainly as a result </a:t>
            </a:r>
            <a:r>
              <a:rPr lang="en-US" dirty="0" smtClean="0"/>
              <a:t>of electrons </a:t>
            </a:r>
            <a:r>
              <a:rPr lang="en-US" dirty="0"/>
              <a:t>(excess of electrons).</a:t>
            </a:r>
            <a:endParaRPr lang="en-US" dirty="0"/>
          </a:p>
        </p:txBody>
      </p:sp>
    </p:spTree>
    <p:extLst>
      <p:ext uri="{BB962C8B-B14F-4D97-AF65-F5344CB8AC3E}">
        <p14:creationId xmlns:p14="http://schemas.microsoft.com/office/powerpoint/2010/main" val="218618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t>What is the difference between P-type material and </a:t>
            </a:r>
            <a:r>
              <a:rPr lang="en-US" sz="4000" dirty="0" smtClean="0"/>
              <a:t>N-type material</a:t>
            </a:r>
            <a:r>
              <a:rPr lang="en-US" sz="4000" dirty="0"/>
              <a:t>?</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The material used to dope the silicon or germanium.</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DIODES</a:t>
            </a:r>
            <a:endParaRPr lang="en-US" dirty="0">
              <a:latin typeface="+mj-lt"/>
            </a:endParaRPr>
          </a:p>
        </p:txBody>
      </p:sp>
      <p:sp>
        <p:nvSpPr>
          <p:cNvPr id="3" name="Content Placeholder 2"/>
          <p:cNvSpPr>
            <a:spLocks noGrp="1"/>
          </p:cNvSpPr>
          <p:nvPr>
            <p:ph idx="1"/>
          </p:nvPr>
        </p:nvSpPr>
        <p:spPr/>
        <p:txBody>
          <a:bodyPr/>
          <a:lstStyle/>
          <a:p>
            <a:r>
              <a:rPr lang="en-US" dirty="0" smtClean="0"/>
              <a:t>Construction</a:t>
            </a:r>
          </a:p>
          <a:p>
            <a:pPr lvl="1"/>
            <a:r>
              <a:rPr lang="en-US" dirty="0"/>
              <a:t>A diode is an electrical one-way check </a:t>
            </a:r>
            <a:r>
              <a:rPr lang="en-US" dirty="0" smtClean="0"/>
              <a:t>valve made </a:t>
            </a:r>
            <a:r>
              <a:rPr lang="en-US" dirty="0"/>
              <a:t>by combining a P-type material and an N-type </a:t>
            </a:r>
            <a:r>
              <a:rPr lang="en-US" dirty="0" smtClean="0"/>
              <a:t>material.</a:t>
            </a:r>
          </a:p>
          <a:p>
            <a:r>
              <a:rPr lang="en-US" dirty="0" smtClean="0"/>
              <a:t>Operation</a:t>
            </a:r>
          </a:p>
          <a:p>
            <a:r>
              <a:rPr lang="en-US" dirty="0"/>
              <a:t>The N-type material has one extra electron, </a:t>
            </a:r>
            <a:r>
              <a:rPr lang="en-US" dirty="0" smtClean="0"/>
              <a:t>which can </a:t>
            </a:r>
            <a:r>
              <a:rPr lang="en-US" dirty="0"/>
              <a:t>flow into the P-type material. The P type requires electrons to </a:t>
            </a:r>
            <a:r>
              <a:rPr lang="en-US" dirty="0" smtClean="0"/>
              <a:t>fill its </a:t>
            </a:r>
            <a:r>
              <a:rPr lang="en-US" dirty="0"/>
              <a:t>holes</a:t>
            </a:r>
            <a:r>
              <a:rPr lang="en-US" dirty="0" smtClean="0"/>
              <a:t>.</a:t>
            </a:r>
          </a:p>
          <a:p>
            <a:r>
              <a:rPr lang="en-US" dirty="0" smtClean="0"/>
              <a:t>Diodes </a:t>
            </a:r>
            <a:r>
              <a:rPr lang="en-US" dirty="0"/>
              <a:t>allow current flow only when current of </a:t>
            </a:r>
            <a:r>
              <a:rPr lang="en-US" dirty="0" smtClean="0"/>
              <a:t>the correct </a:t>
            </a:r>
            <a:r>
              <a:rPr lang="en-US" dirty="0"/>
              <a:t>polarity is connected to the circuit.</a:t>
            </a:r>
            <a:endParaRPr lang="en-US" dirty="0"/>
          </a:p>
        </p:txBody>
      </p:sp>
    </p:spTree>
    <p:extLst>
      <p:ext uri="{BB962C8B-B14F-4D97-AF65-F5344CB8AC3E}">
        <p14:creationId xmlns:p14="http://schemas.microsoft.com/office/powerpoint/2010/main" val="4081104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48.4 A diode is a component with P-type and N-type materials together. The negative electrode is called the cathode and the positive electrode is called the anode</a:t>
            </a:r>
            <a:endParaRPr lang="en-US" dirty="0"/>
          </a:p>
        </p:txBody>
      </p:sp>
      <p:pic>
        <p:nvPicPr>
          <p:cNvPr id="3" name="Picture 2" descr="An illustration shows PN junction diode with P connected to anode and N connected to cathod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512" y="2438400"/>
            <a:ext cx="6952005" cy="3310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662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544" y="304800"/>
            <a:ext cx="8229600" cy="1097280"/>
          </a:xfrm>
        </p:spPr>
        <p:txBody>
          <a:bodyPr/>
          <a:lstStyle/>
          <a:p>
            <a:r>
              <a:rPr lang="en-US" sz="1800" dirty="0">
                <a:latin typeface="+mj-lt"/>
              </a:rPr>
              <a:t>Figure 48.5 (a) A diode consist of P-type and N-type materials separated by a depletion region.(b) When connected to a voltage source in the reverse bias situation, </a:t>
            </a:r>
            <a:r>
              <a:rPr lang="en-US" sz="1800" dirty="0" smtClean="0">
                <a:latin typeface="+mj-lt"/>
              </a:rPr>
              <a:t>no current </a:t>
            </a:r>
            <a:r>
              <a:rPr lang="en-US" sz="1800" dirty="0">
                <a:latin typeface="+mj-lt"/>
              </a:rPr>
              <a:t>flows across the depletion region.(c) When the diode is connected in the forward bias direction, </a:t>
            </a:r>
            <a:r>
              <a:rPr lang="en-US" sz="1800" dirty="0" smtClean="0">
                <a:latin typeface="+mj-lt"/>
              </a:rPr>
              <a:t>current flows across the depletion region.</a:t>
            </a:r>
            <a:endParaRPr lang="en-US" sz="1800" dirty="0">
              <a:latin typeface="+mj-lt"/>
            </a:endParaRPr>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35" b="11875"/>
          <a:stretch/>
        </p:blipFill>
        <p:spPr bwMode="auto">
          <a:xfrm>
            <a:off x="2791038" y="1905000"/>
            <a:ext cx="3552612" cy="411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989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48.6 Diode symbol and electrode names. The stripe on one end of a diode represents the cathode end of the diode</a:t>
            </a:r>
            <a:endParaRPr lang="en-US" dirty="0"/>
          </a:p>
        </p:txBody>
      </p:sp>
      <p:pic>
        <p:nvPicPr>
          <p:cNvPr id="3" name="Picture 2" descr="An illustration shows a diode. Current flows from anode to cathode but not from cathode to anode. The diode is denoted as a triangle and a line, where triangle represents anode and the line represents cathod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8396" y="2783720"/>
            <a:ext cx="7827314" cy="2377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388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ZENER DIODES</a:t>
            </a:r>
            <a:endParaRPr lang="en-US" dirty="0">
              <a:latin typeface="+mj-lt"/>
            </a:endParaRPr>
          </a:p>
        </p:txBody>
      </p:sp>
      <p:sp>
        <p:nvSpPr>
          <p:cNvPr id="3" name="Content Placeholder 2"/>
          <p:cNvSpPr>
            <a:spLocks noGrp="1"/>
          </p:cNvSpPr>
          <p:nvPr>
            <p:ph idx="1"/>
          </p:nvPr>
        </p:nvSpPr>
        <p:spPr/>
        <p:txBody>
          <a:bodyPr/>
          <a:lstStyle/>
          <a:p>
            <a:r>
              <a:rPr lang="en-US" dirty="0" smtClean="0"/>
              <a:t>Construction</a:t>
            </a:r>
          </a:p>
          <a:p>
            <a:pPr lvl="1"/>
            <a:r>
              <a:rPr lang="en-US" dirty="0"/>
              <a:t>A </a:t>
            </a:r>
            <a:r>
              <a:rPr lang="en-US" dirty="0" err="1"/>
              <a:t>zener</a:t>
            </a:r>
            <a:r>
              <a:rPr lang="en-US" dirty="0"/>
              <a:t> diode is a specially </a:t>
            </a:r>
            <a:r>
              <a:rPr lang="en-US" dirty="0" smtClean="0"/>
              <a:t>constructed diode </a:t>
            </a:r>
            <a:r>
              <a:rPr lang="en-US" dirty="0"/>
              <a:t>designed to operate with a reverse-bias </a:t>
            </a:r>
            <a:r>
              <a:rPr lang="en-US" dirty="0" smtClean="0"/>
              <a:t>current.</a:t>
            </a:r>
          </a:p>
          <a:p>
            <a:r>
              <a:rPr lang="en-US" dirty="0" smtClean="0"/>
              <a:t>Operation</a:t>
            </a:r>
          </a:p>
          <a:p>
            <a:pPr lvl="1"/>
            <a:r>
              <a:rPr lang="en-US" dirty="0"/>
              <a:t>A </a:t>
            </a:r>
            <a:r>
              <a:rPr lang="en-US" dirty="0" err="1"/>
              <a:t>zener</a:t>
            </a:r>
            <a:r>
              <a:rPr lang="en-US" dirty="0"/>
              <a:t> diode acts as any diode in that it </a:t>
            </a:r>
            <a:r>
              <a:rPr lang="en-US" dirty="0" smtClean="0"/>
              <a:t>blocks reverse-bias </a:t>
            </a:r>
            <a:r>
              <a:rPr lang="en-US" dirty="0"/>
              <a:t>current, but only up to a certain voltage</a:t>
            </a:r>
            <a:r>
              <a:rPr lang="en-US" dirty="0" smtClean="0"/>
              <a:t>.</a:t>
            </a:r>
          </a:p>
          <a:p>
            <a:pPr lvl="1"/>
            <a:r>
              <a:rPr lang="en-US" dirty="0"/>
              <a:t>Above </a:t>
            </a:r>
            <a:r>
              <a:rPr lang="en-US" dirty="0" smtClean="0"/>
              <a:t>this certain </a:t>
            </a:r>
            <a:r>
              <a:rPr lang="en-US" dirty="0"/>
              <a:t>voltage (called the breakdown</a:t>
            </a:r>
            <a:r>
              <a:rPr lang="en-US" i="1" dirty="0"/>
              <a:t> </a:t>
            </a:r>
            <a:r>
              <a:rPr lang="en-US" dirty="0"/>
              <a:t>voltage</a:t>
            </a:r>
            <a:r>
              <a:rPr lang="en-US" i="1" dirty="0"/>
              <a:t> </a:t>
            </a:r>
            <a:r>
              <a:rPr lang="en-US" dirty="0"/>
              <a:t>or the </a:t>
            </a:r>
            <a:r>
              <a:rPr lang="en-US" dirty="0" err="1"/>
              <a:t>zener</a:t>
            </a:r>
            <a:r>
              <a:rPr lang="en-US" dirty="0"/>
              <a:t> region</a:t>
            </a:r>
            <a:r>
              <a:rPr lang="en-US" dirty="0" smtClean="0"/>
              <a:t>), a </a:t>
            </a:r>
            <a:r>
              <a:rPr lang="en-US" dirty="0" err="1"/>
              <a:t>zener</a:t>
            </a:r>
            <a:r>
              <a:rPr lang="en-US" dirty="0"/>
              <a:t> diode conducts current in the opposite direction </a:t>
            </a:r>
            <a:r>
              <a:rPr lang="en-US" dirty="0" smtClean="0"/>
              <a:t>without damage </a:t>
            </a:r>
            <a:r>
              <a:rPr lang="en-US" dirty="0"/>
              <a:t>to the diode.</a:t>
            </a:r>
            <a:endParaRPr lang="en-US" dirty="0" smtClean="0"/>
          </a:p>
          <a:p>
            <a:endParaRPr lang="en-US" dirty="0"/>
          </a:p>
        </p:txBody>
      </p:sp>
    </p:spTree>
    <p:extLst>
      <p:ext uri="{BB962C8B-B14F-4D97-AF65-F5344CB8AC3E}">
        <p14:creationId xmlns:p14="http://schemas.microsoft.com/office/powerpoint/2010/main" val="3943041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Arial (Headings)"/>
              </a:rPr>
              <a:t>Figure 48.7 A </a:t>
            </a:r>
            <a:r>
              <a:rPr lang="en-IN" sz="2400" dirty="0" err="1">
                <a:latin typeface="Arial (Headings)"/>
              </a:rPr>
              <a:t>zener</a:t>
            </a:r>
            <a:r>
              <a:rPr lang="en-IN" sz="2400" dirty="0">
                <a:latin typeface="Arial (Headings)"/>
              </a:rPr>
              <a:t> diode blocks current flow until a certain voltage is reached, then it permits current to flow</a:t>
            </a:r>
            <a:endParaRPr lang="en-US" dirty="0"/>
          </a:p>
        </p:txBody>
      </p:sp>
      <p:pic>
        <p:nvPicPr>
          <p:cNvPr id="3" name="Picture 2" descr="An illustration shows a zener diode represented as a triangle and s-shaped line. Current flows from cathode to anode, but only when it reaches a certain volta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52089" y="2569328"/>
            <a:ext cx="6439824" cy="2853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346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HIGH-VOLTAGE SPIKE PRTECTION (1 OF 2)</a:t>
            </a:r>
            <a:endParaRPr lang="en-US" dirty="0">
              <a:latin typeface="+mj-lt"/>
            </a:endParaRPr>
          </a:p>
        </p:txBody>
      </p:sp>
      <p:sp>
        <p:nvSpPr>
          <p:cNvPr id="3" name="Content Placeholder 2"/>
          <p:cNvSpPr>
            <a:spLocks noGrp="1"/>
          </p:cNvSpPr>
          <p:nvPr>
            <p:ph idx="1"/>
          </p:nvPr>
        </p:nvSpPr>
        <p:spPr/>
        <p:txBody>
          <a:bodyPr/>
          <a:lstStyle/>
          <a:p>
            <a:r>
              <a:rPr lang="en-US" dirty="0" smtClean="0"/>
              <a:t>Clamping Diodes</a:t>
            </a:r>
          </a:p>
          <a:p>
            <a:pPr lvl="1"/>
            <a:r>
              <a:rPr lang="en-US" dirty="0" smtClean="0"/>
              <a:t>A </a:t>
            </a:r>
            <a:r>
              <a:rPr lang="en-US" dirty="0"/>
              <a:t>diode can be </a:t>
            </a:r>
            <a:r>
              <a:rPr lang="en-US" dirty="0" smtClean="0"/>
              <a:t>installed across </a:t>
            </a:r>
            <a:r>
              <a:rPr lang="en-US" dirty="0"/>
              <a:t>the leads to the coil to redirect the high-voltage spike </a:t>
            </a:r>
            <a:r>
              <a:rPr lang="en-US" dirty="0" smtClean="0"/>
              <a:t>back into the coil, protecting the rest of the circuit.</a:t>
            </a:r>
          </a:p>
          <a:p>
            <a:r>
              <a:rPr lang="en-US" dirty="0" smtClean="0"/>
              <a:t>Clamping Diode Application</a:t>
            </a:r>
          </a:p>
          <a:p>
            <a:pPr lvl="1"/>
            <a:r>
              <a:rPr lang="en-US" dirty="0" smtClean="0"/>
              <a:t>Air Conditioning Clutch Coil</a:t>
            </a:r>
          </a:p>
          <a:p>
            <a:pPr lvl="1"/>
            <a:r>
              <a:rPr lang="en-US" dirty="0" smtClean="0"/>
              <a:t>Blower Motor</a:t>
            </a:r>
          </a:p>
          <a:p>
            <a:pPr lvl="1"/>
            <a:r>
              <a:rPr lang="en-US" dirty="0" smtClean="0"/>
              <a:t>Relays</a:t>
            </a:r>
          </a:p>
          <a:p>
            <a:pPr lvl="1"/>
            <a:endParaRPr lang="en-US" dirty="0"/>
          </a:p>
        </p:txBody>
      </p:sp>
    </p:spTree>
    <p:extLst>
      <p:ext uri="{BB962C8B-B14F-4D97-AF65-F5344CB8AC3E}">
        <p14:creationId xmlns:p14="http://schemas.microsoft.com/office/powerpoint/2010/main" val="3256392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48.1</a:t>
            </a:r>
            <a:r>
              <a:rPr lang="en-US" dirty="0" smtClean="0"/>
              <a:t> </a:t>
            </a:r>
            <a:r>
              <a:rPr lang="en-US" dirty="0"/>
              <a:t>Identify semiconductor components how converters and </a:t>
            </a:r>
            <a:r>
              <a:rPr lang="en-US" dirty="0" smtClean="0"/>
              <a:t>inverters are </a:t>
            </a:r>
            <a:r>
              <a:rPr lang="en-US" dirty="0"/>
              <a:t>used, and explain precautions for working with </a:t>
            </a:r>
            <a:r>
              <a:rPr lang="en-US" dirty="0" smtClean="0"/>
              <a:t>semiconductor circuits.</a:t>
            </a:r>
          </a:p>
          <a:p>
            <a:pPr marL="0" indent="0">
              <a:buNone/>
            </a:pPr>
            <a:r>
              <a:rPr lang="en-US" b="1" dirty="0" smtClean="0">
                <a:solidFill>
                  <a:srgbClr val="005A70"/>
                </a:solidFill>
              </a:rPr>
              <a:t>48.2 </a:t>
            </a:r>
            <a:r>
              <a:rPr lang="en-US" dirty="0"/>
              <a:t>Describe how diodes and transistors work, and how to test them</a:t>
            </a:r>
            <a:r>
              <a:rPr lang="en-US" dirty="0" smtClean="0"/>
              <a:t>.</a:t>
            </a:r>
          </a:p>
          <a:p>
            <a:pPr marL="0" indent="0">
              <a:buNone/>
            </a:pPr>
            <a:r>
              <a:rPr lang="en-US" b="1" dirty="0" smtClean="0">
                <a:solidFill>
                  <a:srgbClr val="005A70"/>
                </a:solidFill>
              </a:rPr>
              <a:t>48.3 </a:t>
            </a:r>
            <a:r>
              <a:rPr lang="en-US" dirty="0"/>
              <a:t>Identify the failure causes of electronic components.</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HIGH-VOLTAGE SPIKE </a:t>
            </a:r>
            <a:r>
              <a:rPr lang="en-US" dirty="0" smtClean="0">
                <a:latin typeface="+mj-lt"/>
              </a:rPr>
              <a:t>PRTECTION (2 OF 2)</a:t>
            </a:r>
            <a:endParaRPr lang="en-US" dirty="0">
              <a:latin typeface="+mj-lt"/>
            </a:endParaRPr>
          </a:p>
        </p:txBody>
      </p:sp>
      <p:sp>
        <p:nvSpPr>
          <p:cNvPr id="3" name="Content Placeholder 2"/>
          <p:cNvSpPr>
            <a:spLocks noGrp="1"/>
          </p:cNvSpPr>
          <p:nvPr>
            <p:ph idx="1"/>
          </p:nvPr>
        </p:nvSpPr>
        <p:spPr/>
        <p:txBody>
          <a:bodyPr/>
          <a:lstStyle/>
          <a:p>
            <a:r>
              <a:rPr lang="en-US" dirty="0" smtClean="0"/>
              <a:t>De-spiking Zener Diodes</a:t>
            </a:r>
          </a:p>
          <a:p>
            <a:pPr lvl="1"/>
            <a:r>
              <a:rPr lang="en-US" dirty="0"/>
              <a:t>Zener diodes are most </a:t>
            </a:r>
            <a:r>
              <a:rPr lang="en-US" dirty="0" smtClean="0"/>
              <a:t>commonly used </a:t>
            </a:r>
            <a:r>
              <a:rPr lang="en-US" dirty="0"/>
              <a:t>in electronic fuel-injection circuits that control the firing </a:t>
            </a:r>
            <a:r>
              <a:rPr lang="en-US" dirty="0" smtClean="0"/>
              <a:t>of the </a:t>
            </a:r>
            <a:r>
              <a:rPr lang="en-US" dirty="0"/>
              <a:t>injectors</a:t>
            </a:r>
            <a:r>
              <a:rPr lang="en-US" dirty="0" smtClean="0"/>
              <a:t>.</a:t>
            </a:r>
          </a:p>
          <a:p>
            <a:r>
              <a:rPr lang="en-US" dirty="0" smtClean="0"/>
              <a:t>De-spiking Resistors</a:t>
            </a:r>
          </a:p>
          <a:p>
            <a:pPr lvl="1"/>
            <a:r>
              <a:rPr lang="en-US" dirty="0"/>
              <a:t>Instead of a diode installed in parallel with </a:t>
            </a:r>
            <a:r>
              <a:rPr lang="en-US" dirty="0" smtClean="0"/>
              <a:t>the coil </a:t>
            </a:r>
            <a:r>
              <a:rPr lang="en-US" dirty="0"/>
              <a:t>windings, a resistor can be </a:t>
            </a:r>
            <a:r>
              <a:rPr lang="en-US" dirty="0" smtClean="0"/>
              <a:t>used. </a:t>
            </a:r>
          </a:p>
          <a:p>
            <a:endParaRPr lang="en-US" dirty="0"/>
          </a:p>
        </p:txBody>
      </p:sp>
    </p:spTree>
    <p:extLst>
      <p:ext uri="{BB962C8B-B14F-4D97-AF65-F5344CB8AC3E}">
        <p14:creationId xmlns:p14="http://schemas.microsoft.com/office/powerpoint/2010/main" val="3062293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276" y="304800"/>
            <a:ext cx="8229600" cy="1097280"/>
          </a:xfrm>
        </p:spPr>
        <p:txBody>
          <a:bodyPr/>
          <a:lstStyle/>
          <a:p>
            <a:r>
              <a:rPr lang="en-US" sz="1800" dirty="0">
                <a:latin typeface="Arial (Headings)"/>
              </a:rPr>
              <a:t>Figure 48.8 </a:t>
            </a:r>
            <a:r>
              <a:rPr lang="en-IN" sz="1800" dirty="0">
                <a:latin typeface="Arial (Headings)"/>
              </a:rPr>
              <a:t>(a) </a:t>
            </a:r>
            <a:r>
              <a:rPr lang="en-IN" sz="1800" dirty="0" smtClean="0">
                <a:latin typeface="Arial (Headings)"/>
              </a:rPr>
              <a:t>When </a:t>
            </a:r>
            <a:r>
              <a:rPr lang="en-IN" sz="1800" dirty="0">
                <a:latin typeface="Arial (Headings)"/>
              </a:rPr>
              <a:t>the coil is </a:t>
            </a:r>
            <a:r>
              <a:rPr lang="en-IN" sz="1800" dirty="0" smtClean="0">
                <a:latin typeface="Arial (Headings)"/>
              </a:rPr>
              <a:t>energized</a:t>
            </a:r>
            <a:r>
              <a:rPr lang="en-IN" sz="1800" dirty="0">
                <a:latin typeface="Arial (Headings)"/>
              </a:rPr>
              <a:t>, the diode is reverse biased and the current is blocked from passing through the diode. </a:t>
            </a:r>
            <a:r>
              <a:rPr lang="en-IN" sz="1800" dirty="0" smtClean="0">
                <a:latin typeface="Arial (Headings)"/>
              </a:rPr>
              <a:t>(</a:t>
            </a:r>
            <a:r>
              <a:rPr lang="en-IN" sz="1800" dirty="0">
                <a:latin typeface="Arial (Headings)"/>
              </a:rPr>
              <a:t>b) When the switch is opened, the magnetic field surrounding the coil collapses, producing a high-voltage </a:t>
            </a:r>
            <a:r>
              <a:rPr lang="en-IN" sz="1800" dirty="0" smtClean="0">
                <a:latin typeface="Arial (Headings)"/>
              </a:rPr>
              <a:t>surge. </a:t>
            </a:r>
            <a:r>
              <a:rPr lang="en-IN" sz="1800" dirty="0">
                <a:latin typeface="Arial (Headings)"/>
              </a:rPr>
              <a:t>This voltage surge forward biases the diode, and the surge is dissipated harmlessly back through the windings of the </a:t>
            </a:r>
            <a:r>
              <a:rPr lang="en-IN" sz="1800" dirty="0" smtClean="0">
                <a:latin typeface="Arial (Headings)"/>
              </a:rPr>
              <a:t>coil.</a:t>
            </a:r>
            <a:endParaRPr lang="en-US" sz="1800" dirty="0"/>
          </a:p>
        </p:txBody>
      </p:sp>
      <p:pic>
        <p:nvPicPr>
          <p:cNvPr id="3" name="Picture 2" descr="In the illustration at top, the switch is closed and current flows through the coil in normal direction.&#10;In the illustration at bottom, the switch is open and current flows through the diode and back to the coil.&#1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700"/>
          <a:stretch/>
        </p:blipFill>
        <p:spPr bwMode="auto">
          <a:xfrm>
            <a:off x="3138202" y="2438400"/>
            <a:ext cx="2913748" cy="3372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328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48.9 </a:t>
            </a:r>
            <a:r>
              <a:rPr lang="en-IN" dirty="0">
                <a:latin typeface="Arial (Headings)"/>
              </a:rPr>
              <a:t>A diode connected to both terminals of the air-conditioning compressor clutch used to reduce the </a:t>
            </a:r>
            <a:r>
              <a:rPr lang="en-IN" dirty="0" smtClean="0">
                <a:latin typeface="Arial (Headings)"/>
              </a:rPr>
              <a:t>high voltage </a:t>
            </a:r>
            <a:r>
              <a:rPr lang="en-IN" dirty="0">
                <a:latin typeface="Arial (Headings)"/>
              </a:rPr>
              <a:t>spike that results when a coil (compressor clutch coil) is de-energized</a:t>
            </a:r>
            <a:endParaRPr lang="en-US" dirty="0"/>
          </a:p>
        </p:txBody>
      </p:sp>
      <p:pic>
        <p:nvPicPr>
          <p:cNvPr id="3" name="Picture 3" descr="A photo shows diode connected in an Air-conditioning compressor circu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9919" y="1979369"/>
            <a:ext cx="6826588" cy="4311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977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48.10 Spike protection diodes are commonly used in computer-controlled circuits to prevent damaging high-voltage surges that occur any time current flowing through a coil is stopped</a:t>
            </a:r>
            <a:endParaRPr lang="en-US" dirty="0"/>
          </a:p>
        </p:txBody>
      </p:sp>
      <p:pic>
        <p:nvPicPr>
          <p:cNvPr id="3" name="Picture 2" descr="An illustration shows a spike protection diode connected between the two ends of a relay coil inside a coil windi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538044" y="1828800"/>
            <a:ext cx="4043453" cy="4223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444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48.11 A </a:t>
            </a:r>
            <a:r>
              <a:rPr lang="en-US" sz="2400" dirty="0" err="1">
                <a:latin typeface="Arial (Headings)"/>
              </a:rPr>
              <a:t>zener</a:t>
            </a:r>
            <a:r>
              <a:rPr lang="en-US" sz="2400" dirty="0">
                <a:latin typeface="Arial (Headings)"/>
              </a:rPr>
              <a:t> diode is commonly used inside automotive computers to protect delicate electronic circuits from high-voltage spikes. </a:t>
            </a:r>
            <a:endParaRPr lang="en-US" sz="2400" dirty="0"/>
          </a:p>
        </p:txBody>
      </p:sp>
      <p:pic>
        <p:nvPicPr>
          <p:cNvPr id="3" name="Picture 2" descr="Inside the ECU, a transistor switch is connected to ground on emitter end; collector end connected to cathode of zener diode; and anode of zener diode is connected to ground via resistor. Cathode and collector of transistor switch are connected to fuel injection coil wind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40247" y="2209800"/>
            <a:ext cx="6250510" cy="3731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174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48.12 A </a:t>
            </a:r>
            <a:r>
              <a:rPr lang="en-US" sz="2000" dirty="0" err="1">
                <a:latin typeface="Arial (Headings)"/>
              </a:rPr>
              <a:t>despiking</a:t>
            </a:r>
            <a:r>
              <a:rPr lang="en-US" sz="2000" dirty="0">
                <a:latin typeface="Arial (Headings)"/>
              </a:rPr>
              <a:t> resistor is used in many automotive applications to help prevent harmful high-voltage surges from being created when the magnetic field surrounding a coil collapses when the coil circuit is opened</a:t>
            </a:r>
            <a:endParaRPr lang="en-US" sz="2000" dirty="0"/>
          </a:p>
        </p:txBody>
      </p:sp>
      <p:pic>
        <p:nvPicPr>
          <p:cNvPr id="3" name="Picture 2" descr="An illustration shows a spike protector resistor connected between the two ends of a relay coil inside a coil windi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67815" y="2320967"/>
            <a:ext cx="2792114" cy="398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010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DIODE RATINGS</a:t>
            </a:r>
            <a:endParaRPr lang="en-US" dirty="0">
              <a:latin typeface="+mj-lt"/>
            </a:endParaRPr>
          </a:p>
        </p:txBody>
      </p:sp>
      <p:sp>
        <p:nvSpPr>
          <p:cNvPr id="3" name="Content Placeholder 2"/>
          <p:cNvSpPr>
            <a:spLocks noGrp="1"/>
          </p:cNvSpPr>
          <p:nvPr>
            <p:ph idx="1"/>
          </p:nvPr>
        </p:nvSpPr>
        <p:spPr/>
        <p:txBody>
          <a:bodyPr/>
          <a:lstStyle/>
          <a:p>
            <a:r>
              <a:rPr lang="en-US" dirty="0" smtClean="0"/>
              <a:t>Specifications</a:t>
            </a:r>
          </a:p>
          <a:p>
            <a:pPr lvl="1"/>
            <a:r>
              <a:rPr lang="en-US" dirty="0"/>
              <a:t>Maximum current flow in the forward-bias </a:t>
            </a:r>
            <a:r>
              <a:rPr lang="en-US" dirty="0" smtClean="0"/>
              <a:t>direction</a:t>
            </a:r>
          </a:p>
          <a:p>
            <a:pPr lvl="1"/>
            <a:r>
              <a:rPr lang="en-US" dirty="0" smtClean="0"/>
              <a:t>The </a:t>
            </a:r>
            <a:r>
              <a:rPr lang="en-US" dirty="0"/>
              <a:t>rating of resistance to reverse-bias voltage is called </a:t>
            </a:r>
            <a:r>
              <a:rPr lang="en-US" dirty="0" smtClean="0"/>
              <a:t>the peak </a:t>
            </a:r>
            <a:r>
              <a:rPr lang="en-US" dirty="0"/>
              <a:t>inverse voltage (PIV) </a:t>
            </a:r>
            <a:r>
              <a:rPr lang="en-US" dirty="0" smtClean="0"/>
              <a:t>rating</a:t>
            </a:r>
          </a:p>
          <a:p>
            <a:r>
              <a:rPr lang="en-US" dirty="0" smtClean="0"/>
              <a:t>Diode Voltage Drop</a:t>
            </a:r>
          </a:p>
          <a:p>
            <a:pPr lvl="1"/>
            <a:r>
              <a:rPr lang="en-US" dirty="0"/>
              <a:t>The voltage drop across a diode </a:t>
            </a:r>
            <a:r>
              <a:rPr lang="en-US" dirty="0" smtClean="0"/>
              <a:t>is about </a:t>
            </a:r>
            <a:r>
              <a:rPr lang="en-US" dirty="0"/>
              <a:t>the same voltage as that required to forward bias the diode.</a:t>
            </a:r>
            <a:endParaRPr lang="en-US" dirty="0"/>
          </a:p>
        </p:txBody>
      </p:sp>
    </p:spTree>
    <p:extLst>
      <p:ext uri="{BB962C8B-B14F-4D97-AF65-F5344CB8AC3E}">
        <p14:creationId xmlns:p14="http://schemas.microsoft.com/office/powerpoint/2010/main" val="2461661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2554545"/>
          </a:xfrm>
          <a:prstGeom prst="rect">
            <a:avLst/>
          </a:prstGeom>
        </p:spPr>
        <p:txBody>
          <a:bodyPr wrap="square">
            <a:spAutoFit/>
          </a:bodyPr>
          <a:lstStyle/>
          <a:p>
            <a:r>
              <a:rPr lang="en-US" sz="4000" dirty="0"/>
              <a:t>How can a diode be used to suppress high-voltage surges in</a:t>
            </a:r>
          </a:p>
          <a:p>
            <a:r>
              <a:rPr lang="en-US" sz="4000" dirty="0"/>
              <a:t>automotive components or circuits containing a coil?</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smtClean="0"/>
              <a:t>A </a:t>
            </a:r>
            <a:r>
              <a:rPr lang="en-US" sz="4000" dirty="0"/>
              <a:t>diode can be </a:t>
            </a:r>
            <a:r>
              <a:rPr lang="en-US" sz="4000" dirty="0" smtClean="0"/>
              <a:t>installed across </a:t>
            </a:r>
            <a:r>
              <a:rPr lang="en-US" sz="4000" dirty="0"/>
              <a:t>the leads to the coil to redirect the high-voltage spike </a:t>
            </a:r>
            <a:r>
              <a:rPr lang="en-US" sz="4000" dirty="0" smtClean="0"/>
              <a:t>back into the coil.</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LIGHT-EMITTING DIODES</a:t>
            </a:r>
            <a:endParaRPr lang="en-US" dirty="0">
              <a:latin typeface="+mj-lt"/>
            </a:endParaRPr>
          </a:p>
        </p:txBody>
      </p:sp>
      <p:sp>
        <p:nvSpPr>
          <p:cNvPr id="3" name="Content Placeholder 2"/>
          <p:cNvSpPr>
            <a:spLocks noGrp="1"/>
          </p:cNvSpPr>
          <p:nvPr>
            <p:ph idx="1"/>
          </p:nvPr>
        </p:nvSpPr>
        <p:spPr/>
        <p:txBody>
          <a:bodyPr/>
          <a:lstStyle/>
          <a:p>
            <a:r>
              <a:rPr lang="en-US" dirty="0" smtClean="0"/>
              <a:t>Light-emitting diodes </a:t>
            </a:r>
            <a:r>
              <a:rPr lang="en-US" dirty="0"/>
              <a:t>(LED) radiate light when current flows through the diode </a:t>
            </a:r>
            <a:r>
              <a:rPr lang="en-US" dirty="0" smtClean="0"/>
              <a:t>in the </a:t>
            </a:r>
            <a:r>
              <a:rPr lang="en-US" dirty="0"/>
              <a:t>forward-bias direction</a:t>
            </a:r>
            <a:r>
              <a:rPr lang="en-US" dirty="0" smtClean="0"/>
              <a:t>.</a:t>
            </a:r>
          </a:p>
          <a:p>
            <a:r>
              <a:rPr lang="en-US" dirty="0"/>
              <a:t>If an LED is </a:t>
            </a:r>
            <a:r>
              <a:rPr lang="en-US" dirty="0" smtClean="0"/>
              <a:t>connected across </a:t>
            </a:r>
            <a:r>
              <a:rPr lang="en-US" dirty="0"/>
              <a:t>a 12-volt automotive battery</a:t>
            </a:r>
            <a:r>
              <a:rPr lang="en-US" dirty="0" smtClean="0"/>
              <a:t>, a resistor must be connected in series to prevent destruction of the P-N junction.</a:t>
            </a:r>
          </a:p>
          <a:p>
            <a:r>
              <a:rPr lang="en-US" dirty="0" smtClean="0"/>
              <a:t> </a:t>
            </a:r>
            <a:endParaRPr lang="en-US" dirty="0"/>
          </a:p>
        </p:txBody>
      </p:sp>
    </p:spTree>
    <p:extLst>
      <p:ext uri="{BB962C8B-B14F-4D97-AF65-F5344CB8AC3E}">
        <p14:creationId xmlns:p14="http://schemas.microsoft.com/office/powerpoint/2010/main" val="2200128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48.4</a:t>
            </a:r>
            <a:r>
              <a:rPr lang="en-US" dirty="0" smtClean="0"/>
              <a:t> </a:t>
            </a:r>
            <a:r>
              <a:rPr lang="en-US" dirty="0"/>
              <a:t>List ways to avoid electrostatic discharge</a:t>
            </a:r>
            <a:r>
              <a:rPr lang="en-US" dirty="0" smtClean="0"/>
              <a:t>.</a:t>
            </a:r>
          </a:p>
          <a:p>
            <a:pPr marL="0" indent="0">
              <a:buNone/>
            </a:pPr>
            <a:r>
              <a:rPr lang="en-US" b="1" dirty="0" smtClean="0">
                <a:solidFill>
                  <a:srgbClr val="005A70"/>
                </a:solidFill>
              </a:rPr>
              <a:t>48.5</a:t>
            </a:r>
            <a:r>
              <a:rPr lang="en-US" dirty="0" smtClean="0"/>
              <a:t> </a:t>
            </a:r>
            <a:r>
              <a:rPr lang="en-US" dirty="0"/>
              <a:t>This chapter will help you prepare for the ASE Electrical/Electronic Systems (A6) certification test content area “A” (General </a:t>
            </a:r>
            <a:r>
              <a:rPr lang="en-US" dirty="0" smtClean="0"/>
              <a:t>Electrical/Electronic </a:t>
            </a:r>
            <a:r>
              <a:rPr lang="en-US" dirty="0"/>
              <a:t>System Diagnosis).</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61" y="304800"/>
            <a:ext cx="8229600" cy="1097280"/>
          </a:xfrm>
        </p:spPr>
        <p:txBody>
          <a:bodyPr/>
          <a:lstStyle/>
          <a:p>
            <a:r>
              <a:rPr lang="en-US" dirty="0">
                <a:latin typeface="Arial (Headings)"/>
              </a:rPr>
              <a:t>Figure 48.13 A typical light-emitting diode (LED). This particular LED is designed with a built-in resistor so that 12-volts DC may be applied directly to the leads without an external resistor.</a:t>
            </a:r>
            <a:endParaRPr lang="en-US" dirty="0"/>
          </a:p>
        </p:txBody>
      </p:sp>
      <p:pic>
        <p:nvPicPr>
          <p:cNvPr id="3" name="Picture 2" descr="A photo shows a typical LED light with anode and cathode marked on each termin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1976" y="2362200"/>
            <a:ext cx="7853970" cy="336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223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PHOTODIODES</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Photodiodes are </a:t>
            </a:r>
            <a:r>
              <a:rPr lang="en-US" dirty="0"/>
              <a:t>specially constructed to respond to various wavelengths of </a:t>
            </a:r>
            <a:r>
              <a:rPr lang="en-US" dirty="0" smtClean="0"/>
              <a:t>light with </a:t>
            </a:r>
            <a:r>
              <a:rPr lang="en-US" dirty="0"/>
              <a:t>a “window” built into the </a:t>
            </a:r>
            <a:r>
              <a:rPr lang="en-US" dirty="0" smtClean="0"/>
              <a:t>housing</a:t>
            </a:r>
          </a:p>
          <a:p>
            <a:r>
              <a:rPr lang="en-US" dirty="0" smtClean="0"/>
              <a:t>Construction</a:t>
            </a:r>
          </a:p>
          <a:p>
            <a:pPr lvl="1"/>
            <a:r>
              <a:rPr lang="en-US" dirty="0"/>
              <a:t>When </a:t>
            </a:r>
            <a:r>
              <a:rPr lang="en-US" dirty="0" smtClean="0"/>
              <a:t>light energy </a:t>
            </a:r>
            <a:r>
              <a:rPr lang="en-US" dirty="0"/>
              <a:t>strikes the diode, electrons are released and the </a:t>
            </a:r>
            <a:r>
              <a:rPr lang="en-US" dirty="0" smtClean="0"/>
              <a:t>diode conducts </a:t>
            </a:r>
            <a:r>
              <a:rPr lang="en-US" dirty="0"/>
              <a:t>in the forward-bias direction.</a:t>
            </a:r>
            <a:endParaRPr lang="en-US" dirty="0"/>
          </a:p>
        </p:txBody>
      </p:sp>
    </p:spTree>
    <p:extLst>
      <p:ext uri="{BB962C8B-B14F-4D97-AF65-F5344CB8AC3E}">
        <p14:creationId xmlns:p14="http://schemas.microsoft.com/office/powerpoint/2010/main" val="3104252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48.14 Typical photodiodes. They are usually built into a plastic housing so that the photodiode itself may not be visible</a:t>
            </a:r>
            <a:endParaRPr lang="en-US" dirty="0"/>
          </a:p>
        </p:txBody>
      </p:sp>
      <p:pic>
        <p:nvPicPr>
          <p:cNvPr id="3" name="Picture 2" descr="An illustration shows 2 types of photodiodes first with a metal housing with a window over the top and second with a plastic cove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59401" y="2538973"/>
            <a:ext cx="6808942" cy="3705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972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48.15 Symbol for a photodiode. The arrows represent light striking the P-N junction of the photodiode</a:t>
            </a:r>
            <a:endParaRPr lang="en-US" dirty="0"/>
          </a:p>
        </p:txBody>
      </p:sp>
      <p:pic>
        <p:nvPicPr>
          <p:cNvPr id="3" name="Picture 2" descr="An illustration shows symbol of diode with 2 parallel arrows pointing toward PN junc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53817" y="2945264"/>
            <a:ext cx="6420111" cy="1763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376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PHOTO-RESISTORS</a:t>
            </a:r>
            <a:endParaRPr lang="en-US" dirty="0">
              <a:latin typeface="+mj-lt"/>
            </a:endParaRPr>
          </a:p>
        </p:txBody>
      </p:sp>
      <p:sp>
        <p:nvSpPr>
          <p:cNvPr id="3" name="Content Placeholder 2"/>
          <p:cNvSpPr>
            <a:spLocks noGrp="1"/>
          </p:cNvSpPr>
          <p:nvPr>
            <p:ph idx="1"/>
          </p:nvPr>
        </p:nvSpPr>
        <p:spPr/>
        <p:txBody>
          <a:bodyPr/>
          <a:lstStyle/>
          <a:p>
            <a:r>
              <a:rPr lang="en-US" dirty="0"/>
              <a:t>A </a:t>
            </a:r>
            <a:r>
              <a:rPr lang="en-US" dirty="0" smtClean="0"/>
              <a:t>photo-resistor </a:t>
            </a:r>
            <a:r>
              <a:rPr lang="en-US" dirty="0"/>
              <a:t>is a semiconductor material (usually cadmium </a:t>
            </a:r>
            <a:r>
              <a:rPr lang="en-US" dirty="0" smtClean="0"/>
              <a:t>sulfide) that </a:t>
            </a:r>
            <a:r>
              <a:rPr lang="en-US" dirty="0"/>
              <a:t>changes resistance with the presence or absence of light</a:t>
            </a:r>
            <a:r>
              <a:rPr lang="en-US" dirty="0" smtClean="0"/>
              <a:t>.</a:t>
            </a:r>
          </a:p>
          <a:p>
            <a:pPr lvl="1"/>
            <a:r>
              <a:rPr lang="en-US" dirty="0"/>
              <a:t>Dark = High </a:t>
            </a:r>
            <a:r>
              <a:rPr lang="en-US" dirty="0" smtClean="0"/>
              <a:t>resistance</a:t>
            </a:r>
          </a:p>
          <a:p>
            <a:pPr lvl="1"/>
            <a:r>
              <a:rPr lang="en-US" dirty="0"/>
              <a:t>Light = Low </a:t>
            </a:r>
            <a:r>
              <a:rPr lang="en-US" dirty="0" smtClean="0"/>
              <a:t>resistance</a:t>
            </a:r>
          </a:p>
          <a:p>
            <a:r>
              <a:rPr lang="en-US" dirty="0" smtClean="0"/>
              <a:t>Can </a:t>
            </a:r>
            <a:r>
              <a:rPr lang="en-US" dirty="0"/>
              <a:t>be used to control </a:t>
            </a:r>
            <a:r>
              <a:rPr lang="en-US" dirty="0" smtClean="0"/>
              <a:t>headlight dimmer </a:t>
            </a:r>
            <a:r>
              <a:rPr lang="en-US" dirty="0"/>
              <a:t>relays and automotive headlights.</a:t>
            </a:r>
            <a:endParaRPr lang="en-US" dirty="0"/>
          </a:p>
        </p:txBody>
      </p:sp>
    </p:spTree>
    <p:extLst>
      <p:ext uri="{BB962C8B-B14F-4D97-AF65-F5344CB8AC3E}">
        <p14:creationId xmlns:p14="http://schemas.microsoft.com/office/powerpoint/2010/main" val="3905295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48.16 Either symbol may be used to represent a </a:t>
            </a:r>
            <a:r>
              <a:rPr lang="en-US" sz="2400" dirty="0" smtClean="0">
                <a:latin typeface="Arial (Headings)"/>
              </a:rPr>
              <a:t>photo-resistor</a:t>
            </a:r>
            <a:endParaRPr lang="en-US" dirty="0"/>
          </a:p>
        </p:txBody>
      </p:sp>
      <p:pic>
        <p:nvPicPr>
          <p:cNvPr id="3" name="Picture 2" descr="Symbol 1 shows an encircled resistor with 2 parallel arrows pointing toward the resistor from outside the circle. Symbol 2 shows encircled resistor with 2 parallel arrows pointing toward the resistor from outside the circle and an arrow cutting across the resis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65787" y="1743787"/>
            <a:ext cx="2596170" cy="440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549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SILICON-CONTROLLED RECTIFIERS</a:t>
            </a:r>
            <a:endParaRPr lang="en-US" dirty="0">
              <a:latin typeface="+mj-lt"/>
            </a:endParaRPr>
          </a:p>
        </p:txBody>
      </p:sp>
      <p:sp>
        <p:nvSpPr>
          <p:cNvPr id="3" name="Content Placeholder 2"/>
          <p:cNvSpPr>
            <a:spLocks noGrp="1"/>
          </p:cNvSpPr>
          <p:nvPr>
            <p:ph idx="1"/>
          </p:nvPr>
        </p:nvSpPr>
        <p:spPr/>
        <p:txBody>
          <a:bodyPr/>
          <a:lstStyle/>
          <a:p>
            <a:r>
              <a:rPr lang="en-US" dirty="0" smtClean="0"/>
              <a:t>Construction</a:t>
            </a:r>
          </a:p>
          <a:p>
            <a:pPr lvl="1"/>
            <a:r>
              <a:rPr lang="en-US" dirty="0" smtClean="0"/>
              <a:t>A Silicon-Controlled Rectifier (SCR) </a:t>
            </a:r>
            <a:r>
              <a:rPr lang="en-US" dirty="0"/>
              <a:t>is a semiconductor device that looks </a:t>
            </a:r>
            <a:r>
              <a:rPr lang="en-US" dirty="0" smtClean="0"/>
              <a:t>like two </a:t>
            </a:r>
            <a:r>
              <a:rPr lang="en-US" dirty="0"/>
              <a:t>diodes connected end to end</a:t>
            </a:r>
            <a:r>
              <a:rPr lang="en-US" dirty="0" smtClean="0"/>
              <a:t>.</a:t>
            </a:r>
          </a:p>
          <a:p>
            <a:r>
              <a:rPr lang="en-US" dirty="0" smtClean="0"/>
              <a:t>Uses of an SCR</a:t>
            </a:r>
          </a:p>
          <a:p>
            <a:pPr lvl="1"/>
            <a:r>
              <a:rPr lang="en-US" dirty="0"/>
              <a:t>SCRs can be used to construct a circuit </a:t>
            </a:r>
            <a:r>
              <a:rPr lang="en-US" dirty="0" smtClean="0"/>
              <a:t>for a </a:t>
            </a:r>
            <a:r>
              <a:rPr lang="en-US" dirty="0"/>
              <a:t>center high-mounted stoplight (CHMSL</a:t>
            </a:r>
            <a:r>
              <a:rPr lang="en-US" dirty="0" smtClean="0"/>
              <a:t>).</a:t>
            </a:r>
          </a:p>
          <a:p>
            <a:pPr lvl="1"/>
            <a:endParaRPr lang="en-US" dirty="0"/>
          </a:p>
        </p:txBody>
      </p:sp>
    </p:spTree>
    <p:extLst>
      <p:ext uri="{BB962C8B-B14F-4D97-AF65-F5344CB8AC3E}">
        <p14:creationId xmlns:p14="http://schemas.microsoft.com/office/powerpoint/2010/main" val="836436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48.17 Symbol and terminal identification of an SCR</a:t>
            </a:r>
            <a:endParaRPr lang="en-US" dirty="0"/>
          </a:p>
        </p:txBody>
      </p:sp>
      <p:pic>
        <p:nvPicPr>
          <p:cNvPr id="3" name="Picture 2" descr="An illustration shows the symbol for an SCR. A SCR consist of PNPN junctions, anode connected to first P and cathode connected to last N while the gate is connected to the second 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8934" y="3086101"/>
            <a:ext cx="7929878" cy="1786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193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48.18 Wiring diagram for a center high-mounted stoplight (CHMSL) using SCRs</a:t>
            </a:r>
            <a:endParaRPr lang="en-US" dirty="0"/>
          </a:p>
        </p:txBody>
      </p:sp>
      <p:pic>
        <p:nvPicPr>
          <p:cNvPr id="3" name="Picture 2" descr="The wiring diagram shows the following:&#10;• One end of the left and right brake lights is connected to ground, while the other end is connected to two SCRs thorough a 1N4003 diode.&#10;• The gate of the SCRs is connected to the left and right brake lights through 470 ohm resistors.&#10;• One end of a third brake light is connected to the second SCR and is grounded at the other end.&#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54186" y="1976297"/>
            <a:ext cx="4619372" cy="4227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728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THERMISTORS</a:t>
            </a:r>
            <a:endParaRPr lang="en-US" dirty="0">
              <a:latin typeface="+mj-lt"/>
            </a:endParaRPr>
          </a:p>
        </p:txBody>
      </p:sp>
      <p:sp>
        <p:nvSpPr>
          <p:cNvPr id="3" name="Content Placeholder 2"/>
          <p:cNvSpPr>
            <a:spLocks noGrp="1"/>
          </p:cNvSpPr>
          <p:nvPr>
            <p:ph idx="1"/>
          </p:nvPr>
        </p:nvSpPr>
        <p:spPr/>
        <p:txBody>
          <a:bodyPr/>
          <a:lstStyle/>
          <a:p>
            <a:r>
              <a:rPr lang="en-US" dirty="0" smtClean="0"/>
              <a:t>Construction</a:t>
            </a:r>
          </a:p>
          <a:p>
            <a:pPr lvl="1"/>
            <a:r>
              <a:rPr lang="en-US" dirty="0"/>
              <a:t>A thermistor is a semiconductor </a:t>
            </a:r>
            <a:r>
              <a:rPr lang="en-US" dirty="0" smtClean="0"/>
              <a:t>material, such </a:t>
            </a:r>
            <a:r>
              <a:rPr lang="en-US" dirty="0"/>
              <a:t>as silicon, that has been doped to provide a given resistance</a:t>
            </a:r>
            <a:r>
              <a:rPr lang="en-US" dirty="0" smtClean="0"/>
              <a:t>.</a:t>
            </a:r>
          </a:p>
          <a:p>
            <a:pPr lvl="1"/>
            <a:r>
              <a:rPr lang="en-US" dirty="0"/>
              <a:t>When the thermistor is heated, the electrons within the crystal </a:t>
            </a:r>
            <a:r>
              <a:rPr lang="en-US" dirty="0" smtClean="0"/>
              <a:t>gain energy </a:t>
            </a:r>
            <a:r>
              <a:rPr lang="en-US" dirty="0"/>
              <a:t>and electrons are released</a:t>
            </a:r>
            <a:r>
              <a:rPr lang="en-US" dirty="0" smtClean="0"/>
              <a:t>.</a:t>
            </a:r>
          </a:p>
          <a:p>
            <a:r>
              <a:rPr lang="en-US" dirty="0" smtClean="0"/>
              <a:t>Uses of Thermistors</a:t>
            </a:r>
          </a:p>
          <a:p>
            <a:pPr lvl="1"/>
            <a:r>
              <a:rPr lang="en-US" dirty="0"/>
              <a:t>A thermistor is commonly </a:t>
            </a:r>
            <a:r>
              <a:rPr lang="en-US" dirty="0" smtClean="0"/>
              <a:t>used as </a:t>
            </a:r>
            <a:r>
              <a:rPr lang="en-US" dirty="0"/>
              <a:t>a temperature-sensing device for coolant temperature </a:t>
            </a:r>
            <a:r>
              <a:rPr lang="en-US" dirty="0" smtClean="0"/>
              <a:t>and intake </a:t>
            </a:r>
            <a:r>
              <a:rPr lang="en-US" dirty="0"/>
              <a:t>manifold air temperature.</a:t>
            </a:r>
            <a:endParaRPr lang="en-US" dirty="0"/>
          </a:p>
        </p:txBody>
      </p:sp>
    </p:spTree>
    <p:extLst>
      <p:ext uri="{BB962C8B-B14F-4D97-AF65-F5344CB8AC3E}">
        <p14:creationId xmlns:p14="http://schemas.microsoft.com/office/powerpoint/2010/main" val="204324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SEMICONDUCTORS</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Definition</a:t>
            </a:r>
          </a:p>
          <a:p>
            <a:pPr lvl="1"/>
            <a:r>
              <a:rPr lang="en-US" dirty="0"/>
              <a:t>Semiconductors are materials that contain exactly four </a:t>
            </a:r>
            <a:r>
              <a:rPr lang="en-US" dirty="0" smtClean="0"/>
              <a:t>electrons in </a:t>
            </a:r>
            <a:r>
              <a:rPr lang="en-US" dirty="0"/>
              <a:t>the outer orbit of their atom structure and are, </a:t>
            </a:r>
            <a:r>
              <a:rPr lang="en-US" dirty="0" smtClean="0"/>
              <a:t>therefore, neither </a:t>
            </a:r>
            <a:r>
              <a:rPr lang="en-US" dirty="0"/>
              <a:t>good conductors nor good insulators</a:t>
            </a:r>
            <a:r>
              <a:rPr lang="en-US" dirty="0" smtClean="0"/>
              <a:t>.</a:t>
            </a:r>
          </a:p>
          <a:p>
            <a:r>
              <a:rPr lang="en-US" dirty="0" smtClean="0"/>
              <a:t>Examples of Semiconductors</a:t>
            </a:r>
          </a:p>
          <a:p>
            <a:pPr lvl="1"/>
            <a:r>
              <a:rPr lang="en-US" dirty="0" smtClean="0"/>
              <a:t>Germanium</a:t>
            </a:r>
          </a:p>
          <a:p>
            <a:pPr lvl="1"/>
            <a:r>
              <a:rPr lang="en-US" dirty="0" smtClean="0"/>
              <a:t>Silicone</a:t>
            </a:r>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smtClean="0">
                <a:latin typeface="+mj-lt"/>
              </a:rPr>
              <a:t>Chart 48-1 The </a:t>
            </a:r>
            <a:r>
              <a:rPr lang="en-IN" sz="2400" dirty="0">
                <a:latin typeface="+mj-lt"/>
              </a:rPr>
              <a:t>resistance changes opposite to that of a copper wire with changes in temperature</a:t>
            </a:r>
            <a:r>
              <a:rPr lang="en-IN" sz="2400" dirty="0" smtClean="0">
                <a:latin typeface="+mj-lt"/>
              </a:rPr>
              <a:t>.</a:t>
            </a:r>
            <a:endParaRPr lang="en-US" sz="2400" dirty="0">
              <a:latin typeface="+mj-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052" y="2318245"/>
            <a:ext cx="8019252" cy="2221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4198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48.19 Symbols used to represent a thermistor</a:t>
            </a:r>
            <a:endParaRPr lang="en-US" dirty="0"/>
          </a:p>
        </p:txBody>
      </p:sp>
      <p:pic>
        <p:nvPicPr>
          <p:cNvPr id="3" name="Picture 2" descr="An illustration shows symbols used to represent a thermostat. Symbol 1 shows a resistor with an arrow cutting across it. Symbol 2 shows an encircled resistor with T written below the resistor and inside the cir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50884" y="1662880"/>
            <a:ext cx="4025977" cy="4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950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RECTIFIER BRIDGES</a:t>
            </a:r>
            <a:endParaRPr lang="en-US" dirty="0">
              <a:latin typeface="+mj-lt"/>
            </a:endParaRPr>
          </a:p>
        </p:txBody>
      </p:sp>
      <p:sp>
        <p:nvSpPr>
          <p:cNvPr id="3" name="Content Placeholder 2"/>
          <p:cNvSpPr>
            <a:spLocks noGrp="1"/>
          </p:cNvSpPr>
          <p:nvPr>
            <p:ph idx="1"/>
          </p:nvPr>
        </p:nvSpPr>
        <p:spPr/>
        <p:txBody>
          <a:bodyPr/>
          <a:lstStyle/>
          <a:p>
            <a:r>
              <a:rPr lang="en-US" dirty="0" smtClean="0"/>
              <a:t>Definition</a:t>
            </a:r>
          </a:p>
          <a:p>
            <a:pPr lvl="1"/>
            <a:r>
              <a:rPr lang="en-US" dirty="0" smtClean="0"/>
              <a:t>A </a:t>
            </a:r>
            <a:r>
              <a:rPr lang="en-US" dirty="0"/>
              <a:t>rectifier is an electronic device (such as a diode) used to </a:t>
            </a:r>
            <a:r>
              <a:rPr lang="en-US" dirty="0" smtClean="0"/>
              <a:t>convert a </a:t>
            </a:r>
            <a:r>
              <a:rPr lang="en-US" dirty="0"/>
              <a:t>changing voltage into a straight or constant voltage</a:t>
            </a:r>
            <a:r>
              <a:rPr lang="en-US" dirty="0" smtClean="0"/>
              <a:t>.</a:t>
            </a:r>
          </a:p>
          <a:p>
            <a:pPr lvl="1"/>
            <a:r>
              <a:rPr lang="en-US" dirty="0"/>
              <a:t>A </a:t>
            </a:r>
            <a:r>
              <a:rPr lang="en-US" dirty="0" smtClean="0"/>
              <a:t>rectifier bridge </a:t>
            </a:r>
            <a:r>
              <a:rPr lang="en-US" dirty="0"/>
              <a:t>is a group of diodes that is used to change an AC circuit </a:t>
            </a:r>
            <a:r>
              <a:rPr lang="en-US" dirty="0" smtClean="0"/>
              <a:t>into a </a:t>
            </a:r>
            <a:r>
              <a:rPr lang="en-US" dirty="0"/>
              <a:t>DC circuit.</a:t>
            </a:r>
            <a:endParaRPr lang="en-US" dirty="0" smtClean="0"/>
          </a:p>
          <a:p>
            <a:endParaRPr lang="en-US" dirty="0"/>
          </a:p>
        </p:txBody>
      </p:sp>
    </p:spTree>
    <p:extLst>
      <p:ext uri="{BB962C8B-B14F-4D97-AF65-F5344CB8AC3E}">
        <p14:creationId xmlns:p14="http://schemas.microsoft.com/office/powerpoint/2010/main" val="2855796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48.20 This rectifier bridge contains six diodes; the three on each side are mounted in an aluminum-finned unit to help keep the diode cool during alternator operation</a:t>
            </a:r>
            <a:endParaRPr lang="en-US" dirty="0"/>
          </a:p>
        </p:txBody>
      </p:sp>
      <p:pic>
        <p:nvPicPr>
          <p:cNvPr id="3" name="Picture 2" desc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3066" y="2199181"/>
            <a:ext cx="5781610" cy="4128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015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TRANSISTORS (1 OF 2)</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A transistor is a </a:t>
            </a:r>
            <a:r>
              <a:rPr lang="en-US" dirty="0" smtClean="0"/>
              <a:t>semiconductor device </a:t>
            </a:r>
            <a:r>
              <a:rPr lang="en-US" dirty="0"/>
              <a:t>that can perform the following electrical functions</a:t>
            </a:r>
            <a:r>
              <a:rPr lang="en-US" dirty="0" smtClean="0"/>
              <a:t>.</a:t>
            </a:r>
          </a:p>
          <a:p>
            <a:pPr lvl="2"/>
            <a:r>
              <a:rPr lang="en-US" dirty="0"/>
              <a:t>Act as an electrical switch in a </a:t>
            </a:r>
            <a:r>
              <a:rPr lang="en-US" dirty="0" smtClean="0"/>
              <a:t>circuit</a:t>
            </a:r>
          </a:p>
          <a:p>
            <a:pPr lvl="2"/>
            <a:r>
              <a:rPr lang="en-US" dirty="0"/>
              <a:t>Act as an amplifier of current in a </a:t>
            </a:r>
            <a:r>
              <a:rPr lang="en-US" dirty="0" smtClean="0"/>
              <a:t>circuit</a:t>
            </a:r>
          </a:p>
          <a:p>
            <a:pPr lvl="2"/>
            <a:r>
              <a:rPr lang="en-US" dirty="0"/>
              <a:t>Regulate the current in a </a:t>
            </a:r>
            <a:r>
              <a:rPr lang="en-US" dirty="0" smtClean="0"/>
              <a:t>circuit</a:t>
            </a:r>
          </a:p>
          <a:p>
            <a:r>
              <a:rPr lang="en-US" dirty="0" smtClean="0"/>
              <a:t>Construction</a:t>
            </a:r>
          </a:p>
          <a:p>
            <a:pPr lvl="1"/>
            <a:r>
              <a:rPr lang="en-US" dirty="0"/>
              <a:t>A transistor that has P-type material on </a:t>
            </a:r>
            <a:r>
              <a:rPr lang="en-US" dirty="0" smtClean="0"/>
              <a:t>each end </a:t>
            </a:r>
            <a:r>
              <a:rPr lang="en-US" dirty="0"/>
              <a:t>with N-type material in the center is called a PNP </a:t>
            </a:r>
            <a:r>
              <a:rPr lang="en-US" dirty="0" smtClean="0"/>
              <a:t>transistor. Another </a:t>
            </a:r>
            <a:r>
              <a:rPr lang="en-US" dirty="0"/>
              <a:t>type, with the exact opposite arrangement, is called </a:t>
            </a:r>
            <a:r>
              <a:rPr lang="en-US" dirty="0" smtClean="0"/>
              <a:t>an NPN </a:t>
            </a:r>
            <a:r>
              <a:rPr lang="en-US" dirty="0"/>
              <a:t>transistor.</a:t>
            </a:r>
            <a:endParaRPr lang="en-US" dirty="0"/>
          </a:p>
        </p:txBody>
      </p:sp>
    </p:spTree>
    <p:extLst>
      <p:ext uri="{BB962C8B-B14F-4D97-AF65-F5344CB8AC3E}">
        <p14:creationId xmlns:p14="http://schemas.microsoft.com/office/powerpoint/2010/main" val="3435701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TRANSISTORS (2 OF 2)</a:t>
            </a:r>
            <a:endParaRPr lang="en-US" dirty="0">
              <a:latin typeface="+mj-lt"/>
            </a:endParaRPr>
          </a:p>
        </p:txBody>
      </p:sp>
      <p:sp>
        <p:nvSpPr>
          <p:cNvPr id="3" name="Content Placeholder 2"/>
          <p:cNvSpPr>
            <a:spLocks noGrp="1"/>
          </p:cNvSpPr>
          <p:nvPr>
            <p:ph idx="1"/>
          </p:nvPr>
        </p:nvSpPr>
        <p:spPr/>
        <p:txBody>
          <a:bodyPr/>
          <a:lstStyle/>
          <a:p>
            <a:r>
              <a:rPr lang="en-US" dirty="0" smtClean="0"/>
              <a:t>Transistor Symbols</a:t>
            </a:r>
          </a:p>
          <a:p>
            <a:pPr lvl="1"/>
            <a:r>
              <a:rPr lang="en-US" dirty="0"/>
              <a:t>All transistor symbols contain </a:t>
            </a:r>
            <a:r>
              <a:rPr lang="en-US" dirty="0" smtClean="0"/>
              <a:t>an arrow </a:t>
            </a:r>
            <a:r>
              <a:rPr lang="en-US" dirty="0"/>
              <a:t>indicating the emitter part of the transistor. The arrow </a:t>
            </a:r>
            <a:r>
              <a:rPr lang="en-US" dirty="0" smtClean="0"/>
              <a:t>points in </a:t>
            </a:r>
            <a:r>
              <a:rPr lang="en-US" dirty="0"/>
              <a:t>the direction of current flow (conventional theory</a:t>
            </a:r>
            <a:r>
              <a:rPr lang="en-US" dirty="0" smtClean="0"/>
              <a:t>).</a:t>
            </a:r>
          </a:p>
          <a:p>
            <a:r>
              <a:rPr lang="en-US" dirty="0" smtClean="0"/>
              <a:t>How a Transistor Works</a:t>
            </a:r>
          </a:p>
          <a:p>
            <a:pPr lvl="1"/>
            <a:r>
              <a:rPr lang="en-US" dirty="0"/>
              <a:t>A transistor allows current flow if the electrical </a:t>
            </a:r>
            <a:r>
              <a:rPr lang="en-US" dirty="0" smtClean="0"/>
              <a:t>conditions allow it </a:t>
            </a:r>
            <a:r>
              <a:rPr lang="en-US" dirty="0"/>
              <a:t>to switch on, in a manner similar to the working of an </a:t>
            </a:r>
            <a:r>
              <a:rPr lang="en-US" dirty="0" smtClean="0"/>
              <a:t>electromagnetic relay.</a:t>
            </a:r>
          </a:p>
          <a:p>
            <a:pPr lvl="1"/>
            <a:r>
              <a:rPr lang="en-US" dirty="0"/>
              <a:t>The electrical conditions are determined, or </a:t>
            </a:r>
            <a:r>
              <a:rPr lang="en-US" dirty="0" smtClean="0"/>
              <a:t>switched, by </a:t>
            </a:r>
            <a:r>
              <a:rPr lang="en-US" dirty="0"/>
              <a:t>means of the </a:t>
            </a:r>
            <a:r>
              <a:rPr lang="en-US" dirty="0" smtClean="0"/>
              <a:t>base.</a:t>
            </a:r>
            <a:endParaRPr lang="en-US" dirty="0"/>
          </a:p>
        </p:txBody>
      </p:sp>
    </p:spTree>
    <p:extLst>
      <p:ext uri="{BB962C8B-B14F-4D97-AF65-F5344CB8AC3E}">
        <p14:creationId xmlns:p14="http://schemas.microsoft.com/office/powerpoint/2010/main" val="2699740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48.21 Basic transistor operation. A small current flowing through the base and emitter of the transistor turns on the transistor and permits a higher amperage current to flow from the collector and the emitter</a:t>
            </a:r>
            <a:endParaRPr lang="en-US" dirty="0"/>
          </a:p>
        </p:txBody>
      </p:sp>
      <p:pic>
        <p:nvPicPr>
          <p:cNvPr id="3" name="Picture 2" descr="In NPN transistor, N is an emitter; P is base; and other N is collector. It is represented by a circle with a horizontal line representing base, a slanting arrow toward the circle from base representing emitter, and a slanting line in opposite direction representing collector.&#10;In PNP transistor, P is an emitter; N is base; and other P is collector. It is represented by a circle with a horizontal line representing base, a slanting arrow toward the base from circle representing emitter, and a slanting line in opposite direction representing collector.&#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474571" y="1853206"/>
            <a:ext cx="4200506" cy="440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643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48.22 Basic transistor operation. A small current flowing through the base and emitter of the transistor turns on the transistor and permits a higher amperage current to flow from the collector and the emitter</a:t>
            </a:r>
            <a:endParaRPr lang="en-US" dirty="0"/>
          </a:p>
        </p:txBody>
      </p:sp>
      <p:pic>
        <p:nvPicPr>
          <p:cNvPr id="3" name="Picture 2" descr="An illustration shows working of a transistor, a small current flowing through base to emitter allows greater current to flow through collector to emit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78975" y="1914398"/>
            <a:ext cx="5387234" cy="435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030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r>
              <a:rPr lang="en-US" sz="3400" dirty="0" smtClean="0">
                <a:latin typeface="+mj-lt"/>
              </a:rPr>
              <a:t> </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1933575"/>
            <a:ext cx="6038850"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smtClean="0">
                <a:latin typeface="+mj-lt"/>
              </a:rPr>
              <a:t>Chart 48-2 Comparison </a:t>
            </a:r>
            <a:r>
              <a:rPr lang="en-IN" sz="2400" dirty="0">
                <a:latin typeface="+mj-lt"/>
              </a:rPr>
              <a:t>between the control (low-current) and high-current circuits of a transistor compared to a mechanical relay</a:t>
            </a:r>
            <a:r>
              <a:rPr lang="en-IN" sz="2400" dirty="0" smtClean="0">
                <a:latin typeface="+mj-lt"/>
              </a:rPr>
              <a:t>.</a:t>
            </a:r>
            <a:endParaRPr lang="en-US" sz="2400" dirty="0">
              <a:latin typeface="+mj-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626" y="1779942"/>
            <a:ext cx="8013738" cy="2693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6849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SEMICONDUCTORS</a:t>
            </a:r>
            <a:endParaRPr lang="en-US" dirty="0">
              <a:latin typeface="+mj-lt"/>
            </a:endParaRPr>
          </a:p>
        </p:txBody>
      </p:sp>
      <p:sp>
        <p:nvSpPr>
          <p:cNvPr id="3" name="Content Placeholder 2"/>
          <p:cNvSpPr>
            <a:spLocks noGrp="1"/>
          </p:cNvSpPr>
          <p:nvPr>
            <p:ph idx="1"/>
          </p:nvPr>
        </p:nvSpPr>
        <p:spPr/>
        <p:txBody>
          <a:bodyPr/>
          <a:lstStyle/>
          <a:p>
            <a:r>
              <a:rPr lang="en-US" dirty="0" smtClean="0"/>
              <a:t>Construction</a:t>
            </a:r>
          </a:p>
          <a:p>
            <a:pPr lvl="1"/>
            <a:r>
              <a:rPr lang="en-US" dirty="0"/>
              <a:t>When another material is added to </a:t>
            </a:r>
            <a:r>
              <a:rPr lang="en-US" dirty="0" smtClean="0"/>
              <a:t>a semiconductor </a:t>
            </a:r>
            <a:r>
              <a:rPr lang="en-US" dirty="0"/>
              <a:t>material in very small amounts, it is called doping</a:t>
            </a:r>
            <a:r>
              <a:rPr lang="en-US" dirty="0" smtClean="0"/>
              <a:t>.</a:t>
            </a:r>
          </a:p>
          <a:p>
            <a:r>
              <a:rPr lang="en-US" dirty="0" smtClean="0"/>
              <a:t>N-Type Material</a:t>
            </a:r>
          </a:p>
          <a:p>
            <a:pPr lvl="1"/>
            <a:r>
              <a:rPr lang="en-US" dirty="0"/>
              <a:t>N-type material is silicon </a:t>
            </a:r>
            <a:r>
              <a:rPr lang="en-US" dirty="0" smtClean="0"/>
              <a:t>or germanium </a:t>
            </a:r>
            <a:r>
              <a:rPr lang="en-US" dirty="0"/>
              <a:t>that is doped with an element such as </a:t>
            </a:r>
            <a:r>
              <a:rPr lang="en-US" dirty="0" smtClean="0"/>
              <a:t>phosphorus, arsenic</a:t>
            </a:r>
            <a:r>
              <a:rPr lang="en-US" dirty="0"/>
              <a:t>, or antimony, each having five electrons in its outer orbit</a:t>
            </a:r>
            <a:r>
              <a:rPr lang="en-US" dirty="0" smtClean="0"/>
              <a:t>.</a:t>
            </a:r>
          </a:p>
          <a:p>
            <a:r>
              <a:rPr lang="en-US" dirty="0" smtClean="0"/>
              <a:t>P-Type Material</a:t>
            </a:r>
          </a:p>
          <a:p>
            <a:pPr lvl="1"/>
            <a:r>
              <a:rPr lang="en-US" dirty="0"/>
              <a:t>P-type material is produced by </a:t>
            </a:r>
            <a:r>
              <a:rPr lang="en-US" dirty="0" smtClean="0"/>
              <a:t>doping silicon </a:t>
            </a:r>
            <a:r>
              <a:rPr lang="en-US" dirty="0"/>
              <a:t>or germanium with the element boron</a:t>
            </a:r>
            <a:r>
              <a:rPr lang="en-US" i="1" dirty="0"/>
              <a:t> </a:t>
            </a:r>
            <a:r>
              <a:rPr lang="en-US" dirty="0"/>
              <a:t>or the element indium.</a:t>
            </a:r>
            <a:endParaRPr lang="en-US" dirty="0"/>
          </a:p>
        </p:txBody>
      </p:sp>
    </p:spTree>
    <p:extLst>
      <p:ext uri="{BB962C8B-B14F-4D97-AF65-F5344CB8AC3E}">
        <p14:creationId xmlns:p14="http://schemas.microsoft.com/office/powerpoint/2010/main" val="2451539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FIELD-EFFECT TRANSISTORS</a:t>
            </a:r>
            <a:endParaRPr lang="en-US" dirty="0">
              <a:latin typeface="+mj-lt"/>
            </a:endParaRPr>
          </a:p>
        </p:txBody>
      </p:sp>
      <p:sp>
        <p:nvSpPr>
          <p:cNvPr id="3" name="Content Placeholder 2"/>
          <p:cNvSpPr>
            <a:spLocks noGrp="1"/>
          </p:cNvSpPr>
          <p:nvPr>
            <p:ph idx="1"/>
          </p:nvPr>
        </p:nvSpPr>
        <p:spPr/>
        <p:txBody>
          <a:bodyPr/>
          <a:lstStyle/>
          <a:p>
            <a:r>
              <a:rPr lang="en-US" dirty="0"/>
              <a:t>Field-effect transistors (FETs) have been used in most </a:t>
            </a:r>
            <a:r>
              <a:rPr lang="en-US" dirty="0" smtClean="0"/>
              <a:t>automotive applications </a:t>
            </a:r>
            <a:r>
              <a:rPr lang="en-US" dirty="0"/>
              <a:t>since the mid-1980s</a:t>
            </a:r>
            <a:r>
              <a:rPr lang="en-US" dirty="0" smtClean="0"/>
              <a:t>.</a:t>
            </a:r>
          </a:p>
          <a:p>
            <a:r>
              <a:rPr lang="en-US" dirty="0"/>
              <a:t>They use less electrical </a:t>
            </a:r>
            <a:r>
              <a:rPr lang="en-US" dirty="0" smtClean="0"/>
              <a:t>current and </a:t>
            </a:r>
            <a:r>
              <a:rPr lang="en-US" dirty="0"/>
              <a:t>rely mostly on the strength of a small voltage signal to </a:t>
            </a:r>
            <a:r>
              <a:rPr lang="en-US" dirty="0" smtClean="0"/>
              <a:t>control the </a:t>
            </a:r>
            <a:r>
              <a:rPr lang="en-US" dirty="0"/>
              <a:t>output</a:t>
            </a:r>
            <a:r>
              <a:rPr lang="en-US" dirty="0" smtClean="0"/>
              <a:t>.</a:t>
            </a:r>
          </a:p>
          <a:p>
            <a:r>
              <a:rPr lang="en-US" dirty="0"/>
              <a:t>Many FETs are constructed of metal oxide </a:t>
            </a:r>
            <a:r>
              <a:rPr lang="en-US" dirty="0" smtClean="0"/>
              <a:t>semiconductor (MOS</a:t>
            </a:r>
            <a:r>
              <a:rPr lang="en-US" dirty="0"/>
              <a:t>) materials, called MOSFETs.</a:t>
            </a:r>
            <a:endParaRPr lang="en-US" dirty="0"/>
          </a:p>
        </p:txBody>
      </p:sp>
    </p:spTree>
    <p:extLst>
      <p:ext uri="{BB962C8B-B14F-4D97-AF65-F5344CB8AC3E}">
        <p14:creationId xmlns:p14="http://schemas.microsoft.com/office/powerpoint/2010/main" val="2680296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48.23 The three terminals of a field-effect transistor (FET) are called the source, gate, and drain</a:t>
            </a:r>
            <a:endParaRPr lang="en-US" dirty="0"/>
          </a:p>
        </p:txBody>
      </p:sp>
      <p:pic>
        <p:nvPicPr>
          <p:cNvPr id="3" name="Picture 2" descr="N channel type has N block with small blocks of P on both the sides, P is connected to gate and one end of the N block is connected to source and other is connected to drain. &#10;P channel type has P Block with small blocks of N on both the sides, N is connected to gate and one end of the P block is connected to source and other is connected to drain.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38159" y="1921942"/>
            <a:ext cx="5068867" cy="4401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992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a:latin typeface="+mj-lt"/>
              </a:rPr>
              <a:t>FREQUENTLY ASKED QUESTION</a:t>
            </a:r>
            <a:endParaRPr lang="en-US" sz="3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88" y="1905000"/>
            <a:ext cx="6143625"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4501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48.24 A Darlington pair consists of two transistors wired together, allowing for a very small current to control a larger current flow circuit</a:t>
            </a:r>
            <a:endParaRPr lang="en-US" dirty="0"/>
          </a:p>
        </p:txBody>
      </p:sp>
      <p:pic>
        <p:nvPicPr>
          <p:cNvPr id="3" name="Picture 2" descr="The base of the first transistor connected to a very small current collector of the transistor and the collector is connected to a very large current source. The emitter of the first transistor is connected to the base of a second transistor, the collector of second transistor is connected to a very large current source and the emitter is connected to a very large current drai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44936" y="2208140"/>
            <a:ext cx="4055313" cy="411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079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PHOTOTRANSISTORS</a:t>
            </a:r>
            <a:endParaRPr lang="en-US" dirty="0">
              <a:latin typeface="+mj-lt"/>
            </a:endParaRPr>
          </a:p>
        </p:txBody>
      </p:sp>
      <p:sp>
        <p:nvSpPr>
          <p:cNvPr id="3" name="Content Placeholder 2"/>
          <p:cNvSpPr>
            <a:spLocks noGrp="1"/>
          </p:cNvSpPr>
          <p:nvPr>
            <p:ph idx="1"/>
          </p:nvPr>
        </p:nvSpPr>
        <p:spPr/>
        <p:txBody>
          <a:bodyPr/>
          <a:lstStyle/>
          <a:p>
            <a:r>
              <a:rPr lang="en-US" dirty="0"/>
              <a:t>Similar in operation to a photodiode, a phototransistor uses </a:t>
            </a:r>
            <a:r>
              <a:rPr lang="en-US" dirty="0" smtClean="0"/>
              <a:t>light energy </a:t>
            </a:r>
            <a:r>
              <a:rPr lang="en-US" dirty="0"/>
              <a:t>to turn on the base of a transistor</a:t>
            </a:r>
            <a:r>
              <a:rPr lang="en-US" dirty="0" smtClean="0"/>
              <a:t>.</a:t>
            </a:r>
          </a:p>
          <a:p>
            <a:r>
              <a:rPr lang="en-US" dirty="0" smtClean="0"/>
              <a:t>A phototransistor may </a:t>
            </a:r>
            <a:r>
              <a:rPr lang="en-US" dirty="0"/>
              <a:t>or may not have a base lead.</a:t>
            </a:r>
            <a:endParaRPr lang="en-US" dirty="0" smtClean="0"/>
          </a:p>
          <a:p>
            <a:r>
              <a:rPr lang="en-US" dirty="0"/>
              <a:t>Phototransistors, along with photo diodes, are frequently used </a:t>
            </a:r>
            <a:r>
              <a:rPr lang="en-US" dirty="0" smtClean="0"/>
              <a:t>in steering </a:t>
            </a:r>
            <a:r>
              <a:rPr lang="en-US" dirty="0"/>
              <a:t>wheel controls.</a:t>
            </a:r>
            <a:endParaRPr lang="en-US" dirty="0"/>
          </a:p>
        </p:txBody>
      </p:sp>
    </p:spTree>
    <p:extLst>
      <p:ext uri="{BB962C8B-B14F-4D97-AF65-F5344CB8AC3E}">
        <p14:creationId xmlns:p14="http://schemas.microsoft.com/office/powerpoint/2010/main" val="3816184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48.25 Symbols for a phototransistor. (a) This symbol uses the line for the base; (b) this symbol does not.</a:t>
            </a:r>
            <a:endParaRPr lang="en-US" dirty="0"/>
          </a:p>
        </p:txBody>
      </p:sp>
      <p:pic>
        <p:nvPicPr>
          <p:cNvPr id="3" name="Picture 2" descr="An illustration shows a symbols for a phototransistor that consists of a transistor symbol with 2 parallel arrows pointing towards the base."/>
          <p:cNvPicPr>
            <a:picLocks noChangeAspect="1" noChangeArrowheads="1"/>
          </p:cNvPicPr>
          <p:nvPr/>
        </p:nvPicPr>
        <p:blipFill rotWithShape="1">
          <a:blip r:embed="rId2">
            <a:extLst>
              <a:ext uri="{28A0092B-C50C-407E-A947-70E740481C1C}">
                <a14:useLocalDpi xmlns:a14="http://schemas.microsoft.com/office/drawing/2010/main" val="0"/>
              </a:ext>
            </a:extLst>
          </a:blip>
          <a:srcRect r="59778"/>
          <a:stretch/>
        </p:blipFill>
        <p:spPr bwMode="auto">
          <a:xfrm>
            <a:off x="1105243" y="2353184"/>
            <a:ext cx="3021968" cy="33331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n illustration shows a symbol for a phototransistor that consists of a transistor symbol with 2 parallel arrows pointing towards the base but the base is not shown with a connection line."/>
          <p:cNvPicPr>
            <a:picLocks noChangeAspect="1" noChangeArrowheads="1"/>
          </p:cNvPicPr>
          <p:nvPr/>
        </p:nvPicPr>
        <p:blipFill rotWithShape="1">
          <a:blip r:embed="rId2">
            <a:extLst>
              <a:ext uri="{28A0092B-C50C-407E-A947-70E740481C1C}">
                <a14:useLocalDpi xmlns:a14="http://schemas.microsoft.com/office/drawing/2010/main" val="0"/>
              </a:ext>
            </a:extLst>
          </a:blip>
          <a:srcRect l="67416"/>
          <a:stretch/>
        </p:blipFill>
        <p:spPr bwMode="auto">
          <a:xfrm>
            <a:off x="5349923" y="2682496"/>
            <a:ext cx="2225570" cy="3030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639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INTERGRATED CIRCUITS</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Individual </a:t>
            </a:r>
            <a:r>
              <a:rPr lang="en-US" dirty="0"/>
              <a:t>diodes, </a:t>
            </a:r>
            <a:r>
              <a:rPr lang="en-US" dirty="0" smtClean="0"/>
              <a:t>transistors, and </a:t>
            </a:r>
            <a:r>
              <a:rPr lang="en-US" dirty="0"/>
              <a:t>other semiconductor </a:t>
            </a:r>
            <a:r>
              <a:rPr lang="en-US" dirty="0" smtClean="0"/>
              <a:t>devices combined </a:t>
            </a:r>
            <a:r>
              <a:rPr lang="en-US" dirty="0"/>
              <a:t>(integrated) into one group of </a:t>
            </a:r>
            <a:r>
              <a:rPr lang="en-US" dirty="0" smtClean="0"/>
              <a:t>circuits.</a:t>
            </a:r>
          </a:p>
          <a:p>
            <a:r>
              <a:rPr lang="en-US" dirty="0" smtClean="0"/>
              <a:t>Construction</a:t>
            </a:r>
          </a:p>
          <a:p>
            <a:pPr lvl="1"/>
            <a:r>
              <a:rPr lang="en-US" dirty="0"/>
              <a:t>Integrated circuits are usually encased in </a:t>
            </a:r>
            <a:r>
              <a:rPr lang="en-US" dirty="0" smtClean="0"/>
              <a:t>a plastic </a:t>
            </a:r>
            <a:r>
              <a:rPr lang="en-US" dirty="0"/>
              <a:t>housing called a CHIP with two rows of inline pins</a:t>
            </a:r>
            <a:r>
              <a:rPr lang="en-US" dirty="0" smtClean="0"/>
              <a:t>.</a:t>
            </a:r>
          </a:p>
          <a:p>
            <a:r>
              <a:rPr lang="en-US" dirty="0" smtClean="0"/>
              <a:t>Heat Sink</a:t>
            </a:r>
          </a:p>
          <a:p>
            <a:pPr lvl="1"/>
            <a:r>
              <a:rPr lang="en-US" dirty="0" smtClean="0"/>
              <a:t>Any area around </a:t>
            </a:r>
            <a:r>
              <a:rPr lang="en-US" dirty="0"/>
              <a:t>an electronic component </a:t>
            </a:r>
            <a:r>
              <a:rPr lang="en-US" dirty="0" smtClean="0"/>
              <a:t>that is designed to conduct heat </a:t>
            </a:r>
            <a:r>
              <a:rPr lang="en-US" dirty="0"/>
              <a:t>away from electronic parts.</a:t>
            </a:r>
            <a:endParaRPr lang="en-US" dirty="0"/>
          </a:p>
        </p:txBody>
      </p:sp>
    </p:spTree>
    <p:extLst>
      <p:ext uri="{BB962C8B-B14F-4D97-AF65-F5344CB8AC3E}">
        <p14:creationId xmlns:p14="http://schemas.microsoft.com/office/powerpoint/2010/main" val="3149929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48.26 A typical automotive computer with the case removed to show all of the various electronic devices and integrated circuits (ICs). The CPU is an example of a DIP chip and the large red and orange devices are ceramic capacitors</a:t>
            </a:r>
            <a:endParaRPr lang="en-US" dirty="0"/>
          </a:p>
        </p:txBody>
      </p:sp>
      <p:pic>
        <p:nvPicPr>
          <p:cNvPr id="3" name="Picture 2" descr="A photo shows a circuit board with 2 capacitors, 4 ICs, 1 PROM and a central processing unit (CPU)."/>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11717" y="2204658"/>
            <a:ext cx="4721750" cy="4054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184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TRANSISTOR GATES</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A gate is an electronic circuit whose output depends on </a:t>
            </a:r>
            <a:r>
              <a:rPr lang="en-US" dirty="0" smtClean="0"/>
              <a:t>the location </a:t>
            </a:r>
            <a:r>
              <a:rPr lang="en-US" dirty="0"/>
              <a:t>and voltage of two inputs</a:t>
            </a:r>
            <a:r>
              <a:rPr lang="en-US" dirty="0" smtClean="0"/>
              <a:t>.</a:t>
            </a:r>
          </a:p>
          <a:p>
            <a:r>
              <a:rPr lang="en-US" dirty="0" smtClean="0"/>
              <a:t>Construction</a:t>
            </a:r>
          </a:p>
          <a:p>
            <a:pPr lvl="1"/>
            <a:r>
              <a:rPr lang="en-US" dirty="0"/>
              <a:t>For the transistor to </a:t>
            </a:r>
            <a:r>
              <a:rPr lang="en-US" dirty="0" smtClean="0"/>
              <a:t>turn on</a:t>
            </a:r>
            <a:r>
              <a:rPr lang="en-US" dirty="0"/>
              <a:t>, a voltage difference between the base of the transmitter and </a:t>
            </a:r>
            <a:r>
              <a:rPr lang="en-US" dirty="0" smtClean="0"/>
              <a:t>the emitter </a:t>
            </a:r>
            <a:r>
              <a:rPr lang="en-US" dirty="0"/>
              <a:t>should be at least a 0.6 volt</a:t>
            </a:r>
            <a:r>
              <a:rPr lang="en-US" dirty="0" smtClean="0"/>
              <a:t>.</a:t>
            </a:r>
          </a:p>
          <a:p>
            <a:r>
              <a:rPr lang="en-US" dirty="0" smtClean="0"/>
              <a:t>Operation</a:t>
            </a:r>
          </a:p>
          <a:p>
            <a:pPr lvl="1"/>
            <a:r>
              <a:rPr lang="en-US" dirty="0"/>
              <a:t>Gates represent logic circuits that can be constructed so </a:t>
            </a:r>
            <a:r>
              <a:rPr lang="en-US" dirty="0" smtClean="0"/>
              <a:t>that the </a:t>
            </a:r>
            <a:r>
              <a:rPr lang="en-US" dirty="0"/>
              <a:t>output depends on the voltage </a:t>
            </a:r>
            <a:r>
              <a:rPr lang="en-US" dirty="0" smtClean="0"/>
              <a:t>of the inputs </a:t>
            </a:r>
            <a:r>
              <a:rPr lang="en-US" dirty="0"/>
              <a:t>to the bases of transistors.</a:t>
            </a:r>
            <a:endParaRPr lang="en-US" dirty="0"/>
          </a:p>
        </p:txBody>
      </p:sp>
    </p:spTree>
    <p:extLst>
      <p:ext uri="{BB962C8B-B14F-4D97-AF65-F5344CB8AC3E}">
        <p14:creationId xmlns:p14="http://schemas.microsoft.com/office/powerpoint/2010/main" val="190183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48.27 Typical AND gate circuit using two transistors. The emitter is always the line with the arrow. Notice that both transistors must be turned on before there is voltage present at the point labeled “signal out.”</a:t>
            </a:r>
            <a:endParaRPr lang="en-US" dirty="0"/>
          </a:p>
        </p:txBody>
      </p:sp>
      <p:pic>
        <p:nvPicPr>
          <p:cNvPr id="3" name="Picture 2" descr="Collector of the first NPN transistor is connected to power source, base is connected to (A), and emitter is connected to collector of transistor 2. The base of the second NPN transistor is connected to (B), and connection from emitter branching out into 2 one goes to signal out and other to ground through a resis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82838" y="1959373"/>
            <a:ext cx="3379509" cy="4262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907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48.1 N-type material. Silicon (Si) doped with a material (such as phosphorus) with five electrons in the outer orbit results in an extra free electron</a:t>
            </a:r>
            <a:endParaRPr lang="en-US" sz="2400" dirty="0"/>
          </a:p>
        </p:txBody>
      </p:sp>
      <p:pic>
        <p:nvPicPr>
          <p:cNvPr id="5" name="Picture 2" descr="An illustration shows phosphorus atom in silicon lattice. The extra electron of P results in an extra free electr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78631" y="2237077"/>
            <a:ext cx="6768216" cy="3962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OPERATIONAL  AMPLIFIERS</a:t>
            </a:r>
            <a:endParaRPr lang="en-US" dirty="0">
              <a:latin typeface="+mj-lt"/>
            </a:endParaRPr>
          </a:p>
        </p:txBody>
      </p:sp>
      <p:sp>
        <p:nvSpPr>
          <p:cNvPr id="3" name="Content Placeholder 2"/>
          <p:cNvSpPr>
            <a:spLocks noGrp="1"/>
          </p:cNvSpPr>
          <p:nvPr>
            <p:ph idx="1"/>
          </p:nvPr>
        </p:nvSpPr>
        <p:spPr/>
        <p:txBody>
          <a:bodyPr/>
          <a:lstStyle/>
          <a:p>
            <a:r>
              <a:rPr lang="en-US" dirty="0"/>
              <a:t>Operational amplifiers (op-amps) are used in circuits to </a:t>
            </a:r>
            <a:r>
              <a:rPr lang="en-US" dirty="0" smtClean="0"/>
              <a:t>control and </a:t>
            </a:r>
            <a:r>
              <a:rPr lang="en-US" dirty="0"/>
              <a:t>amplify digital signals</a:t>
            </a:r>
            <a:r>
              <a:rPr lang="en-US" dirty="0" smtClean="0"/>
              <a:t>.</a:t>
            </a:r>
          </a:p>
          <a:p>
            <a:r>
              <a:rPr lang="en-US" dirty="0"/>
              <a:t>Op-amps are frequently used for </a:t>
            </a:r>
            <a:r>
              <a:rPr lang="en-US" dirty="0" smtClean="0"/>
              <a:t>motor control </a:t>
            </a:r>
            <a:r>
              <a:rPr lang="en-US" dirty="0"/>
              <a:t>for airflow door operation as part of the </a:t>
            </a:r>
            <a:r>
              <a:rPr lang="en-US" dirty="0" smtClean="0"/>
              <a:t>climate control </a:t>
            </a:r>
            <a:r>
              <a:rPr lang="en-US" dirty="0"/>
              <a:t>system</a:t>
            </a:r>
            <a:r>
              <a:rPr lang="en-US" dirty="0" smtClean="0"/>
              <a:t>.</a:t>
            </a:r>
          </a:p>
          <a:p>
            <a:r>
              <a:rPr lang="en-US" dirty="0"/>
              <a:t>Op-amps can provide the proper voltage </a:t>
            </a:r>
            <a:r>
              <a:rPr lang="en-US" dirty="0" smtClean="0"/>
              <a:t>polarity and current (amperes</a:t>
            </a:r>
            <a:r>
              <a:rPr lang="en-US" dirty="0"/>
              <a:t>) to control the direction of permanent magnetic (PM) motors.</a:t>
            </a:r>
            <a:endParaRPr lang="en-US" dirty="0"/>
          </a:p>
        </p:txBody>
      </p:sp>
    </p:spTree>
    <p:extLst>
      <p:ext uri="{BB962C8B-B14F-4D97-AF65-F5344CB8AC3E}">
        <p14:creationId xmlns:p14="http://schemas.microsoft.com/office/powerpoint/2010/main" val="2666912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48.28 Symbol for an operational amplifier (op-amp)</a:t>
            </a:r>
            <a:endParaRPr lang="en-US" dirty="0"/>
          </a:p>
        </p:txBody>
      </p:sp>
      <p:pic>
        <p:nvPicPr>
          <p:cNvPr id="3" name="Picture 2" descr="A positive and negative signal are connected to the base of triangle. A positive and negative connection of power for amplification connected to each of the remaining faces and output is connected to vertex opposite to signal in fa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7228" y="2013874"/>
            <a:ext cx="7150730" cy="3867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621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ELECTRONIC COMPONENT FAILURE CAUSES</a:t>
            </a:r>
            <a:endParaRPr lang="en-US" dirty="0">
              <a:latin typeface="+mj-lt"/>
            </a:endParaRPr>
          </a:p>
        </p:txBody>
      </p:sp>
      <p:sp>
        <p:nvSpPr>
          <p:cNvPr id="3" name="Content Placeholder 2"/>
          <p:cNvSpPr>
            <a:spLocks noGrp="1"/>
          </p:cNvSpPr>
          <p:nvPr>
            <p:ph idx="1"/>
          </p:nvPr>
        </p:nvSpPr>
        <p:spPr/>
        <p:txBody>
          <a:bodyPr/>
          <a:lstStyle/>
          <a:p>
            <a:r>
              <a:rPr lang="en-US" dirty="0"/>
              <a:t>Frequent causes of premature failure include the following:</a:t>
            </a:r>
            <a:endParaRPr lang="en-US" dirty="0" smtClean="0"/>
          </a:p>
          <a:p>
            <a:r>
              <a:rPr lang="en-US" dirty="0" smtClean="0"/>
              <a:t>Poor Connections</a:t>
            </a:r>
          </a:p>
          <a:p>
            <a:r>
              <a:rPr lang="en-US" dirty="0" smtClean="0"/>
              <a:t>Heat</a:t>
            </a:r>
          </a:p>
          <a:p>
            <a:r>
              <a:rPr lang="en-US" dirty="0" smtClean="0"/>
              <a:t>Voltage Spikes</a:t>
            </a:r>
          </a:p>
          <a:p>
            <a:r>
              <a:rPr lang="en-US" dirty="0" smtClean="0"/>
              <a:t>Excessive Current</a:t>
            </a:r>
          </a:p>
          <a:p>
            <a:endParaRPr lang="en-US" dirty="0"/>
          </a:p>
        </p:txBody>
      </p:sp>
    </p:spTree>
    <p:extLst>
      <p:ext uri="{BB962C8B-B14F-4D97-AF65-F5344CB8AC3E}">
        <p14:creationId xmlns:p14="http://schemas.microsoft.com/office/powerpoint/2010/main" val="86483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TECH TIP</a:t>
            </a:r>
            <a:endParaRPr lang="en-US" sz="3400" dirty="0">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71600"/>
            <a:ext cx="5334000" cy="5042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3416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48.29 Schematic for a blinking LED theft deterrent</a:t>
            </a:r>
            <a:endParaRPr lang="en-US" dirty="0"/>
          </a:p>
        </p:txBody>
      </p:sp>
      <p:pic>
        <p:nvPicPr>
          <p:cNvPr id="3" name="Picture 2" descr="In the diagram, two fuses are connected to a 470 ohm, 0.5-watt P.N. 271-1115 resistor and a blinking P.N. 276-036 LED in series. The red LED starts to flash whenever ignition is turned off. A text below the diagram reads: any ignition-controlled fuse, such as ignition or wiper. Note: Optional fuse taps P.N. 270-1204. All part numbers are from radio shack."/>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03514" y="1696220"/>
            <a:ext cx="4538158" cy="4538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1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HOW TO TEST DIODES AND TRANSISTORS (1 OF 2)</a:t>
            </a:r>
            <a:endParaRPr lang="en-US" dirty="0">
              <a:latin typeface="+mj-lt"/>
            </a:endParaRPr>
          </a:p>
        </p:txBody>
      </p:sp>
      <p:sp>
        <p:nvSpPr>
          <p:cNvPr id="3" name="Content Placeholder 2"/>
          <p:cNvSpPr>
            <a:spLocks noGrp="1"/>
          </p:cNvSpPr>
          <p:nvPr>
            <p:ph idx="1"/>
          </p:nvPr>
        </p:nvSpPr>
        <p:spPr/>
        <p:txBody>
          <a:bodyPr/>
          <a:lstStyle/>
          <a:p>
            <a:r>
              <a:rPr lang="en-US" dirty="0" smtClean="0"/>
              <a:t>Testers</a:t>
            </a:r>
          </a:p>
          <a:p>
            <a:pPr lvl="1"/>
            <a:r>
              <a:rPr lang="en-US" dirty="0"/>
              <a:t>Diodes and transistors can be tested with an </a:t>
            </a:r>
            <a:r>
              <a:rPr lang="en-US" dirty="0" smtClean="0"/>
              <a:t>ohmmeter. The </a:t>
            </a:r>
            <a:r>
              <a:rPr lang="en-US" dirty="0"/>
              <a:t>diode or transistor being tested must be disconnected from </a:t>
            </a:r>
            <a:r>
              <a:rPr lang="en-US" dirty="0" smtClean="0"/>
              <a:t>the circuit.</a:t>
            </a:r>
          </a:p>
          <a:p>
            <a:r>
              <a:rPr lang="en-US" dirty="0" smtClean="0"/>
              <a:t>Diodes</a:t>
            </a:r>
          </a:p>
          <a:p>
            <a:pPr lvl="1"/>
            <a:r>
              <a:rPr lang="en-US" dirty="0"/>
              <a:t>A good diode should give an over limit (OL) reading </a:t>
            </a:r>
            <a:r>
              <a:rPr lang="en-US" dirty="0" smtClean="0"/>
              <a:t>with the </a:t>
            </a:r>
            <a:r>
              <a:rPr lang="en-US" dirty="0"/>
              <a:t>test leads attached to each lead of the diode in one way, and </a:t>
            </a:r>
            <a:r>
              <a:rPr lang="en-US" dirty="0" smtClean="0"/>
              <a:t>a voltage </a:t>
            </a:r>
            <a:r>
              <a:rPr lang="en-US" dirty="0"/>
              <a:t>reading of 0.400 to 0.600 volt when the leads are reversed.</a:t>
            </a:r>
            <a:endParaRPr lang="en-US" dirty="0"/>
          </a:p>
        </p:txBody>
      </p:sp>
    </p:spTree>
    <p:extLst>
      <p:ext uri="{BB962C8B-B14F-4D97-AF65-F5344CB8AC3E}">
        <p14:creationId xmlns:p14="http://schemas.microsoft.com/office/powerpoint/2010/main" val="1755382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HOW TO TEST DIODES AND </a:t>
            </a:r>
            <a:r>
              <a:rPr lang="en-US" dirty="0" smtClean="0">
                <a:latin typeface="+mj-lt"/>
              </a:rPr>
              <a:t>TRANSISTORS (2 OF 2)</a:t>
            </a:r>
            <a:endParaRPr lang="en-US" dirty="0">
              <a:latin typeface="+mj-lt"/>
            </a:endParaRPr>
          </a:p>
        </p:txBody>
      </p:sp>
      <p:sp>
        <p:nvSpPr>
          <p:cNvPr id="3" name="Content Placeholder 2"/>
          <p:cNvSpPr>
            <a:spLocks noGrp="1"/>
          </p:cNvSpPr>
          <p:nvPr>
            <p:ph idx="1"/>
          </p:nvPr>
        </p:nvSpPr>
        <p:spPr/>
        <p:txBody>
          <a:bodyPr/>
          <a:lstStyle/>
          <a:p>
            <a:r>
              <a:rPr lang="en-US" dirty="0" smtClean="0"/>
              <a:t>Transistors</a:t>
            </a:r>
          </a:p>
          <a:p>
            <a:r>
              <a:rPr lang="en-US" dirty="0" smtClean="0"/>
              <a:t>Using </a:t>
            </a:r>
            <a:r>
              <a:rPr lang="en-US" dirty="0"/>
              <a:t>a digital meter set to the </a:t>
            </a:r>
            <a:r>
              <a:rPr lang="en-US" dirty="0" smtClean="0"/>
              <a:t>diode-check position</a:t>
            </a:r>
            <a:r>
              <a:rPr lang="en-US" dirty="0"/>
              <a:t>, a good transistor should show a voltage drop of 0.400 </a:t>
            </a:r>
            <a:r>
              <a:rPr lang="en-US" dirty="0" smtClean="0"/>
              <a:t>to 0.600 </a:t>
            </a:r>
            <a:r>
              <a:rPr lang="en-US" dirty="0"/>
              <a:t>volt between the following</a:t>
            </a:r>
            <a:r>
              <a:rPr lang="en-US" dirty="0" smtClean="0"/>
              <a:t>:</a:t>
            </a:r>
          </a:p>
          <a:p>
            <a:pPr lvl="1"/>
            <a:r>
              <a:rPr lang="en-US" dirty="0"/>
              <a:t>The emitter (</a:t>
            </a:r>
            <a:r>
              <a:rPr lang="en-US" i="1" dirty="0"/>
              <a:t>E</a:t>
            </a:r>
            <a:r>
              <a:rPr lang="en-US" dirty="0"/>
              <a:t>) and the base (</a:t>
            </a:r>
            <a:r>
              <a:rPr lang="en-US" i="1" dirty="0"/>
              <a:t>B</a:t>
            </a:r>
            <a:r>
              <a:rPr lang="en-US" dirty="0"/>
              <a:t>) and between the base (</a:t>
            </a:r>
            <a:r>
              <a:rPr lang="en-US" i="1" dirty="0"/>
              <a:t>B</a:t>
            </a:r>
            <a:r>
              <a:rPr lang="en-US" dirty="0"/>
              <a:t>) </a:t>
            </a:r>
            <a:r>
              <a:rPr lang="en-US" dirty="0" smtClean="0"/>
              <a:t>and the </a:t>
            </a:r>
            <a:r>
              <a:rPr lang="en-US" dirty="0"/>
              <a:t>collector (</a:t>
            </a:r>
            <a:r>
              <a:rPr lang="en-US" i="1" dirty="0"/>
              <a:t>C</a:t>
            </a:r>
            <a:r>
              <a:rPr lang="en-US" dirty="0"/>
              <a:t>) with a meter connected one way, </a:t>
            </a:r>
            <a:r>
              <a:rPr lang="en-US" dirty="0" smtClean="0"/>
              <a:t>and OL </a:t>
            </a:r>
            <a:r>
              <a:rPr lang="en-US" dirty="0"/>
              <a:t>when the meter test leads are </a:t>
            </a:r>
            <a:r>
              <a:rPr lang="en-US" dirty="0" smtClean="0"/>
              <a:t>reversed.</a:t>
            </a:r>
          </a:p>
          <a:p>
            <a:pPr lvl="1"/>
            <a:r>
              <a:rPr lang="en-US" dirty="0"/>
              <a:t>An OL reading (no continuity) in both directions when a </a:t>
            </a:r>
            <a:r>
              <a:rPr lang="en-US" dirty="0" smtClean="0"/>
              <a:t>transistor is </a:t>
            </a:r>
            <a:r>
              <a:rPr lang="en-US" dirty="0"/>
              <a:t>tested between the emitter (</a:t>
            </a:r>
            <a:r>
              <a:rPr lang="en-US" i="1" dirty="0"/>
              <a:t>E</a:t>
            </a:r>
            <a:r>
              <a:rPr lang="en-US" dirty="0"/>
              <a:t>) and the collector (</a:t>
            </a:r>
            <a:r>
              <a:rPr lang="en-US" i="1" dirty="0"/>
              <a:t>C</a:t>
            </a:r>
            <a:r>
              <a:rPr lang="en-US" dirty="0"/>
              <a:t>).</a:t>
            </a:r>
            <a:endParaRPr lang="en-US" dirty="0" smtClean="0"/>
          </a:p>
          <a:p>
            <a:pPr lvl="1"/>
            <a:endParaRPr lang="en-US" dirty="0"/>
          </a:p>
        </p:txBody>
      </p:sp>
    </p:spTree>
    <p:extLst>
      <p:ext uri="{BB962C8B-B14F-4D97-AF65-F5344CB8AC3E}">
        <p14:creationId xmlns:p14="http://schemas.microsoft.com/office/powerpoint/2010/main" val="3464779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Arial (Headings)"/>
              </a:rPr>
              <a:t>Figure 48.30 To check a diode, select “diode check” on a digital </a:t>
            </a:r>
            <a:r>
              <a:rPr lang="en-US" sz="1800" dirty="0" err="1">
                <a:latin typeface="Arial (Headings)"/>
              </a:rPr>
              <a:t>multimeter</a:t>
            </a:r>
            <a:r>
              <a:rPr lang="en-US" sz="1800" dirty="0">
                <a:latin typeface="Arial (Headings)"/>
              </a:rPr>
              <a:t>. </a:t>
            </a:r>
            <a:r>
              <a:rPr lang="en-US" sz="1800" dirty="0" smtClean="0">
                <a:latin typeface="Arial (Headings)"/>
              </a:rPr>
              <a:t>(</a:t>
            </a:r>
            <a:r>
              <a:rPr lang="en-US" sz="1800" dirty="0">
                <a:latin typeface="Arial (Headings)"/>
              </a:rPr>
              <a:t>a) When the diode is forward biased, the meter should display a voltage between 0.500 and 0.700 volt (500 to 700 millivolts). (b) When the meter leads are reversed, the meter should read OL (over limit) because the diode is reverse biased and blocking current flow</a:t>
            </a:r>
            <a:endParaRPr lang="en-US" sz="1800" dirty="0"/>
          </a:p>
        </p:txBody>
      </p:sp>
      <p:pic>
        <p:nvPicPr>
          <p:cNvPr id="3" name="Picture 2" descr="An illustration shows a digital multimeter with positive terminal connected to anode of the diode and negative terminal connected to cathode. Multimeter shows 0.516 on the displa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1926"/>
          <a:stretch/>
        </p:blipFill>
        <p:spPr bwMode="auto">
          <a:xfrm>
            <a:off x="1578093" y="2917555"/>
            <a:ext cx="2651996" cy="32790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n illustration shows a digital multimeter with negative terminal connected to anode of the diode and positive terminal connected to cathode. Multimeter shows O.L. on the displa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1806"/>
          <a:stretch/>
        </p:blipFill>
        <p:spPr bwMode="auto">
          <a:xfrm>
            <a:off x="4973187" y="2831338"/>
            <a:ext cx="2651996" cy="3287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973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48.31 </a:t>
            </a:r>
            <a:r>
              <a:rPr lang="en-US" sz="2400" dirty="0" smtClean="0">
                <a:latin typeface="Arial (Headings)"/>
              </a:rPr>
              <a:t>With the mater leads connected to a good diode as shown below, there should be low resistance. With the leads reversed there should be no resistance.</a:t>
            </a:r>
            <a:endParaRPr lang="en-US" sz="2400" dirty="0"/>
          </a:p>
        </p:txBody>
      </p:sp>
      <p:pic>
        <p:nvPicPr>
          <p:cNvPr id="3" name="Picture 2" descr="An illustration shows NPN block with Ns connected to black lead and P connected to red lead of multime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89831" y="2895600"/>
            <a:ext cx="3965522" cy="271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260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CONVERTERS AND INVERTERS</a:t>
            </a:r>
            <a:endParaRPr lang="en-US" dirty="0">
              <a:latin typeface="+mj-lt"/>
            </a:endParaRPr>
          </a:p>
        </p:txBody>
      </p:sp>
      <p:sp>
        <p:nvSpPr>
          <p:cNvPr id="3" name="Content Placeholder 2"/>
          <p:cNvSpPr>
            <a:spLocks noGrp="1"/>
          </p:cNvSpPr>
          <p:nvPr>
            <p:ph idx="1"/>
          </p:nvPr>
        </p:nvSpPr>
        <p:spPr/>
        <p:txBody>
          <a:bodyPr/>
          <a:lstStyle/>
          <a:p>
            <a:r>
              <a:rPr lang="en-US" dirty="0" smtClean="0"/>
              <a:t>Converters</a:t>
            </a:r>
          </a:p>
          <a:p>
            <a:pPr lvl="1"/>
            <a:r>
              <a:rPr lang="en-US" dirty="0"/>
              <a:t>DC to DC converters (usually written as </a:t>
            </a:r>
            <a:r>
              <a:rPr lang="en-US" dirty="0" smtClean="0"/>
              <a:t>DC–DC converter</a:t>
            </a:r>
            <a:r>
              <a:rPr lang="en-US" dirty="0"/>
              <a:t>) are electronic devices used to transform DC </a:t>
            </a:r>
            <a:r>
              <a:rPr lang="en-US" dirty="0" smtClean="0"/>
              <a:t>voltage from </a:t>
            </a:r>
            <a:r>
              <a:rPr lang="en-US" dirty="0"/>
              <a:t>one level to another higher or lower level</a:t>
            </a:r>
            <a:r>
              <a:rPr lang="en-US" dirty="0" smtClean="0"/>
              <a:t>.</a:t>
            </a:r>
          </a:p>
          <a:p>
            <a:r>
              <a:rPr lang="en-US" dirty="0" smtClean="0"/>
              <a:t>Inverters</a:t>
            </a:r>
          </a:p>
          <a:p>
            <a:pPr lvl="1"/>
            <a:r>
              <a:rPr lang="en-US" dirty="0"/>
              <a:t>An inverter is an electronic circuit that changes </a:t>
            </a:r>
            <a:r>
              <a:rPr lang="en-US" dirty="0" smtClean="0"/>
              <a:t>DC into </a:t>
            </a:r>
            <a:r>
              <a:rPr lang="en-US" dirty="0"/>
              <a:t>AC. In most DC-AC inverters, the switching transistors, </a:t>
            </a:r>
            <a:r>
              <a:rPr lang="en-US" dirty="0" smtClean="0"/>
              <a:t>which are </a:t>
            </a:r>
            <a:r>
              <a:rPr lang="en-US" dirty="0"/>
              <a:t>usually MOSFETs, are turned on alternately for short pulses.</a:t>
            </a:r>
            <a:endParaRPr lang="en-US" dirty="0"/>
          </a:p>
        </p:txBody>
      </p:sp>
    </p:spTree>
    <p:extLst>
      <p:ext uri="{BB962C8B-B14F-4D97-AF65-F5344CB8AC3E}">
        <p14:creationId xmlns:p14="http://schemas.microsoft.com/office/powerpoint/2010/main" val="2158610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48.2 P-type material. Silicon (Si) doped with a material, such as boron (B), with three electrons in the outer orbit results in a hole capable of attracting an electron</a:t>
            </a:r>
            <a:endParaRPr lang="en-US" dirty="0"/>
          </a:p>
        </p:txBody>
      </p:sp>
      <p:pic>
        <p:nvPicPr>
          <p:cNvPr id="3" name="Picture 2" descr="An illustration shows boron atom in silicon lattice. The extra electron of B results in a hole capable of attracting an electr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2198" y="2664982"/>
            <a:ext cx="6885360" cy="365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98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48.32 A DC to DC converter is built into most powertrain control modules (PCMs) and is used to supply the 5-volt reference, called V-ref, to many sensors used to control the internal combustion engine</a:t>
            </a:r>
            <a:endParaRPr lang="en-US" dirty="0"/>
          </a:p>
        </p:txBody>
      </p:sp>
      <p:pic>
        <p:nvPicPr>
          <p:cNvPr id="3" name="Picture 2" descr="One terminal of the 5 V DC to DC converter is connected to ground, one terminal is connected to a 12 V battery, and one terminal is connected to terminal A of the throttle position senor through a resistor. Terminal B of the sensor is connected to signal, and terminal C is connected to ground. Terminal A has a 5 V reference volta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52642" y="2133600"/>
            <a:ext cx="6164455" cy="3803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521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48.33 This DC–DC converter is designed to convert 42 volts to 14 volts, to provide 12-volts power to accessories on a hybrid-electric vehicle operating with a 42-volt electrical system</a:t>
            </a:r>
            <a:endParaRPr lang="en-US" dirty="0"/>
          </a:p>
        </p:txBody>
      </p:sp>
      <p:pic>
        <p:nvPicPr>
          <p:cNvPr id="3" name="Picture 2" descr="The positive end of the supply is connected to primary coil of a transformer via a diode and negative end is connected to other end of primary coil via a transistor. 12-volt output is connected to secondary coil via a diode on the positive end. A resister bridge between output points is connected to base of the transistor and is the feedback control circu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0716" y="2362200"/>
            <a:ext cx="7942246" cy="3194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988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48.34 A typical circuit for an inverter designed to change direct current from a battery to alternating current for use by the electric motors used in a hybrid-electric vehicle</a:t>
            </a:r>
            <a:endParaRPr lang="en-US" dirty="0"/>
          </a:p>
        </p:txBody>
      </p:sp>
      <p:pic>
        <p:nvPicPr>
          <p:cNvPr id="3" name="Picture 2" descr="The circuit diagram shows the following:&#10;• The positive terminal of the battery is connected to MOFSET driving circuit through a fuse and the negative terminal is connected to ground.&#10;• One terminal of the MOFSET is connected to the primary winding of a transformer.&#10;• The primary windings of the transformer are connected to the MOFSET driving circuit through a zener diodes and MOFSETs.&#10;• The secondary windings of the transformer provide AC output. One winding is connected to the MOFSET driving circuit through a resistor and is labeled: sensing for output regulation, while the other winding is labeled: sensing for auto turn-on.&#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217311" y="1769289"/>
            <a:ext cx="6710563" cy="4517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884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48.35 </a:t>
            </a:r>
            <a:r>
              <a:rPr lang="en-IN" sz="2400" dirty="0">
                <a:latin typeface="Arial (Headings)"/>
              </a:rPr>
              <a:t>The switching (pulsing) MOSFETs create a waveform called a modified sine wave (solid lines), compared to a true sine wave (dotted lines)</a:t>
            </a:r>
            <a:endParaRPr lang="en-US" dirty="0"/>
          </a:p>
        </p:txBody>
      </p:sp>
      <p:pic>
        <p:nvPicPr>
          <p:cNvPr id="3" name="Picture 2" descr="An illustration shows a dotted sine wave and boxed wave following the sine wave at discrete levels. The peak of the sine wave is labeled: peak to peak volta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9051" y="3441244"/>
            <a:ext cx="7747083" cy="203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118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ELECTROSTATIC DISCHARGE</a:t>
            </a:r>
            <a:endParaRPr lang="en-US" sz="3400" dirty="0">
              <a:latin typeface="+mj-lt"/>
            </a:endParaRPr>
          </a:p>
        </p:txBody>
      </p:sp>
      <p:sp>
        <p:nvSpPr>
          <p:cNvPr id="3" name="Content Placeholder 2"/>
          <p:cNvSpPr>
            <a:spLocks noGrp="1"/>
          </p:cNvSpPr>
          <p:nvPr>
            <p:ph idx="1"/>
          </p:nvPr>
        </p:nvSpPr>
        <p:spPr/>
        <p:txBody>
          <a:bodyPr/>
          <a:lstStyle/>
          <a:p>
            <a:r>
              <a:rPr lang="en-US" dirty="0" smtClean="0"/>
              <a:t>Definition</a:t>
            </a:r>
          </a:p>
          <a:p>
            <a:pPr lvl="1"/>
            <a:r>
              <a:rPr lang="en-US" dirty="0"/>
              <a:t>Electrostatic discharge (ESD) is created </a:t>
            </a:r>
            <a:r>
              <a:rPr lang="en-US" dirty="0" smtClean="0"/>
              <a:t>when static </a:t>
            </a:r>
            <a:r>
              <a:rPr lang="en-US" dirty="0"/>
              <a:t>charges build up on the human body when movement occurs</a:t>
            </a:r>
            <a:r>
              <a:rPr lang="en-US" dirty="0" smtClean="0"/>
              <a:t>.</a:t>
            </a:r>
          </a:p>
          <a:p>
            <a:r>
              <a:rPr lang="en-US" dirty="0" smtClean="0"/>
              <a:t>Avoiding ESD</a:t>
            </a:r>
          </a:p>
          <a:p>
            <a:pPr lvl="1"/>
            <a:r>
              <a:rPr lang="en-US" dirty="0"/>
              <a:t>Before handling any electronic component, ground yourself </a:t>
            </a:r>
            <a:r>
              <a:rPr lang="en-US" dirty="0" smtClean="0"/>
              <a:t>by touching </a:t>
            </a:r>
            <a:r>
              <a:rPr lang="en-US" dirty="0"/>
              <a:t>a metal surface to drain away any static charge.</a:t>
            </a:r>
          </a:p>
          <a:p>
            <a:pPr lvl="1"/>
            <a:r>
              <a:rPr lang="en-US" dirty="0" smtClean="0"/>
              <a:t>Do </a:t>
            </a:r>
            <a:r>
              <a:rPr lang="en-US" dirty="0"/>
              <a:t>not touch the terminals of electronic components.</a:t>
            </a:r>
            <a:endParaRPr lang="en-US" dirty="0"/>
          </a:p>
        </p:txBody>
      </p:sp>
    </p:spTree>
    <p:extLst>
      <p:ext uri="{BB962C8B-B14F-4D97-AF65-F5344CB8AC3E}">
        <p14:creationId xmlns:p14="http://schemas.microsoft.com/office/powerpoint/2010/main" val="1887124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2554545"/>
          </a:xfrm>
          <a:prstGeom prst="rect">
            <a:avLst/>
          </a:prstGeom>
        </p:spPr>
        <p:txBody>
          <a:bodyPr wrap="square">
            <a:spAutoFit/>
          </a:bodyPr>
          <a:lstStyle/>
          <a:p>
            <a:r>
              <a:rPr lang="en-US" sz="4000" dirty="0"/>
              <a:t>To what precautions should </a:t>
            </a:r>
            <a:r>
              <a:rPr lang="en-US" sz="4000" dirty="0" smtClean="0"/>
              <a:t>all service </a:t>
            </a:r>
            <a:r>
              <a:rPr lang="en-US" sz="4000" dirty="0"/>
              <a:t>technicians adhere, </a:t>
            </a:r>
            <a:r>
              <a:rPr lang="en-US" sz="4000" dirty="0" smtClean="0"/>
              <a:t>to avoid </a:t>
            </a:r>
            <a:r>
              <a:rPr lang="en-US" sz="4000" dirty="0"/>
              <a:t>damage to electronic and computer circuits?</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3785652"/>
          </a:xfrm>
          <a:prstGeom prst="rect">
            <a:avLst/>
          </a:prstGeom>
        </p:spPr>
        <p:txBody>
          <a:bodyPr wrap="square">
            <a:spAutoFit/>
          </a:bodyPr>
          <a:lstStyle/>
          <a:p>
            <a:r>
              <a:rPr lang="en-US" sz="4000" dirty="0"/>
              <a:t>Before handling any electronic component, ground yourself by</a:t>
            </a:r>
          </a:p>
          <a:p>
            <a:r>
              <a:rPr lang="en-US" sz="4000" dirty="0"/>
              <a:t>touching a metal surface to drain away any static </a:t>
            </a:r>
            <a:r>
              <a:rPr lang="en-US" sz="4000" dirty="0" smtClean="0"/>
              <a:t>charge, and do </a:t>
            </a:r>
            <a:r>
              <a:rPr lang="en-US" sz="4000" dirty="0"/>
              <a:t>not touch the terminals of electronic components.</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1600200"/>
            <a:ext cx="6067425"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48.3 Unlike charges attract and the current carriers (electrons and holes) move toward the junction</a:t>
            </a:r>
            <a:endParaRPr lang="en-US" dirty="0"/>
          </a:p>
        </p:txBody>
      </p:sp>
      <p:pic>
        <p:nvPicPr>
          <p:cNvPr id="3" name="Picture 2" descr="An illustration shows a PN junction diode. With P side filled with negative charge and N side filled with positive charge. Close to the junction, P is filled with holes and N is filled with free electron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69701" y="1970837"/>
            <a:ext cx="5587665" cy="4322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486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657</TotalTime>
  <Words>2858</Words>
  <Application>Microsoft Office PowerPoint</Application>
  <PresentationFormat>On-screen Show (4:3)</PresentationFormat>
  <Paragraphs>211</Paragraphs>
  <Slides>77</Slides>
  <Notes>0</Notes>
  <HiddenSlides>0</HiddenSlides>
  <MMClips>0</MMClips>
  <ScaleCrop>false</ScaleCrop>
  <HeadingPairs>
    <vt:vector size="4" baseType="variant">
      <vt:variant>
        <vt:lpstr>Theme</vt:lpstr>
      </vt:variant>
      <vt:variant>
        <vt:i4>6</vt:i4>
      </vt:variant>
      <vt:variant>
        <vt:lpstr>Slide Titles</vt:lpstr>
      </vt:variant>
      <vt:variant>
        <vt:i4>77</vt:i4>
      </vt:variant>
    </vt:vector>
  </HeadingPairs>
  <TitlesOfParts>
    <vt:vector size="83"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SEMICONDUCTORS</vt:lpstr>
      <vt:lpstr>SEMICONDUCTORS</vt:lpstr>
      <vt:lpstr>Figure 48.1 N-type material. Silicon (Si) doped with a material (such as phosphorus) with five electrons in the outer orbit results in an extra free electron</vt:lpstr>
      <vt:lpstr>Figure 48.2 P-type material. Silicon (Si) doped with a material, such as boron (B), with three electrons in the outer orbit results in a hole capable of attracting an electron</vt:lpstr>
      <vt:lpstr>FREQUENTLY ASKED QUESTION</vt:lpstr>
      <vt:lpstr>Figure 48.3 Unlike charges attract and the current carriers (electrons and holes) move toward the junction</vt:lpstr>
      <vt:lpstr>SUMMARY OF SEMICONDUCTORS</vt:lpstr>
      <vt:lpstr>QUESTION 1: ?</vt:lpstr>
      <vt:lpstr>ANSWER 1:</vt:lpstr>
      <vt:lpstr>DIODES</vt:lpstr>
      <vt:lpstr>Figure 48.4 A diode is a component with P-type and N-type materials together. The negative electrode is called the cathode and the positive electrode is called the anode</vt:lpstr>
      <vt:lpstr>Figure 48.5 (a) A diode consist of P-type and N-type materials separated by a depletion region.(b) When connected to a voltage source in the reverse bias situation, no current flows across the depletion region.(c) When the diode is connected in the forward bias direction, current flows across the depletion region.</vt:lpstr>
      <vt:lpstr>Figure 48.6 Diode symbol and electrode names. The stripe on one end of a diode represents the cathode end of the diode</vt:lpstr>
      <vt:lpstr>ZENER DIODES</vt:lpstr>
      <vt:lpstr>Figure 48.7 A zener diode blocks current flow until a certain voltage is reached, then it permits current to flow</vt:lpstr>
      <vt:lpstr>HIGH-VOLTAGE SPIKE PRTECTION (1 OF 2)</vt:lpstr>
      <vt:lpstr>HIGH-VOLTAGE SPIKE PRTECTION (2 OF 2)</vt:lpstr>
      <vt:lpstr>Figure 48.8 (a) When the coil is energized, the diode is reverse biased and the current is blocked from passing through the diode. (b) When the switch is opened, the magnetic field surrounding the coil collapses, producing a high-voltage surge. This voltage surge forward biases the diode, and the surge is dissipated harmlessly back through the windings of the coil.</vt:lpstr>
      <vt:lpstr>Figure 48.9 A diode connected to both terminals of the air-conditioning compressor clutch used to reduce the high voltage spike that results when a coil (compressor clutch coil) is de-energized</vt:lpstr>
      <vt:lpstr>Figure 48.10 Spike protection diodes are commonly used in computer-controlled circuits to prevent damaging high-voltage surges that occur any time current flowing through a coil is stopped</vt:lpstr>
      <vt:lpstr>Figure 48.11 A zener diode is commonly used inside automotive computers to protect delicate electronic circuits from high-voltage spikes. </vt:lpstr>
      <vt:lpstr>Figure 48.12 A despiking resistor is used in many automotive applications to help prevent harmful high-voltage surges from being created when the magnetic field surrounding a coil collapses when the coil circuit is opened</vt:lpstr>
      <vt:lpstr>DIODE RATINGS</vt:lpstr>
      <vt:lpstr>QUESTION 2: ?</vt:lpstr>
      <vt:lpstr>ANSWER 2:</vt:lpstr>
      <vt:lpstr>LIGHT-EMITTING DIODES</vt:lpstr>
      <vt:lpstr>Figure 48.13 A typical light-emitting diode (LED). This particular LED is designed with a built-in resistor so that 12-volts DC may be applied directly to the leads without an external resistor.</vt:lpstr>
      <vt:lpstr>PHOTODIODES</vt:lpstr>
      <vt:lpstr>Figure 48.14 Typical photodiodes. They are usually built into a plastic housing so that the photodiode itself may not be visible</vt:lpstr>
      <vt:lpstr>Figure 48.15 Symbol for a photodiode. The arrows represent light striking the P-N junction of the photodiode</vt:lpstr>
      <vt:lpstr>PHOTO-RESISTORS</vt:lpstr>
      <vt:lpstr>Figure 48.16 Either symbol may be used to represent a photo-resistor</vt:lpstr>
      <vt:lpstr>SILICON-CONTROLLED RECTIFIERS</vt:lpstr>
      <vt:lpstr>Figure 48.17 Symbol and terminal identification of an SCR</vt:lpstr>
      <vt:lpstr>Figure 48.18 Wiring diagram for a center high-mounted stoplight (CHMSL) using SCRs</vt:lpstr>
      <vt:lpstr>THERMISTORS</vt:lpstr>
      <vt:lpstr>Chart 48-1 The resistance changes opposite to that of a copper wire with changes in temperature.</vt:lpstr>
      <vt:lpstr>Figure 48.19 Symbols used to represent a thermistor</vt:lpstr>
      <vt:lpstr>RECTIFIER BRIDGES</vt:lpstr>
      <vt:lpstr>Figure 48.20 This rectifier bridge contains six diodes; the three on each side are mounted in an aluminum-finned unit to help keep the diode cool during alternator operation</vt:lpstr>
      <vt:lpstr>TRANSISTORS (1 OF 2)</vt:lpstr>
      <vt:lpstr>TRANSISTORS (2 OF 2)</vt:lpstr>
      <vt:lpstr>Figure 48.21 Basic transistor operation. A small current flowing through the base and emitter of the transistor turns on the transistor and permits a higher amperage current to flow from the collector and the emitter</vt:lpstr>
      <vt:lpstr>Figure 48.22 Basic transistor operation. A small current flowing through the base and emitter of the transistor turns on the transistor and permits a higher amperage current to flow from the collector and the emitter</vt:lpstr>
      <vt:lpstr>FREQUENTLY ASKED QUESTION </vt:lpstr>
      <vt:lpstr>Chart 48-2 Comparison between the control (low-current) and high-current circuits of a transistor compared to a mechanical relay.</vt:lpstr>
      <vt:lpstr>FIELD-EFFECT TRANSISTORS</vt:lpstr>
      <vt:lpstr>Figure 48.23 The three terminals of a field-effect transistor (FET) are called the source, gate, and drain</vt:lpstr>
      <vt:lpstr>FREQUENTLY ASKED QUESTION</vt:lpstr>
      <vt:lpstr>Figure 48.24 A Darlington pair consists of two transistors wired together, allowing for a very small current to control a larger current flow circuit</vt:lpstr>
      <vt:lpstr>PHOTOTRANSISTORS</vt:lpstr>
      <vt:lpstr>Figure 48.25 Symbols for a phototransistor. (a) This symbol uses the line for the base; (b) this symbol does not.</vt:lpstr>
      <vt:lpstr>INTERGRATED CIRCUITS</vt:lpstr>
      <vt:lpstr>Figure 48.26 A typical automotive computer with the case removed to show all of the various electronic devices and integrated circuits (ICs). The CPU is an example of a DIP chip and the large red and orange devices are ceramic capacitors</vt:lpstr>
      <vt:lpstr>TRANSISTOR GATES</vt:lpstr>
      <vt:lpstr>Figure 48.27 Typical AND gate circuit using two transistors. The emitter is always the line with the arrow. Notice that both transistors must be turned on before there is voltage present at the point labeled “signal out.”</vt:lpstr>
      <vt:lpstr>OPERATIONAL  AMPLIFIERS</vt:lpstr>
      <vt:lpstr>Figure 48.28 Symbol for an operational amplifier (op-amp)</vt:lpstr>
      <vt:lpstr>ELECTRONIC COMPONENT FAILURE CAUSES</vt:lpstr>
      <vt:lpstr>TECH TIP</vt:lpstr>
      <vt:lpstr>Figure 48.29 Schematic for a blinking LED theft deterrent</vt:lpstr>
      <vt:lpstr>HOW TO TEST DIODES AND TRANSISTORS (1 OF 2)</vt:lpstr>
      <vt:lpstr>HOW TO TEST DIODES AND TRANSISTORS (2 OF 2)</vt:lpstr>
      <vt:lpstr>Figure 48.30 To check a diode, select “diode check” on a digital multimeter. (a) When the diode is forward biased, the meter should display a voltage between 0.500 and 0.700 volt (500 to 700 millivolts). (b) When the meter leads are reversed, the meter should read OL (over limit) because the diode is reverse biased and blocking current flow</vt:lpstr>
      <vt:lpstr>Figure 48.31 With the mater leads connected to a good diode as shown below, there should be low resistance. With the leads reversed there should be no resistance.</vt:lpstr>
      <vt:lpstr>CONVERTERS AND INVERTERS</vt:lpstr>
      <vt:lpstr>Figure 48.32 A DC to DC converter is built into most powertrain control modules (PCMs) and is used to supply the 5-volt reference, called V-ref, to many sensors used to control the internal combustion engine</vt:lpstr>
      <vt:lpstr>Figure 48.33 This DC–DC converter is designed to convert 42 volts to 14 volts, to provide 12-volts power to accessories on a hybrid-electric vehicle operating with a 42-volt electrical system</vt:lpstr>
      <vt:lpstr>Figure 48.34 A typical circuit for an inverter designed to change direct current from a battery to alternating current for use by the electric motors used in a hybrid-electric vehicle</vt:lpstr>
      <vt:lpstr>Figure 48.35 The switching (pulsing) MOSFETs create a waveform called a modified sine wave (solid lines), compared to a true sine wave (dotted lines)</vt:lpstr>
      <vt:lpstr>ELECTROSTATIC DISCHARGE</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48</dc:title>
  <dc:creator>Curt &amp; Tammy</dc:creator>
  <cp:lastModifiedBy>Curt &amp; Tammy</cp:lastModifiedBy>
  <cp:revision>63</cp:revision>
  <dcterms:created xsi:type="dcterms:W3CDTF">2018-09-25T19:30:15Z</dcterms:created>
  <dcterms:modified xsi:type="dcterms:W3CDTF">2019-05-01T00:58:49Z</dcterms:modified>
</cp:coreProperties>
</file>