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0" r:id="rId11"/>
    <p:sldId id="352" r:id="rId12"/>
    <p:sldId id="353" r:id="rId13"/>
    <p:sldId id="315" r:id="rId14"/>
    <p:sldId id="272" r:id="rId15"/>
    <p:sldId id="326" r:id="rId16"/>
    <p:sldId id="327" r:id="rId17"/>
    <p:sldId id="267" r:id="rId18"/>
    <p:sldId id="268" r:id="rId19"/>
    <p:sldId id="351" r:id="rId20"/>
    <p:sldId id="354" r:id="rId21"/>
    <p:sldId id="355" r:id="rId22"/>
    <p:sldId id="328" r:id="rId23"/>
    <p:sldId id="329" r:id="rId24"/>
    <p:sldId id="330" r:id="rId25"/>
    <p:sldId id="331" r:id="rId26"/>
    <p:sldId id="332" r:id="rId27"/>
    <p:sldId id="333" r:id="rId28"/>
    <p:sldId id="334" r:id="rId29"/>
    <p:sldId id="335" r:id="rId30"/>
    <p:sldId id="336" r:id="rId31"/>
    <p:sldId id="337" r:id="rId32"/>
    <p:sldId id="338" r:id="rId33"/>
    <p:sldId id="356" r:id="rId34"/>
    <p:sldId id="339" r:id="rId35"/>
    <p:sldId id="274" r:id="rId36"/>
    <p:sldId id="340" r:id="rId37"/>
    <p:sldId id="341" r:id="rId38"/>
    <p:sldId id="342" r:id="rId39"/>
    <p:sldId id="357" r:id="rId40"/>
    <p:sldId id="358" r:id="rId41"/>
    <p:sldId id="343" r:id="rId42"/>
    <p:sldId id="344" r:id="rId43"/>
    <p:sldId id="286" r:id="rId44"/>
    <p:sldId id="287" r:id="rId45"/>
    <p:sldId id="359" r:id="rId46"/>
    <p:sldId id="345" r:id="rId47"/>
    <p:sldId id="346" r:id="rId48"/>
    <p:sldId id="347" r:id="rId49"/>
    <p:sldId id="348" r:id="rId50"/>
    <p:sldId id="360" r:id="rId51"/>
    <p:sldId id="349" r:id="rId52"/>
    <p:sldId id="299" r:id="rId53"/>
    <p:sldId id="300" r:id="rId54"/>
    <p:sldId id="32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47</a:t>
            </a:r>
            <a:endParaRPr lang="en-US" dirty="0"/>
          </a:p>
        </p:txBody>
      </p:sp>
      <p:sp>
        <p:nvSpPr>
          <p:cNvPr id="5" name="Text Placeholder 4"/>
          <p:cNvSpPr>
            <a:spLocks noGrp="1"/>
          </p:cNvSpPr>
          <p:nvPr>
            <p:ph type="body" sz="quarter" idx="15"/>
          </p:nvPr>
        </p:nvSpPr>
        <p:spPr>
          <a:xfrm>
            <a:off x="5029200" y="3200400"/>
            <a:ext cx="3733800" cy="2925763"/>
          </a:xfrm>
        </p:spPr>
        <p:txBody>
          <a:bodyPr/>
          <a:lstStyle/>
          <a:p>
            <a:r>
              <a:rPr lang="en-US" sz="3200" b="1" dirty="0" smtClean="0">
                <a:solidFill>
                  <a:srgbClr val="005A70"/>
                </a:solidFill>
                <a:latin typeface="Arial" panose="020B0604020202020204" pitchFamily="34" charset="0"/>
                <a:cs typeface="Arial" panose="020B0604020202020204" pitchFamily="34" charset="0"/>
              </a:rPr>
              <a:t>Magnetism and Electromagnetism</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47.2 If a magnet breaks or is cracked, it becomes two weaker magnets</a:t>
            </a:r>
            <a:endParaRPr lang="en-US" dirty="0"/>
          </a:p>
        </p:txBody>
      </p:sp>
      <p:pic>
        <p:nvPicPr>
          <p:cNvPr id="3" name="Picture 2" descr="An illustration shows one big magnet with north and south Pole and a broken magnet with both poles on the broken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5268" y="2080299"/>
            <a:ext cx="6559222" cy="404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8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47.3 Magnetic lines of force leave the north pole and return to the south pole of a bar magnet</a:t>
            </a:r>
            <a:endParaRPr lang="en-US" dirty="0"/>
          </a:p>
        </p:txBody>
      </p:sp>
      <p:pic>
        <p:nvPicPr>
          <p:cNvPr id="3" name="Picture 2" descr="An illustration shows magnetic field lines flowing from south to north inside the magnet and north to south in a circular path outside the magne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22980" y="2069004"/>
            <a:ext cx="3281109" cy="405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5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the result if a </a:t>
            </a:r>
            <a:r>
              <a:rPr lang="en-US" sz="4000" dirty="0" smtClean="0"/>
              <a:t>magnet cracks</a:t>
            </a:r>
            <a:r>
              <a:rPr lang="en-US" sz="4000" dirty="0"/>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latin typeface="Arial (Headings)"/>
              </a:rPr>
              <a:t>Two </a:t>
            </a:r>
            <a:r>
              <a:rPr lang="en-US" sz="4000" dirty="0">
                <a:latin typeface="Arial (Headings)"/>
              </a:rPr>
              <a:t>weaker </a:t>
            </a:r>
            <a:r>
              <a:rPr lang="en-US" sz="4000" dirty="0" smtClean="0">
                <a:latin typeface="Arial (Headings)"/>
              </a:rPr>
              <a:t>magnets are created.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ELECTROMAGNETISM (1 OF 3)</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A current carrying conductor surrounded by a magnetic field, many time stronger than a conventional magnet.</a:t>
            </a:r>
          </a:p>
          <a:p>
            <a:pPr marL="427482" indent="-457200"/>
            <a:r>
              <a:rPr lang="en-US" dirty="0" smtClean="0"/>
              <a:t>Creating an Electromagnet</a:t>
            </a:r>
          </a:p>
          <a:p>
            <a:pPr lvl="1"/>
            <a:r>
              <a:rPr lang="en-US" dirty="0" smtClean="0"/>
              <a:t>Wrap </a:t>
            </a:r>
            <a:r>
              <a:rPr lang="en-US" dirty="0"/>
              <a:t>a nail with 20 turns of insulated wire </a:t>
            </a:r>
            <a:r>
              <a:rPr lang="en-US" dirty="0" smtClean="0"/>
              <a:t>and connect </a:t>
            </a:r>
            <a:r>
              <a:rPr lang="en-US" dirty="0"/>
              <a:t>the ends to the terminals of a 1.5 volt dry cell battery</a:t>
            </a:r>
            <a:r>
              <a:rPr lang="en-US" dirty="0" smtClean="0"/>
              <a:t>.</a:t>
            </a:r>
          </a:p>
          <a:p>
            <a:r>
              <a:rPr lang="en-US" dirty="0" smtClean="0"/>
              <a:t>Straight Conductor</a:t>
            </a:r>
          </a:p>
          <a:p>
            <a:pPr lvl="1"/>
            <a:r>
              <a:rPr lang="en-US" dirty="0" smtClean="0"/>
              <a:t> The </a:t>
            </a:r>
            <a:r>
              <a:rPr lang="en-US" dirty="0"/>
              <a:t>magnetic field surrounding </a:t>
            </a:r>
            <a:r>
              <a:rPr lang="en-US" dirty="0" smtClean="0"/>
              <a:t>a straight</a:t>
            </a:r>
            <a:r>
              <a:rPr lang="en-US" dirty="0"/>
              <a:t>, current-carrying conductor consists of several </a:t>
            </a:r>
            <a:r>
              <a:rPr lang="en-US" dirty="0" smtClean="0"/>
              <a:t>concentric cylinders </a:t>
            </a:r>
            <a:r>
              <a:rPr lang="en-US" dirty="0"/>
              <a:t>of flux that are the length of the wire.</a:t>
            </a:r>
            <a:endParaRPr lang="en-US" dirty="0"/>
          </a:p>
        </p:txBody>
      </p:sp>
    </p:spTree>
    <p:extLst>
      <p:ext uri="{BB962C8B-B14F-4D97-AF65-F5344CB8AC3E}">
        <p14:creationId xmlns:p14="http://schemas.microsoft.com/office/powerpoint/2010/main" val="119555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ELECTROMAGNETISM (2 OF 3)</a:t>
            </a:r>
            <a:endParaRPr lang="en-US" dirty="0">
              <a:latin typeface="+mj-lt"/>
            </a:endParaRPr>
          </a:p>
        </p:txBody>
      </p:sp>
      <p:sp>
        <p:nvSpPr>
          <p:cNvPr id="3" name="Content Placeholder 2"/>
          <p:cNvSpPr>
            <a:spLocks noGrp="1"/>
          </p:cNvSpPr>
          <p:nvPr>
            <p:ph idx="1"/>
          </p:nvPr>
        </p:nvSpPr>
        <p:spPr/>
        <p:txBody>
          <a:bodyPr/>
          <a:lstStyle/>
          <a:p>
            <a:r>
              <a:rPr lang="en-US" dirty="0" smtClean="0"/>
              <a:t>Left-Hand and Right-Hand Rules</a:t>
            </a:r>
          </a:p>
          <a:p>
            <a:pPr lvl="1"/>
            <a:r>
              <a:rPr lang="en-US" dirty="0"/>
              <a:t>The left-hand rule for magnetic field direction </a:t>
            </a:r>
            <a:r>
              <a:rPr lang="en-US" dirty="0" smtClean="0"/>
              <a:t>is used </a:t>
            </a:r>
            <a:r>
              <a:rPr lang="en-US" dirty="0"/>
              <a:t>with the electron flow theory</a:t>
            </a:r>
            <a:r>
              <a:rPr lang="en-US" dirty="0" smtClean="0"/>
              <a:t>.</a:t>
            </a:r>
          </a:p>
          <a:p>
            <a:pPr lvl="1"/>
            <a:r>
              <a:rPr lang="en-US" dirty="0"/>
              <a:t>The right-hand rule for magnetic field direction </a:t>
            </a:r>
            <a:r>
              <a:rPr lang="en-US" dirty="0" smtClean="0"/>
              <a:t>is used </a:t>
            </a:r>
            <a:r>
              <a:rPr lang="en-US" dirty="0"/>
              <a:t>with the conventional theory of electron flow</a:t>
            </a:r>
            <a:r>
              <a:rPr lang="en-US" dirty="0" smtClean="0"/>
              <a:t>.</a:t>
            </a:r>
          </a:p>
          <a:p>
            <a:r>
              <a:rPr lang="en-US" dirty="0" smtClean="0"/>
              <a:t>Field Interaction</a:t>
            </a:r>
          </a:p>
          <a:p>
            <a:pPr lvl="1"/>
            <a:r>
              <a:rPr lang="en-US" dirty="0"/>
              <a:t>Conductors with opposing magnetic fields </a:t>
            </a:r>
            <a:r>
              <a:rPr lang="en-US" dirty="0" smtClean="0"/>
              <a:t>move apart </a:t>
            </a:r>
            <a:r>
              <a:rPr lang="en-US" dirty="0"/>
              <a:t>into weaker fields</a:t>
            </a:r>
            <a:r>
              <a:rPr lang="en-US" dirty="0" smtClean="0"/>
              <a:t>.</a:t>
            </a:r>
          </a:p>
          <a:p>
            <a:r>
              <a:rPr lang="en-US" dirty="0" smtClean="0"/>
              <a:t>Motor Principle</a:t>
            </a:r>
          </a:p>
          <a:p>
            <a:pPr lvl="1"/>
            <a:r>
              <a:rPr lang="en-US" dirty="0" smtClean="0"/>
              <a:t>Use the </a:t>
            </a:r>
            <a:r>
              <a:rPr lang="en-US" dirty="0"/>
              <a:t>magnetic field interaction to convert </a:t>
            </a:r>
            <a:r>
              <a:rPr lang="en-US" dirty="0" smtClean="0"/>
              <a:t>electrical energy </a:t>
            </a:r>
            <a:r>
              <a:rPr lang="en-US" dirty="0"/>
              <a:t>into mechanical energy.</a:t>
            </a:r>
            <a:endParaRPr lang="en-US" dirty="0"/>
          </a:p>
        </p:txBody>
      </p:sp>
    </p:spTree>
    <p:extLst>
      <p:ext uri="{BB962C8B-B14F-4D97-AF65-F5344CB8AC3E}">
        <p14:creationId xmlns:p14="http://schemas.microsoft.com/office/powerpoint/2010/main" val="299950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ELECTROMAGNETISM (3 OF 3)</a:t>
            </a:r>
            <a:endParaRPr lang="en-US" dirty="0">
              <a:latin typeface="+mj-lt"/>
            </a:endParaRPr>
          </a:p>
        </p:txBody>
      </p:sp>
      <p:sp>
        <p:nvSpPr>
          <p:cNvPr id="3" name="Content Placeholder 2"/>
          <p:cNvSpPr>
            <a:spLocks noGrp="1"/>
          </p:cNvSpPr>
          <p:nvPr>
            <p:ph idx="1"/>
          </p:nvPr>
        </p:nvSpPr>
        <p:spPr/>
        <p:txBody>
          <a:bodyPr/>
          <a:lstStyle/>
          <a:p>
            <a:r>
              <a:rPr lang="en-US" dirty="0" smtClean="0"/>
              <a:t>Coil Conductor</a:t>
            </a:r>
          </a:p>
          <a:p>
            <a:pPr lvl="1"/>
            <a:r>
              <a:rPr lang="en-US" dirty="0" smtClean="0"/>
              <a:t>If </a:t>
            </a:r>
            <a:r>
              <a:rPr lang="en-US" dirty="0"/>
              <a:t>several loops of wire are made into a </a:t>
            </a:r>
            <a:r>
              <a:rPr lang="en-US" dirty="0" smtClean="0"/>
              <a:t>coil, then </a:t>
            </a:r>
            <a:r>
              <a:rPr lang="en-US" dirty="0"/>
              <a:t>the magnetic flux density is strengthened</a:t>
            </a:r>
            <a:r>
              <a:rPr lang="en-US" dirty="0" smtClean="0"/>
              <a:t>.</a:t>
            </a:r>
          </a:p>
          <a:p>
            <a:r>
              <a:rPr lang="en-US" dirty="0" smtClean="0"/>
              <a:t>Electromagnetic Strength</a:t>
            </a:r>
          </a:p>
          <a:p>
            <a:pPr lvl="1"/>
            <a:r>
              <a:rPr lang="en-US" dirty="0" smtClean="0"/>
              <a:t>The </a:t>
            </a:r>
            <a:r>
              <a:rPr lang="en-US" dirty="0"/>
              <a:t>magnetic </a:t>
            </a:r>
            <a:r>
              <a:rPr lang="en-US" dirty="0" smtClean="0"/>
              <a:t>field can </a:t>
            </a:r>
            <a:r>
              <a:rPr lang="en-US" dirty="0"/>
              <a:t>be </a:t>
            </a:r>
            <a:r>
              <a:rPr lang="en-US" dirty="0" smtClean="0"/>
              <a:t>strengthened (increased</a:t>
            </a:r>
            <a:r>
              <a:rPr lang="en-US" dirty="0"/>
              <a:t>) in three ways.</a:t>
            </a:r>
            <a:endParaRPr lang="en-US" dirty="0" smtClean="0"/>
          </a:p>
          <a:p>
            <a:pPr lvl="2"/>
            <a:r>
              <a:rPr lang="en-US" dirty="0"/>
              <a:t>Place a soft iron core in the center of the coil</a:t>
            </a:r>
            <a:r>
              <a:rPr lang="en-US" dirty="0" smtClean="0"/>
              <a:t>.</a:t>
            </a:r>
          </a:p>
          <a:p>
            <a:pPr lvl="2"/>
            <a:r>
              <a:rPr lang="en-US" dirty="0"/>
              <a:t>Increase the number of turns of wire in the coil</a:t>
            </a:r>
            <a:r>
              <a:rPr lang="en-US" dirty="0" smtClean="0"/>
              <a:t>.</a:t>
            </a:r>
          </a:p>
          <a:p>
            <a:pPr lvl="2"/>
            <a:r>
              <a:rPr lang="en-US" dirty="0"/>
              <a:t>Increase the current flow through the coil windings.</a:t>
            </a:r>
            <a:endParaRPr lang="en-US" dirty="0"/>
          </a:p>
        </p:txBody>
      </p:sp>
    </p:spTree>
    <p:extLst>
      <p:ext uri="{BB962C8B-B14F-4D97-AF65-F5344CB8AC3E}">
        <p14:creationId xmlns:p14="http://schemas.microsoft.com/office/powerpoint/2010/main" val="189102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47.4 Iron filings and a compass can be used to observe the magnetic lines of force</a:t>
            </a:r>
            <a:endParaRPr lang="en-US" dirty="0"/>
          </a:p>
        </p:txBody>
      </p:sp>
      <p:pic>
        <p:nvPicPr>
          <p:cNvPr id="3" name="Picture 2" descr="The illustration shows the following details:&#10;• At a point near North Pole the compass is pointing towards North Pole&#10;• At a plane between North Pole and center of the magnet the compass points a little away from North Pole&#10;• At a plane center of both the poles the compass is parallel to the magnet.&#10;• At a plane between South Pole and center of the magnet the compass points a little away from South Po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6138" y="2003084"/>
            <a:ext cx="4871984" cy="412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47.5 (a) Magnetic lines of force spread out from around an isolated magnet. (b) Opposite poles attract. (c) Similar poles repel</a:t>
            </a:r>
            <a:endParaRPr lang="en-US" dirty="0"/>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4420" y="1733778"/>
            <a:ext cx="4445848" cy="458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4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47.6 A crankshaft position sensor and </a:t>
            </a:r>
            <a:r>
              <a:rPr lang="en-US" sz="2400" dirty="0" err="1">
                <a:latin typeface="Arial (Headings)"/>
              </a:rPr>
              <a:t>reluctor</a:t>
            </a:r>
            <a:r>
              <a:rPr lang="en-US" sz="2400" dirty="0">
                <a:latin typeface="Arial (Headings)"/>
              </a:rPr>
              <a:t> (notched wheel)</a:t>
            </a:r>
            <a:endParaRPr lang="en-US" dirty="0"/>
          </a:p>
        </p:txBody>
      </p:sp>
      <p:pic>
        <p:nvPicPr>
          <p:cNvPr id="3" name="Picture 2" descr="A photo shows a crankshaft with reluctor as spokes of a wheel and a crankshaft position sensor positioned above the reluct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6727" y="1627266"/>
            <a:ext cx="7690652" cy="468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86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47.1</a:t>
            </a:r>
            <a:r>
              <a:rPr lang="en-US" dirty="0" smtClean="0"/>
              <a:t> </a:t>
            </a:r>
            <a:r>
              <a:rPr lang="en-US" dirty="0"/>
              <a:t>Define magnetism and explain the concepts of magnetic </a:t>
            </a:r>
            <a:r>
              <a:rPr lang="en-US" dirty="0" smtClean="0"/>
              <a:t>induction, permeability</a:t>
            </a:r>
            <a:r>
              <a:rPr lang="en-US" dirty="0"/>
              <a:t>, and reluctance</a:t>
            </a:r>
            <a:r>
              <a:rPr lang="en-US" dirty="0" smtClean="0"/>
              <a:t>.</a:t>
            </a:r>
          </a:p>
          <a:p>
            <a:pPr marL="0" indent="0">
              <a:buNone/>
            </a:pPr>
            <a:r>
              <a:rPr lang="en-US" b="1" dirty="0" smtClean="0">
                <a:solidFill>
                  <a:srgbClr val="005A70"/>
                </a:solidFill>
              </a:rPr>
              <a:t>47.2 </a:t>
            </a:r>
            <a:r>
              <a:rPr lang="en-US" dirty="0"/>
              <a:t>Explain how an electromagnet works</a:t>
            </a:r>
            <a:r>
              <a:rPr lang="en-US" dirty="0" smtClean="0"/>
              <a:t>.</a:t>
            </a:r>
          </a:p>
          <a:p>
            <a:pPr marL="0" indent="0">
              <a:buNone/>
            </a:pPr>
            <a:r>
              <a:rPr lang="en-US" b="1" dirty="0" smtClean="0">
                <a:solidFill>
                  <a:srgbClr val="005A70"/>
                </a:solidFill>
              </a:rPr>
              <a:t>47.3 </a:t>
            </a:r>
            <a:r>
              <a:rPr lang="en-US" dirty="0"/>
              <a:t>Explain how electromagnetism is used in relays and solenoids.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47.7 A magnetic field surrounds a straight, current-carrying conductor</a:t>
            </a:r>
            <a:endParaRPr lang="en-US" dirty="0"/>
          </a:p>
        </p:txBody>
      </p:sp>
      <p:pic>
        <p:nvPicPr>
          <p:cNvPr id="3" name="Picture 2" descr="An illustration shows a plane with a conductor passing normal to it, with electrons flowing from top of the conductor to bottom of the conductor causing anticlockwise lines of field around the condu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8267" y="2012054"/>
            <a:ext cx="4527467" cy="417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2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47.8 The left-hand rule for magnetic field direction is used with the electron flow theory</a:t>
            </a:r>
            <a:endParaRPr lang="en-US" dirty="0"/>
          </a:p>
        </p:txBody>
      </p:sp>
      <p:pic>
        <p:nvPicPr>
          <p:cNvPr id="3" name="Picture 2" descr="An illustration shows left hand griping a conductor and magnetic field line flowing in the direction indicated by fingers when electrons are flowing in the direction of the thum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555" y="2239135"/>
            <a:ext cx="8076192" cy="354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93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47.9 The right-hand rule for magnetic field direction is used with the conventional theory of electron flow</a:t>
            </a:r>
            <a:endParaRPr lang="en-US" dirty="0"/>
          </a:p>
        </p:txBody>
      </p:sp>
      <p:pic>
        <p:nvPicPr>
          <p:cNvPr id="3" name="Picture 3" descr="An illustration shows right hand griping a conductor and magnetic field line flowing in the direction indicated by fingers when current is flowing in the direction of the thum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703" y="2514600"/>
            <a:ext cx="8006496" cy="293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9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47.10 Conductors with opposing magnetic fields move apart into weaker fields</a:t>
            </a:r>
            <a:endParaRPr lang="en-US" dirty="0"/>
          </a:p>
        </p:txBody>
      </p:sp>
      <p:pic>
        <p:nvPicPr>
          <p:cNvPr id="3" name="Picture 2" descr="An illustration shows 2 conductor placed parallel to each other with current flowing in opposite direction, creating an opposite magnetic field which causes opposing for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158" y="2075244"/>
            <a:ext cx="7999228" cy="391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9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47.11 Electric motors use the interaction of magnetic fields to produce mechanical energy</a:t>
            </a:r>
            <a:endParaRPr lang="en-US" dirty="0"/>
          </a:p>
        </p:txBody>
      </p:sp>
      <p:pic>
        <p:nvPicPr>
          <p:cNvPr id="3" name="Picture 2" descr="The left armature is marked north and the right is marked south. Current flows inward from one of the wires and outward from the other end causing the armature to rotate in the clockwise dir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0283" y="2130813"/>
            <a:ext cx="6810438" cy="399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7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47.12 The magnetic lines of flux surrounding a coil look like those surrounding a bar magnet</a:t>
            </a:r>
            <a:endParaRPr lang="en-US" dirty="0"/>
          </a:p>
        </p:txBody>
      </p:sp>
      <p:pic>
        <p:nvPicPr>
          <p:cNvPr id="3" name="Picture 2" descr="An illustration shows a solenoid with current passing through it creating a magnetic field that flows from south to north inside the solenoid and north to south in a circular path outside the soleno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617" y="2353134"/>
            <a:ext cx="7692510" cy="335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5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47.13 The left-hand rule for coils is shown</a:t>
            </a:r>
            <a:endParaRPr lang="en-US" dirty="0"/>
          </a:p>
        </p:txBody>
      </p:sp>
      <p:pic>
        <p:nvPicPr>
          <p:cNvPr id="3" name="Picture 2" descr="An illustration shows a solenoid griped by a left hand while the fingers are placed in the direction of current flow and thumb placed perpendicular to fingers shows the direction of magnetic nor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373" y="1756785"/>
            <a:ext cx="7486999" cy="444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23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47.14 An iron core concentrates the magnetic lines of force surrounding a coil</a:t>
            </a:r>
            <a:endParaRPr lang="en-US" dirty="0"/>
          </a:p>
        </p:txBody>
      </p:sp>
      <p:pic>
        <p:nvPicPr>
          <p:cNvPr id="3" name="Picture 2" descr="An illustration shows 2 solenoid coils one without iron core and one with an iron core. Number of magnetic lines of force increases significantly in the case of solenoid with an iron core and are concentrated in the iron co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1658" y="2023345"/>
            <a:ext cx="4284429" cy="429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USE OF ELECTROMAGNETISM</a:t>
            </a:r>
            <a:endParaRPr lang="en-US" dirty="0">
              <a:latin typeface="+mj-lt"/>
            </a:endParaRPr>
          </a:p>
        </p:txBody>
      </p:sp>
      <p:sp>
        <p:nvSpPr>
          <p:cNvPr id="3" name="Content Placeholder 2"/>
          <p:cNvSpPr>
            <a:spLocks noGrp="1"/>
          </p:cNvSpPr>
          <p:nvPr>
            <p:ph idx="1"/>
          </p:nvPr>
        </p:nvSpPr>
        <p:spPr/>
        <p:txBody>
          <a:bodyPr/>
          <a:lstStyle/>
          <a:p>
            <a:r>
              <a:rPr lang="en-US" dirty="0" smtClean="0"/>
              <a:t>Relays</a:t>
            </a:r>
          </a:p>
          <a:p>
            <a:pPr lvl="1"/>
            <a:r>
              <a:rPr lang="en-US" dirty="0"/>
              <a:t>A simple relay </a:t>
            </a:r>
            <a:r>
              <a:rPr lang="en-US" dirty="0" smtClean="0"/>
              <a:t>contains an </a:t>
            </a:r>
            <a:r>
              <a:rPr lang="en-US" dirty="0"/>
              <a:t>electromagnetic coil in series with a battery and a switch</a:t>
            </a:r>
            <a:r>
              <a:rPr lang="en-US" dirty="0" smtClean="0"/>
              <a:t>.</a:t>
            </a:r>
          </a:p>
          <a:p>
            <a:r>
              <a:rPr lang="en-US" dirty="0" smtClean="0"/>
              <a:t>Solenoid</a:t>
            </a:r>
          </a:p>
          <a:p>
            <a:pPr lvl="1"/>
            <a:r>
              <a:rPr lang="en-US" dirty="0" smtClean="0"/>
              <a:t>A solenoid </a:t>
            </a:r>
            <a:r>
              <a:rPr lang="en-US" dirty="0"/>
              <a:t>is an example of an </a:t>
            </a:r>
            <a:r>
              <a:rPr lang="en-US" dirty="0" smtClean="0"/>
              <a:t>electromagnetic switch that uses a moveable core.</a:t>
            </a:r>
            <a:endParaRPr lang="en-US" dirty="0"/>
          </a:p>
        </p:txBody>
      </p:sp>
    </p:spTree>
    <p:extLst>
      <p:ext uri="{BB962C8B-B14F-4D97-AF65-F5344CB8AC3E}">
        <p14:creationId xmlns:p14="http://schemas.microsoft.com/office/powerpoint/2010/main" val="311169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47.15 An electromagnetic switch that has a movable arm is referred to as a relay</a:t>
            </a:r>
            <a:endParaRPr lang="en-US" dirty="0"/>
          </a:p>
        </p:txBody>
      </p:sp>
      <p:pic>
        <p:nvPicPr>
          <p:cNvPr id="3" name="Picture 2" descr="The illustration shows the following:&#10;• One end of the coil in the relay is connected to a switch and other end to ground. &#10;• Movable arm and switch are connected to a battery.&#10;• Points of contact between fixed arm and movable arm are called contact points.&#10;• Movable arm is positioned over the coil and contact points. &#10;• Load is connected to fixed arm on one end and ground on the other.&#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61682" y="1905543"/>
            <a:ext cx="3004382" cy="441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6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47.4</a:t>
            </a:r>
            <a:r>
              <a:rPr lang="en-US" dirty="0" smtClean="0"/>
              <a:t> </a:t>
            </a:r>
            <a:r>
              <a:rPr lang="en-US" dirty="0"/>
              <a:t>Explain how magnetism and voltage are related</a:t>
            </a:r>
            <a:r>
              <a:rPr lang="en-US" dirty="0" smtClean="0"/>
              <a:t>.</a:t>
            </a:r>
          </a:p>
          <a:p>
            <a:pPr marL="0" indent="0">
              <a:buNone/>
            </a:pPr>
            <a:r>
              <a:rPr lang="en-US" b="1" dirty="0" smtClean="0">
                <a:solidFill>
                  <a:srgbClr val="005A70"/>
                </a:solidFill>
              </a:rPr>
              <a:t>47.5</a:t>
            </a:r>
            <a:r>
              <a:rPr lang="en-US" dirty="0" smtClean="0"/>
              <a:t> </a:t>
            </a:r>
            <a:r>
              <a:rPr lang="en-US" dirty="0"/>
              <a:t>Describe how an ignition coil works</a:t>
            </a:r>
            <a:r>
              <a:rPr lang="en-US" dirty="0" smtClean="0"/>
              <a:t>.</a:t>
            </a:r>
          </a:p>
          <a:p>
            <a:pPr marL="0" indent="0">
              <a:buNone/>
            </a:pPr>
            <a:r>
              <a:rPr lang="en-US" b="1" dirty="0" smtClean="0">
                <a:solidFill>
                  <a:schemeClr val="accent2"/>
                </a:solidFill>
              </a:rPr>
              <a:t>47.6</a:t>
            </a:r>
            <a:r>
              <a:rPr lang="en-US" dirty="0" smtClean="0"/>
              <a:t>  </a:t>
            </a:r>
            <a:r>
              <a:rPr lang="en-US" dirty="0"/>
              <a:t>Describe ways to reduce electromagnetic interference</a:t>
            </a:r>
            <a:r>
              <a:rPr lang="en-US" dirty="0" smtClean="0"/>
              <a:t>.</a:t>
            </a:r>
          </a:p>
          <a:p>
            <a:pPr marL="0" indent="0">
              <a:buNone/>
            </a:pPr>
            <a:r>
              <a:rPr lang="en-US" b="1" dirty="0" smtClean="0">
                <a:solidFill>
                  <a:schemeClr val="accent2"/>
                </a:solidFill>
              </a:rPr>
              <a:t>47.7</a:t>
            </a:r>
            <a:r>
              <a:rPr lang="en-US" dirty="0" smtClean="0"/>
              <a:t> </a:t>
            </a:r>
            <a:r>
              <a:rPr lang="en-US" dirty="0"/>
              <a:t>This chapter will help you prepare for the ASE </a:t>
            </a:r>
            <a:r>
              <a:rPr lang="en-US" dirty="0" smtClean="0"/>
              <a:t>Electrical/Electronic Systems </a:t>
            </a:r>
            <a:r>
              <a:rPr lang="en-US" dirty="0"/>
              <a:t>(A6) certification test content area “A” (General </a:t>
            </a:r>
            <a:r>
              <a:rPr lang="en-US" dirty="0" smtClean="0"/>
              <a:t>Electrical/ Electronic </a:t>
            </a:r>
            <a:r>
              <a:rPr lang="en-US" dirty="0"/>
              <a:t>System Diagnosis).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271713"/>
            <a:ext cx="60007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latin typeface="+mj-lt"/>
              </a:rPr>
              <a:t>Chart 47-1 Comparison </a:t>
            </a:r>
            <a:r>
              <a:rPr lang="en-IN" sz="2800" dirty="0">
                <a:latin typeface="+mj-lt"/>
              </a:rPr>
              <a:t>between a relay and a solenoid</a:t>
            </a:r>
            <a:r>
              <a:rPr lang="en-IN" sz="2800" dirty="0" smtClean="0">
                <a:latin typeface="+mj-lt"/>
              </a:rPr>
              <a:t>.</a:t>
            </a:r>
            <a:endParaRPr lang="en-US" sz="28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26" y="2369480"/>
            <a:ext cx="7986549" cy="226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09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47.16 (a) A starter with attached solenoid. All the current needed by the starter flows through the two large terminals of the solenoid and through the solenoid contacts inside</a:t>
            </a:r>
            <a:endParaRPr lang="en-US" dirty="0"/>
          </a:p>
        </p:txBody>
      </p:sp>
      <p:pic>
        <p:nvPicPr>
          <p:cNvPr id="3" name="Picture 2" descr="The starter motor is cylindrical with a solenoid mounted over it which is protected by a heat shield. The solenoid has three terminals “s” (start) terminal, “b” (battery) terminal and “m” (motor) termina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10515" y="2100198"/>
            <a:ext cx="5306714" cy="422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6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47.16 (b) A relay is designed to carry lower current, compared to a solenoid, and uses a movable arm</a:t>
            </a:r>
            <a:endParaRPr lang="en-US" dirty="0"/>
          </a:p>
        </p:txBody>
      </p:sp>
      <p:pic>
        <p:nvPicPr>
          <p:cNvPr id="3" name="Picture 2" descr="A photo shows a relay with a coil of (60 TO 100 Ohm) and a movable arm connected to normally closed (N.C.) contact and normally open (N.O.) contac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63457" y="2059728"/>
            <a:ext cx="4200831" cy="407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8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ELECTROMAGNETIC INDUCTION (1 OF 2)</a:t>
            </a:r>
            <a:endParaRPr lang="en-US" dirty="0">
              <a:latin typeface="+mj-lt"/>
            </a:endParaRPr>
          </a:p>
        </p:txBody>
      </p:sp>
      <p:sp>
        <p:nvSpPr>
          <p:cNvPr id="3" name="Content Placeholder 2"/>
          <p:cNvSpPr>
            <a:spLocks noGrp="1"/>
          </p:cNvSpPr>
          <p:nvPr>
            <p:ph idx="1"/>
          </p:nvPr>
        </p:nvSpPr>
        <p:spPr/>
        <p:txBody>
          <a:bodyPr/>
          <a:lstStyle/>
          <a:p>
            <a:r>
              <a:rPr lang="en-US" dirty="0" smtClean="0"/>
              <a:t>Principles Involved</a:t>
            </a:r>
          </a:p>
          <a:p>
            <a:pPr lvl="1"/>
            <a:r>
              <a:rPr lang="en-US" dirty="0" smtClean="0"/>
              <a:t>Electricity </a:t>
            </a:r>
            <a:r>
              <a:rPr lang="en-US" dirty="0"/>
              <a:t>can be produced by </a:t>
            </a:r>
            <a:r>
              <a:rPr lang="en-US" dirty="0" smtClean="0"/>
              <a:t>using the </a:t>
            </a:r>
            <a:r>
              <a:rPr lang="en-US" dirty="0"/>
              <a:t>relative movement of an electrical conductor and </a:t>
            </a:r>
            <a:r>
              <a:rPr lang="en-US" dirty="0" smtClean="0"/>
              <a:t>a magnetic field.</a:t>
            </a:r>
          </a:p>
          <a:p>
            <a:r>
              <a:rPr lang="en-US" dirty="0" smtClean="0"/>
              <a:t>Voltage Intensity</a:t>
            </a:r>
          </a:p>
          <a:p>
            <a:pPr lvl="1"/>
            <a:r>
              <a:rPr lang="en-US" dirty="0"/>
              <a:t>The amount of the voltage </a:t>
            </a:r>
            <a:r>
              <a:rPr lang="en-US" dirty="0" smtClean="0"/>
              <a:t>depends on </a:t>
            </a:r>
            <a:r>
              <a:rPr lang="en-US" dirty="0"/>
              <a:t>the rate at which the flux lines are broken</a:t>
            </a:r>
            <a:r>
              <a:rPr lang="en-US" dirty="0" smtClean="0"/>
              <a:t>.</a:t>
            </a:r>
          </a:p>
          <a:p>
            <a:r>
              <a:rPr lang="en-US" dirty="0" smtClean="0"/>
              <a:t>Lenz’s Law</a:t>
            </a:r>
          </a:p>
          <a:p>
            <a:pPr lvl="1"/>
            <a:r>
              <a:rPr lang="en-US" dirty="0" smtClean="0"/>
              <a:t>An </a:t>
            </a:r>
            <a:r>
              <a:rPr lang="en-US" dirty="0"/>
              <a:t>induced current moves so that its </a:t>
            </a:r>
            <a:r>
              <a:rPr lang="en-US" dirty="0" smtClean="0"/>
              <a:t>magnetic field </a:t>
            </a:r>
            <a:r>
              <a:rPr lang="en-US" dirty="0"/>
              <a:t>opposes the motion that induced the current.</a:t>
            </a:r>
            <a:endParaRPr lang="en-US" dirty="0"/>
          </a:p>
        </p:txBody>
      </p:sp>
    </p:spTree>
    <p:extLst>
      <p:ext uri="{BB962C8B-B14F-4D97-AF65-F5344CB8AC3E}">
        <p14:creationId xmlns:p14="http://schemas.microsoft.com/office/powerpoint/2010/main" val="46266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ELECTROMAGNETIC </a:t>
            </a:r>
            <a:r>
              <a:rPr lang="en-US" dirty="0" smtClean="0">
                <a:latin typeface="+mj-lt"/>
              </a:rPr>
              <a:t>INDUCTION (2 OF 2)</a:t>
            </a:r>
            <a:endParaRPr lang="en-US" dirty="0">
              <a:latin typeface="+mj-lt"/>
            </a:endParaRPr>
          </a:p>
        </p:txBody>
      </p:sp>
      <p:sp>
        <p:nvSpPr>
          <p:cNvPr id="3" name="Content Placeholder 2"/>
          <p:cNvSpPr>
            <a:spLocks noGrp="1"/>
          </p:cNvSpPr>
          <p:nvPr>
            <p:ph idx="1"/>
          </p:nvPr>
        </p:nvSpPr>
        <p:spPr/>
        <p:txBody>
          <a:bodyPr/>
          <a:lstStyle/>
          <a:p>
            <a:r>
              <a:rPr lang="en-US" dirty="0" smtClean="0"/>
              <a:t>Self-Induction</a:t>
            </a:r>
          </a:p>
          <a:p>
            <a:pPr lvl="1"/>
            <a:r>
              <a:rPr lang="en-US" dirty="0"/>
              <a:t>As </a:t>
            </a:r>
            <a:r>
              <a:rPr lang="en-US" dirty="0" smtClean="0"/>
              <a:t>current increases</a:t>
            </a:r>
            <a:r>
              <a:rPr lang="en-US" dirty="0"/>
              <a:t>, the flux lines continue to expand, cutting across the </a:t>
            </a:r>
            <a:r>
              <a:rPr lang="en-US" dirty="0" smtClean="0"/>
              <a:t>wires of </a:t>
            </a:r>
            <a:r>
              <a:rPr lang="en-US" dirty="0"/>
              <a:t>the coil and actually inducing another voltage within the </a:t>
            </a:r>
            <a:r>
              <a:rPr lang="en-US" dirty="0" smtClean="0"/>
              <a:t>same coil.</a:t>
            </a:r>
          </a:p>
          <a:p>
            <a:r>
              <a:rPr lang="en-US" dirty="0" smtClean="0"/>
              <a:t>Mutual Induction</a:t>
            </a:r>
          </a:p>
          <a:p>
            <a:pPr lvl="1"/>
            <a:r>
              <a:rPr lang="en-US" dirty="0"/>
              <a:t>When two coils are close </a:t>
            </a:r>
            <a:r>
              <a:rPr lang="en-US" dirty="0" smtClean="0"/>
              <a:t>together, energy </a:t>
            </a:r>
            <a:r>
              <a:rPr lang="en-US" dirty="0"/>
              <a:t>may be transferred from one to the other by </a:t>
            </a:r>
            <a:r>
              <a:rPr lang="en-US" dirty="0" smtClean="0"/>
              <a:t>magnetic coupling</a:t>
            </a:r>
            <a:r>
              <a:rPr lang="en-US" dirty="0"/>
              <a:t>.</a:t>
            </a:r>
            <a:endParaRPr lang="en-US" dirty="0"/>
          </a:p>
        </p:txBody>
      </p:sp>
    </p:spTree>
    <p:extLst>
      <p:ext uri="{BB962C8B-B14F-4D97-AF65-F5344CB8AC3E}">
        <p14:creationId xmlns:p14="http://schemas.microsoft.com/office/powerpoint/2010/main" val="230209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47.17 Voltage can be induced by the relative motion between a conductor and magnetic lines of force</a:t>
            </a:r>
            <a:endParaRPr lang="en-US" dirty="0"/>
          </a:p>
        </p:txBody>
      </p:sp>
      <p:pic>
        <p:nvPicPr>
          <p:cNvPr id="3" name="Picture 2" descr="2 illustrations show a loop of conductor connected to a load bulb. In illustration one, magnet is moved and in illustration 2, the conductor is moved; both the movement result in the bulb lighting 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9889" y="2167657"/>
            <a:ext cx="5567968" cy="414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1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47.18 Maximum voltage is induced when conductors cut across the magnetic lines of force (flux lines) at a 90-degree angle</a:t>
            </a:r>
            <a:endParaRPr lang="en-US" dirty="0"/>
          </a:p>
        </p:txBody>
      </p:sp>
      <p:pic>
        <p:nvPicPr>
          <p:cNvPr id="3" name="Picture 2" descr="An illustration shows a conductor moving inside the flux lines created by a horse shoe magnet. This movement of induces voltage in the condu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8077" y="2133600"/>
            <a:ext cx="6382922" cy="359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3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difference between mutual induction and self-induction?</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In mutual induction there are two coils, in self-induction there is a single coil.</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FUNDAMENTALS OF </a:t>
            </a:r>
            <a:r>
              <a:rPr lang="en-US" dirty="0" smtClean="0">
                <a:latin typeface="+mj-lt"/>
              </a:rPr>
              <a:t>MAGNETISM (1 OF 4)</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a:t>
            </a:r>
          </a:p>
          <a:p>
            <a:pPr lvl="1"/>
            <a:r>
              <a:rPr lang="en-US" dirty="0"/>
              <a:t>Magnetism is a form of energy that is caused </a:t>
            </a:r>
            <a:r>
              <a:rPr lang="en-US" dirty="0" smtClean="0"/>
              <a:t>by the </a:t>
            </a:r>
            <a:r>
              <a:rPr lang="en-US" dirty="0"/>
              <a:t>motion of electrons in some materials</a:t>
            </a:r>
            <a:r>
              <a:rPr lang="en-US" dirty="0" smtClean="0"/>
              <a:t>.</a:t>
            </a:r>
          </a:p>
          <a:p>
            <a:pPr lvl="1"/>
            <a:r>
              <a:rPr lang="en-US" dirty="0"/>
              <a:t>Like electricity, </a:t>
            </a:r>
            <a:r>
              <a:rPr lang="en-US" dirty="0" smtClean="0"/>
              <a:t>magnetism cannot </a:t>
            </a:r>
            <a:r>
              <a:rPr lang="en-US" dirty="0"/>
              <a:t>be seen</a:t>
            </a:r>
            <a:r>
              <a:rPr lang="en-US" dirty="0" smtClean="0"/>
              <a:t>.</a:t>
            </a:r>
          </a:p>
          <a:p>
            <a:pPr lvl="1"/>
            <a:r>
              <a:rPr lang="en-US" dirty="0"/>
              <a:t>Magnetite is the most naturally occurring magnet</a:t>
            </a:r>
            <a:r>
              <a:rPr lang="en-US" dirty="0" smtClean="0"/>
              <a:t>.</a:t>
            </a:r>
          </a:p>
          <a:p>
            <a:pPr lvl="1"/>
            <a:r>
              <a:rPr lang="en-US" dirty="0"/>
              <a:t>Many other materials can be artificially magnetized to </a:t>
            </a:r>
            <a:r>
              <a:rPr lang="en-US" dirty="0" smtClean="0"/>
              <a:t>some degree</a:t>
            </a:r>
            <a:r>
              <a:rPr lang="en-US" dirty="0"/>
              <a:t>, depending on their atomic structure.</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COILS</a:t>
            </a:r>
            <a:endParaRPr lang="en-US" dirty="0">
              <a:latin typeface="+mj-lt"/>
            </a:endParaRPr>
          </a:p>
        </p:txBody>
      </p:sp>
      <p:sp>
        <p:nvSpPr>
          <p:cNvPr id="3" name="Content Placeholder 2"/>
          <p:cNvSpPr>
            <a:spLocks noGrp="1"/>
          </p:cNvSpPr>
          <p:nvPr>
            <p:ph idx="1"/>
          </p:nvPr>
        </p:nvSpPr>
        <p:spPr/>
        <p:txBody>
          <a:bodyPr/>
          <a:lstStyle/>
          <a:p>
            <a:r>
              <a:rPr lang="en-US" dirty="0" smtClean="0"/>
              <a:t>Ignition Coil Windings</a:t>
            </a:r>
          </a:p>
          <a:p>
            <a:pPr lvl="1"/>
            <a:r>
              <a:rPr lang="en-US" dirty="0" smtClean="0"/>
              <a:t>Ignition </a:t>
            </a:r>
            <a:r>
              <a:rPr lang="en-US" dirty="0"/>
              <a:t>coils use two </a:t>
            </a:r>
            <a:r>
              <a:rPr lang="en-US" dirty="0" smtClean="0"/>
              <a:t>windings and </a:t>
            </a:r>
            <a:r>
              <a:rPr lang="en-US" dirty="0"/>
              <a:t>are wound on the same iron core</a:t>
            </a:r>
            <a:r>
              <a:rPr lang="en-US" dirty="0" smtClean="0"/>
              <a:t>.</a:t>
            </a:r>
          </a:p>
          <a:p>
            <a:r>
              <a:rPr lang="en-US" dirty="0" smtClean="0"/>
              <a:t>Ignition Coil Construction</a:t>
            </a:r>
          </a:p>
          <a:p>
            <a:pPr lvl="1"/>
            <a:r>
              <a:rPr lang="en-US" dirty="0" smtClean="0"/>
              <a:t>A core of laminated soft iron is surrounded by the secondary windings. The secondary windings are surrounded by the primary windings.</a:t>
            </a:r>
          </a:p>
          <a:p>
            <a:r>
              <a:rPr lang="en-US" dirty="0" smtClean="0"/>
              <a:t>Ignition Coil Operation</a:t>
            </a:r>
          </a:p>
          <a:p>
            <a:pPr lvl="1"/>
            <a:r>
              <a:rPr lang="en-US" dirty="0" smtClean="0"/>
              <a:t>The coil is fed battery voltage when the key is on and the ground is controlled by an ignition module.</a:t>
            </a:r>
            <a:endParaRPr lang="en-US" dirty="0"/>
          </a:p>
        </p:txBody>
      </p:sp>
    </p:spTree>
    <p:extLst>
      <p:ext uri="{BB962C8B-B14F-4D97-AF65-F5344CB8AC3E}">
        <p14:creationId xmlns:p14="http://schemas.microsoft.com/office/powerpoint/2010/main" val="229924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47.19 Mutual induction occurs when the expansion or collapse of a magnetic field around one coil induces a voltage in a second coil</a:t>
            </a:r>
            <a:endParaRPr lang="en-US" dirty="0"/>
          </a:p>
        </p:txBody>
      </p:sp>
      <p:pic>
        <p:nvPicPr>
          <p:cNvPr id="3" name="Picture 2" descr="Stage 1 – Switch is open, no current is flowing, and no field in developed &#10;Stage 2 – Switch is just closed and the current is building up, magnetic field in primary coil starts to build up and causes voltage induction in secondary coil&#10;Stage 3 – Switch is closed, current flow is constant, and magnetic field is constant in primary coil hence no voltage in secondary coil&#10;Stage 4 - Switch is just opened and the current stops, magnetic field in primary coil starts to collapse and causes voltage induction in secondary coil. The direction of deflection in stage 4 is opposite to the direction of deflection in stage 2.&#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80552" y="2057400"/>
            <a:ext cx="5566640" cy="392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56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47.20 Some ignition coils are electrically connected, called “married” </a:t>
            </a:r>
            <a:r>
              <a:rPr lang="en-US" dirty="0" smtClean="0">
                <a:latin typeface="Arial (Headings)"/>
              </a:rPr>
              <a:t>(left </a:t>
            </a:r>
            <a:r>
              <a:rPr lang="en-US" dirty="0">
                <a:latin typeface="Arial (Headings)"/>
              </a:rPr>
              <a:t>figure), whereas others use separated primary and secondary windings, called “divorced” </a:t>
            </a:r>
            <a:r>
              <a:rPr lang="en-US" dirty="0" smtClean="0">
                <a:latin typeface="Arial (Headings)"/>
              </a:rPr>
              <a:t>(right </a:t>
            </a:r>
            <a:r>
              <a:rPr lang="en-US" dirty="0">
                <a:latin typeface="Arial (Headings)"/>
              </a:rPr>
              <a:t>figure)</a:t>
            </a:r>
            <a:endParaRPr lang="en-US" dirty="0"/>
          </a:p>
        </p:txBody>
      </p:sp>
      <p:pic>
        <p:nvPicPr>
          <p:cNvPr id="3" name="Picture 3" descr="In both the circuits positive of the primary coil is connected to battery via ignition switch and negative is connected to an ignition module while one end of the secondary coil is connected to a spark plug.&#10;In an electrically connected winding or married winding, other end of secondary coil is connected to positive terminal of the primary coil, where as in electrically isolated windings the other end of secondary coil is either connected to ground or a sparkplu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32" y="2667000"/>
            <a:ext cx="7931537" cy="28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0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47.21 A GM waste-spark ignition coil showing the section of laminations that is shaped like the letter E. These mild steel laminations improve the efficiency of the coil</a:t>
            </a:r>
            <a:endParaRPr lang="en-US" dirty="0"/>
          </a:p>
        </p:txBody>
      </p:sp>
      <p:pic>
        <p:nvPicPr>
          <p:cNvPr id="3" name="Picture 2" descr="A photo shows a GM waste-spark ignition coil.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83177" y="1905000"/>
            <a:ext cx="3378830" cy="373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3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47.22 The coil-on-plug (COP) design typically uses a bobbin-type coil</a:t>
            </a:r>
            <a:endParaRPr lang="en-US" dirty="0"/>
          </a:p>
        </p:txBody>
      </p:sp>
      <p:pic>
        <p:nvPicPr>
          <p:cNvPr id="3" name="Picture 2" descr="A photo shows a coil-on –plug design used in bobbin type coil with coil wrapped around a plastic cap."/>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87922" y="2024194"/>
            <a:ext cx="3769340" cy="414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6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ELECTROMAGNETIC INTERFERENCE</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Electrical interference caused by radio frequency or electromagnetic fields. </a:t>
            </a:r>
          </a:p>
          <a:p>
            <a:r>
              <a:rPr lang="en-US" dirty="0" smtClean="0"/>
              <a:t>How is EMI Created</a:t>
            </a:r>
          </a:p>
          <a:p>
            <a:pPr lvl="1"/>
            <a:r>
              <a:rPr lang="en-US" dirty="0" smtClean="0"/>
              <a:t>When the current in a conductor is turned on/off fast enough, a high-frequency signal wave is created. </a:t>
            </a:r>
          </a:p>
          <a:p>
            <a:r>
              <a:rPr lang="en-US" dirty="0" smtClean="0"/>
              <a:t>EMI Suppression Devices</a:t>
            </a:r>
          </a:p>
          <a:p>
            <a:pPr lvl="1"/>
            <a:r>
              <a:rPr lang="en-US" dirty="0" smtClean="0"/>
              <a:t>Capacitors, coils, shielding, and ground wires or cables</a:t>
            </a:r>
          </a:p>
          <a:p>
            <a:endParaRPr lang="en-US" dirty="0"/>
          </a:p>
        </p:txBody>
      </p:sp>
    </p:spTree>
    <p:extLst>
      <p:ext uri="{BB962C8B-B14F-4D97-AF65-F5344CB8AC3E}">
        <p14:creationId xmlns:p14="http://schemas.microsoft.com/office/powerpoint/2010/main" val="34942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47.23 To help prevent </a:t>
            </a:r>
            <a:r>
              <a:rPr lang="en-US" dirty="0" err="1">
                <a:latin typeface="Arial (Headings)"/>
              </a:rPr>
              <a:t>underhood</a:t>
            </a:r>
            <a:r>
              <a:rPr lang="en-US" dirty="0">
                <a:latin typeface="Arial (Headings)"/>
              </a:rPr>
              <a:t> electromagnetic devices from interfering with the antenna input, it is important that all ground wires, including the one from this power antenna, be properly grounded</a:t>
            </a:r>
            <a:endParaRPr lang="en-US" dirty="0"/>
          </a:p>
        </p:txBody>
      </p:sp>
      <p:pic>
        <p:nvPicPr>
          <p:cNvPr id="3" name="Picture 2" descr="A photo shows a ground wire connected to an antenna.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0495" y="2895600"/>
            <a:ext cx="7807212" cy="273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34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can EMI be reduced or controlled?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pPr lvl="1"/>
            <a:r>
              <a:rPr lang="en-US" sz="4000" dirty="0"/>
              <a:t>Capacitors, coils, shielding, and ground wires or </a:t>
            </a:r>
            <a:r>
              <a:rPr lang="en-US" sz="4000" dirty="0" smtClean="0"/>
              <a:t>cables.</a:t>
            </a:r>
            <a:endParaRPr lang="en-US" sz="4000" dirty="0"/>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FUNDAMENTALS OF </a:t>
            </a:r>
            <a:r>
              <a:rPr lang="en-US" dirty="0" smtClean="0">
                <a:latin typeface="+mj-lt"/>
              </a:rPr>
              <a:t>MAGNETISM (2 OF 4)</a:t>
            </a:r>
            <a:endParaRPr lang="en-US" dirty="0">
              <a:latin typeface="+mj-lt"/>
            </a:endParaRPr>
          </a:p>
        </p:txBody>
      </p:sp>
      <p:sp>
        <p:nvSpPr>
          <p:cNvPr id="3" name="Content Placeholder 2"/>
          <p:cNvSpPr>
            <a:spLocks noGrp="1"/>
          </p:cNvSpPr>
          <p:nvPr>
            <p:ph idx="1"/>
          </p:nvPr>
        </p:nvSpPr>
        <p:spPr/>
        <p:txBody>
          <a:bodyPr/>
          <a:lstStyle/>
          <a:p>
            <a:r>
              <a:rPr lang="en-US" dirty="0" smtClean="0"/>
              <a:t>Lines of Force</a:t>
            </a:r>
          </a:p>
          <a:p>
            <a:pPr lvl="1"/>
            <a:r>
              <a:rPr lang="en-US" dirty="0" smtClean="0"/>
              <a:t>The </a:t>
            </a:r>
            <a:r>
              <a:rPr lang="en-US" dirty="0"/>
              <a:t>lines that create a field of </a:t>
            </a:r>
            <a:r>
              <a:rPr lang="en-US" dirty="0" smtClean="0"/>
              <a:t>force around </a:t>
            </a:r>
            <a:r>
              <a:rPr lang="en-US" dirty="0"/>
              <a:t>a magnet are believed to be caused by the way </a:t>
            </a:r>
            <a:r>
              <a:rPr lang="en-US" dirty="0" smtClean="0"/>
              <a:t>groups of </a:t>
            </a:r>
            <a:r>
              <a:rPr lang="en-US" dirty="0"/>
              <a:t>atoms are aligned in the magnetic material</a:t>
            </a:r>
            <a:r>
              <a:rPr lang="en-US" dirty="0" smtClean="0"/>
              <a:t>.</a:t>
            </a:r>
          </a:p>
          <a:p>
            <a:r>
              <a:rPr lang="en-US" dirty="0" smtClean="0"/>
              <a:t>Magnetic Induction</a:t>
            </a:r>
          </a:p>
          <a:p>
            <a:pPr lvl="1"/>
            <a:r>
              <a:rPr lang="en-US" dirty="0" smtClean="0"/>
              <a:t>If </a:t>
            </a:r>
            <a:r>
              <a:rPr lang="en-US" dirty="0"/>
              <a:t>a piece of iron or steel is placed in </a:t>
            </a:r>
            <a:r>
              <a:rPr lang="en-US" dirty="0" smtClean="0"/>
              <a:t>a magnetic </a:t>
            </a:r>
            <a:r>
              <a:rPr lang="en-US" dirty="0"/>
              <a:t>field, it also becomes magnetized</a:t>
            </a:r>
            <a:r>
              <a:rPr lang="en-US" dirty="0" smtClean="0"/>
              <a:t>.</a:t>
            </a:r>
          </a:p>
          <a:p>
            <a:endParaRPr lang="en-US" dirty="0"/>
          </a:p>
        </p:txBody>
      </p:sp>
    </p:spTree>
    <p:extLst>
      <p:ext uri="{BB962C8B-B14F-4D97-AF65-F5344CB8AC3E}">
        <p14:creationId xmlns:p14="http://schemas.microsoft.com/office/powerpoint/2010/main" val="221067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FUNDAMENTALS OF </a:t>
            </a:r>
            <a:r>
              <a:rPr lang="en-US" dirty="0" smtClean="0">
                <a:latin typeface="+mj-lt"/>
              </a:rPr>
              <a:t>MAGNETISM (3 OF 4)</a:t>
            </a:r>
            <a:endParaRPr lang="en-US" dirty="0">
              <a:latin typeface="+mj-lt"/>
            </a:endParaRPr>
          </a:p>
        </p:txBody>
      </p:sp>
      <p:sp>
        <p:nvSpPr>
          <p:cNvPr id="3" name="Content Placeholder 2"/>
          <p:cNvSpPr>
            <a:spLocks noGrp="1"/>
          </p:cNvSpPr>
          <p:nvPr>
            <p:ph idx="1"/>
          </p:nvPr>
        </p:nvSpPr>
        <p:spPr/>
        <p:txBody>
          <a:bodyPr/>
          <a:lstStyle/>
          <a:p>
            <a:r>
              <a:rPr lang="en-US" dirty="0" smtClean="0"/>
              <a:t>Attracting or Repelling</a:t>
            </a:r>
          </a:p>
          <a:p>
            <a:pPr lvl="1"/>
            <a:r>
              <a:rPr lang="en-US" dirty="0"/>
              <a:t>When unlike poles are placed close </a:t>
            </a:r>
            <a:r>
              <a:rPr lang="en-US" dirty="0" smtClean="0"/>
              <a:t>together, the </a:t>
            </a:r>
            <a:r>
              <a:rPr lang="en-US" dirty="0"/>
              <a:t>lines </a:t>
            </a:r>
            <a:r>
              <a:rPr lang="en-US" dirty="0" smtClean="0"/>
              <a:t>exit from </a:t>
            </a:r>
            <a:r>
              <a:rPr lang="en-US" dirty="0"/>
              <a:t>one magnet and enter the other</a:t>
            </a:r>
            <a:r>
              <a:rPr lang="en-US" dirty="0" smtClean="0"/>
              <a:t>.</a:t>
            </a:r>
          </a:p>
          <a:p>
            <a:pPr lvl="1"/>
            <a:r>
              <a:rPr lang="en-US" dirty="0"/>
              <a:t>If like poles are placed close together, the </a:t>
            </a:r>
            <a:r>
              <a:rPr lang="en-US" dirty="0" smtClean="0"/>
              <a:t>curving flux </a:t>
            </a:r>
            <a:r>
              <a:rPr lang="en-US" dirty="0"/>
              <a:t>lines meet head-on, forcing the magnets apart.</a:t>
            </a:r>
          </a:p>
        </p:txBody>
      </p:sp>
    </p:spTree>
    <p:extLst>
      <p:ext uri="{BB962C8B-B14F-4D97-AF65-F5344CB8AC3E}">
        <p14:creationId xmlns:p14="http://schemas.microsoft.com/office/powerpoint/2010/main" val="70564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FUNDAMENTALS OF </a:t>
            </a:r>
            <a:r>
              <a:rPr lang="en-US" dirty="0" smtClean="0">
                <a:latin typeface="+mj-lt"/>
              </a:rPr>
              <a:t>MAGNETISM (4 OF 4)</a:t>
            </a:r>
            <a:endParaRPr lang="en-US" dirty="0">
              <a:latin typeface="+mj-lt"/>
            </a:endParaRPr>
          </a:p>
        </p:txBody>
      </p:sp>
      <p:sp>
        <p:nvSpPr>
          <p:cNvPr id="3" name="Content Placeholder 2"/>
          <p:cNvSpPr>
            <a:spLocks noGrp="1"/>
          </p:cNvSpPr>
          <p:nvPr>
            <p:ph idx="1"/>
          </p:nvPr>
        </p:nvSpPr>
        <p:spPr/>
        <p:txBody>
          <a:bodyPr/>
          <a:lstStyle/>
          <a:p>
            <a:r>
              <a:rPr lang="en-US" dirty="0" smtClean="0"/>
              <a:t>Permeability</a:t>
            </a:r>
          </a:p>
          <a:p>
            <a:pPr lvl="1"/>
            <a:r>
              <a:rPr lang="en-US" dirty="0" smtClean="0"/>
              <a:t>The degree that some </a:t>
            </a:r>
            <a:r>
              <a:rPr lang="en-US" dirty="0"/>
              <a:t>materials allow </a:t>
            </a:r>
            <a:r>
              <a:rPr lang="en-US" dirty="0" smtClean="0"/>
              <a:t>the magnetic force </a:t>
            </a:r>
            <a:r>
              <a:rPr lang="en-US" dirty="0"/>
              <a:t>to pass through more easily than others. </a:t>
            </a:r>
            <a:endParaRPr lang="en-US" dirty="0" smtClean="0"/>
          </a:p>
          <a:p>
            <a:r>
              <a:rPr lang="en-US" dirty="0" smtClean="0"/>
              <a:t>Reluctance</a:t>
            </a:r>
          </a:p>
          <a:p>
            <a:pPr lvl="1"/>
            <a:r>
              <a:rPr lang="en-US" dirty="0" smtClean="0"/>
              <a:t>The degree that certain </a:t>
            </a:r>
            <a:r>
              <a:rPr lang="en-US" dirty="0"/>
              <a:t>materials resist the passage of magnetic force.</a:t>
            </a:r>
            <a:endParaRPr lang="en-US" dirty="0" smtClean="0"/>
          </a:p>
          <a:p>
            <a:endParaRPr lang="en-US" dirty="0"/>
          </a:p>
        </p:txBody>
      </p:sp>
    </p:spTree>
    <p:extLst>
      <p:ext uri="{BB962C8B-B14F-4D97-AF65-F5344CB8AC3E}">
        <p14:creationId xmlns:p14="http://schemas.microsoft.com/office/powerpoint/2010/main" val="69172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47.1 A freely suspended natural magnet (lodestone) points toward the magnetic north pole</a:t>
            </a:r>
            <a:endParaRPr lang="en-US" sz="2400" dirty="0"/>
          </a:p>
        </p:txBody>
      </p:sp>
      <p:pic>
        <p:nvPicPr>
          <p:cNvPr id="5" name="Picture 2" descr="An illustration shows a peanut shaped lodestone suspended by a thread and pointing toward the magnetic north po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8177" y="2083056"/>
            <a:ext cx="3609124" cy="409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569" y="1676400"/>
            <a:ext cx="59245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828</TotalTime>
  <Words>1412</Words>
  <Application>Microsoft Office PowerPoint</Application>
  <PresentationFormat>On-screen Show (4:3)</PresentationFormat>
  <Paragraphs>128</Paragraphs>
  <Slides>49</Slides>
  <Notes>0</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FUNDAMENTALS OF MAGNETISM (1 OF 4)</vt:lpstr>
      <vt:lpstr>FUNDAMENTALS OF MAGNETISM (2 OF 4)</vt:lpstr>
      <vt:lpstr>FUNDAMENTALS OF MAGNETISM (3 OF 4)</vt:lpstr>
      <vt:lpstr>FUNDAMENTALS OF MAGNETISM (4 OF 4)</vt:lpstr>
      <vt:lpstr>Figure 47.1 A freely suspended natural magnet (lodestone) points toward the magnetic north pole</vt:lpstr>
      <vt:lpstr>Tech Tip </vt:lpstr>
      <vt:lpstr>Figure 47.2 If a magnet breaks or is cracked, it becomes two weaker magnets</vt:lpstr>
      <vt:lpstr>Figure 47.3 Magnetic lines of force leave the north pole and return to the south pole of a bar magnet</vt:lpstr>
      <vt:lpstr>QUESTION 1: ?</vt:lpstr>
      <vt:lpstr>ANSWER 1:</vt:lpstr>
      <vt:lpstr>ELECTROMAGNETISM (1 OF 3)</vt:lpstr>
      <vt:lpstr>ELECTROMAGNETISM (2 OF 3)</vt:lpstr>
      <vt:lpstr>ELECTROMAGNETISM (3 OF 3)</vt:lpstr>
      <vt:lpstr>Figure 47.4 Iron filings and a compass can be used to observe the magnetic lines of force</vt:lpstr>
      <vt:lpstr>Figure 47.5 (a) Magnetic lines of force spread out from around an isolated magnet. (b) Opposite poles attract. (c) Similar poles repel</vt:lpstr>
      <vt:lpstr>Figure 47.6 A crankshaft position sensor and reluctor (notched wheel)</vt:lpstr>
      <vt:lpstr>Figure 47.7 A magnetic field surrounds a straight, current-carrying conductor</vt:lpstr>
      <vt:lpstr>Figure 47.8 The left-hand rule for magnetic field direction is used with the electron flow theory</vt:lpstr>
      <vt:lpstr>Figure 47.9 The right-hand rule for magnetic field direction is used with the conventional theory of electron flow</vt:lpstr>
      <vt:lpstr>Figure 47.10 Conductors with opposing magnetic fields move apart into weaker fields</vt:lpstr>
      <vt:lpstr>Figure 47.11 Electric motors use the interaction of magnetic fields to produce mechanical energy</vt:lpstr>
      <vt:lpstr>Figure 47.12 The magnetic lines of flux surrounding a coil look like those surrounding a bar magnet</vt:lpstr>
      <vt:lpstr>Figure 47.13 The left-hand rule for coils is shown</vt:lpstr>
      <vt:lpstr>Figure 47.14 An iron core concentrates the magnetic lines of force surrounding a coil</vt:lpstr>
      <vt:lpstr>USE OF ELECTROMAGNETISM</vt:lpstr>
      <vt:lpstr>Figure 47.15 An electromagnetic switch that has a movable arm is referred to as a relay</vt:lpstr>
      <vt:lpstr>FREQUENTLY ASKED QUESTION</vt:lpstr>
      <vt:lpstr>Chart 47-1 Comparison between a relay and a solenoid.</vt:lpstr>
      <vt:lpstr>Figure 47.16 (a) A starter with attached solenoid. All the current needed by the starter flows through the two large terminals of the solenoid and through the solenoid contacts inside</vt:lpstr>
      <vt:lpstr>Figure 47.16 (b) A relay is designed to carry lower current, compared to a solenoid, and uses a movable arm</vt:lpstr>
      <vt:lpstr>ELECTROMAGNETIC INDUCTION (1 OF 2)</vt:lpstr>
      <vt:lpstr>ELECTROMAGNETIC INDUCTION (2 OF 2)</vt:lpstr>
      <vt:lpstr>Figure 47.17 Voltage can be induced by the relative motion between a conductor and magnetic lines of force</vt:lpstr>
      <vt:lpstr>Figure 47.18 Maximum voltage is induced when conductors cut across the magnetic lines of force (flux lines) at a 90-degree angle</vt:lpstr>
      <vt:lpstr>QUESTION 2: ?</vt:lpstr>
      <vt:lpstr>ANSWER 2:</vt:lpstr>
      <vt:lpstr>IGNITION COILS</vt:lpstr>
      <vt:lpstr>Figure 47.19 Mutual induction occurs when the expansion or collapse of a magnetic field around one coil induces a voltage in a second coil</vt:lpstr>
      <vt:lpstr>Figure 47.20 Some ignition coils are electrically connected, called “married” (left figure), whereas others use separated primary and secondary windings, called “divorced” (right figure)</vt:lpstr>
      <vt:lpstr>Figure 47.21 A GM waste-spark ignition coil showing the section of laminations that is shaped like the letter E. These mild steel laminations improve the efficiency of the coil</vt:lpstr>
      <vt:lpstr>Figure 47.22 The coil-on-plug (COP) design typically uses a bobbin-type coil</vt:lpstr>
      <vt:lpstr>ELECTROMAGNETIC INTERFERENCE</vt:lpstr>
      <vt:lpstr>Figure 47.23 To help prevent underhood electromagnetic devices from interfering with the antenna input, it is important that all ground wires, including the one from this power antenna, be properly grounded</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47</dc:title>
  <dc:creator>Curt &amp; Tammy</dc:creator>
  <cp:lastModifiedBy>Curt &amp; Tammy</cp:lastModifiedBy>
  <cp:revision>54</cp:revision>
  <dcterms:created xsi:type="dcterms:W3CDTF">2018-09-25T19:30:15Z</dcterms:created>
  <dcterms:modified xsi:type="dcterms:W3CDTF">2019-04-28T23:59:05Z</dcterms:modified>
</cp:coreProperties>
</file>