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5" r:id="rId3"/>
    <p:sldMasterId id="2147483697" r:id="rId4"/>
    <p:sldMasterId id="2147483709" r:id="rId5"/>
  </p:sldMasterIdLst>
  <p:sldIdLst>
    <p:sldId id="257" r:id="rId6"/>
    <p:sldId id="259" r:id="rId7"/>
    <p:sldId id="262" r:id="rId8"/>
    <p:sldId id="337" r:id="rId9"/>
    <p:sldId id="315" r:id="rId10"/>
    <p:sldId id="326" r:id="rId11"/>
    <p:sldId id="327" r:id="rId12"/>
    <p:sldId id="328" r:id="rId13"/>
    <p:sldId id="329" r:id="rId14"/>
    <p:sldId id="330" r:id="rId15"/>
    <p:sldId id="331" r:id="rId16"/>
    <p:sldId id="274" r:id="rId17"/>
    <p:sldId id="332" r:id="rId18"/>
    <p:sldId id="267" r:id="rId19"/>
    <p:sldId id="268" r:id="rId20"/>
    <p:sldId id="338" r:id="rId21"/>
    <p:sldId id="339" r:id="rId22"/>
    <p:sldId id="333" r:id="rId23"/>
    <p:sldId id="286" r:id="rId24"/>
    <p:sldId id="287" r:id="rId25"/>
    <p:sldId id="334" r:id="rId26"/>
    <p:sldId id="340" r:id="rId27"/>
    <p:sldId id="335" r:id="rId28"/>
    <p:sldId id="336" r:id="rId29"/>
    <p:sldId id="299" r:id="rId30"/>
    <p:sldId id="300" r:id="rId31"/>
    <p:sldId id="32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4/21/2019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3.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4/21/2019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smtClean="0"/>
              <a:t>Chapter 46</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Capacitance and Capacitors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46.5 The capacitor is charged through one circuit (top) and discharged through another (bottom</a:t>
            </a:r>
            <a:r>
              <a:rPr lang="en-IN" sz="2400" dirty="0" smtClean="0">
                <a:latin typeface="+mj-lt"/>
              </a:rPr>
              <a:t>).</a:t>
            </a:r>
            <a:endParaRPr lang="en-US" dirty="0">
              <a:latin typeface="+mj-lt"/>
            </a:endParaRPr>
          </a:p>
        </p:txBody>
      </p:sp>
      <p:pic>
        <p:nvPicPr>
          <p:cNvPr id="3" name="Picture 2" descr="The illustration shows the following circuits:&#10;Capacitor charging circuit – Switch 1 is closed while switch 2 is open. Electrons flow through the battery, switch 1, resistor, and capacitor and charge the capacitor.&#10;Capacitor discharging circuit – Switch 1 is open while switch 2 is closed. Electrons flow through switch 2, capacitor, and resistor and discharge the capacitor.&#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3424" y="1885399"/>
            <a:ext cx="4957151" cy="4255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21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46.6 Capacitor symbols as shown in electrical diagrams. The negative plate is often shown </a:t>
            </a:r>
            <a:r>
              <a:rPr lang="en-IN" sz="2400" dirty="0" smtClean="0">
                <a:latin typeface="+mj-lt"/>
              </a:rPr>
              <a:t>curved.</a:t>
            </a:r>
            <a:endParaRPr lang="en-US" dirty="0">
              <a:latin typeface="+mj-lt"/>
            </a:endParaRPr>
          </a:p>
        </p:txBody>
      </p:sp>
      <p:pic>
        <p:nvPicPr>
          <p:cNvPr id="3" name="Picture 2" descr="Fixed capacitors:&#10;• The symbol on left shows 2 vertical straight parallel lines and the symbol on right shows a vertical straight line and a parabolic line.&#10;Variable capacitors:&#10;• The symbol on left shows 2 vertical straight parallel lines crossed with an arrow and the symbol on right shows a vertical straight line and a parabolic line crossed with an arrow.&#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73015" y="2111500"/>
            <a:ext cx="6597968" cy="3802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483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60626"/>
            <a:ext cx="4140263" cy="4995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46.7 A point-type distributor shown with the condenser from an old vehicle being tested on a distributor machine</a:t>
            </a:r>
            <a:endParaRPr lang="en-US" dirty="0">
              <a:latin typeface="+mj-lt"/>
            </a:endParaRPr>
          </a:p>
        </p:txBody>
      </p:sp>
      <p:pic>
        <p:nvPicPr>
          <p:cNvPr id="3" name="Picture 2" descr="A photo shows a distributer machine with a cam in centre and a cantilever shaped point placed near it. The point is connected to a drum shaped condenser with a wi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3795" y="1895956"/>
            <a:ext cx="5856409" cy="4183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289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How does a capacitor store an electrical charge?</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r>
              <a:rPr lang="en-US" sz="4000" dirty="0" smtClean="0"/>
              <a:t>The </a:t>
            </a:r>
            <a:r>
              <a:rPr lang="en-US" sz="4000" dirty="0"/>
              <a:t>capacitor holds its charge until it </a:t>
            </a:r>
            <a:r>
              <a:rPr lang="en-US" sz="4000" dirty="0" smtClean="0"/>
              <a:t>is connected </a:t>
            </a:r>
            <a:r>
              <a:rPr lang="en-US" sz="4000" dirty="0"/>
              <a:t>into an external circuit through which it can discharge.</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FACTORS OF CAPACITANCE</a:t>
            </a:r>
            <a:endParaRPr lang="en-US" dirty="0">
              <a:latin typeface="+mj-lt"/>
            </a:endParaRPr>
          </a:p>
        </p:txBody>
      </p:sp>
      <p:sp>
        <p:nvSpPr>
          <p:cNvPr id="3" name="Content Placeholder 2"/>
          <p:cNvSpPr>
            <a:spLocks noGrp="1"/>
          </p:cNvSpPr>
          <p:nvPr>
            <p:ph idx="1"/>
          </p:nvPr>
        </p:nvSpPr>
        <p:spPr/>
        <p:txBody>
          <a:bodyPr/>
          <a:lstStyle/>
          <a:p>
            <a:r>
              <a:rPr lang="en-US" dirty="0" smtClean="0"/>
              <a:t>Capacitance is governed by three main factors.</a:t>
            </a:r>
          </a:p>
          <a:p>
            <a:pPr lvl="1"/>
            <a:r>
              <a:rPr lang="en-US" dirty="0"/>
              <a:t>The surface area of the </a:t>
            </a:r>
            <a:r>
              <a:rPr lang="en-US" dirty="0" smtClean="0"/>
              <a:t>plates</a:t>
            </a:r>
          </a:p>
          <a:p>
            <a:pPr lvl="1"/>
            <a:r>
              <a:rPr lang="en-US" dirty="0"/>
              <a:t>The distance between the </a:t>
            </a:r>
            <a:r>
              <a:rPr lang="en-US" dirty="0" smtClean="0"/>
              <a:t>plates</a:t>
            </a:r>
          </a:p>
          <a:p>
            <a:pPr lvl="1"/>
            <a:r>
              <a:rPr lang="en-US" dirty="0"/>
              <a:t>The dielectric </a:t>
            </a:r>
            <a:r>
              <a:rPr lang="en-US" dirty="0" smtClean="0"/>
              <a:t>material</a:t>
            </a:r>
          </a:p>
          <a:p>
            <a:r>
              <a:rPr lang="en-US" dirty="0" smtClean="0"/>
              <a:t>Measurement of Capacitance</a:t>
            </a:r>
          </a:p>
          <a:p>
            <a:pPr lvl="1"/>
            <a:r>
              <a:rPr lang="en-US" dirty="0"/>
              <a:t>Capacitance </a:t>
            </a:r>
            <a:r>
              <a:rPr lang="en-US" dirty="0" smtClean="0"/>
              <a:t>is measured </a:t>
            </a:r>
            <a:r>
              <a:rPr lang="en-US" dirty="0"/>
              <a:t>in farads, which is named after Michael Faraday (</a:t>
            </a:r>
            <a:r>
              <a:rPr lang="en-US" dirty="0" smtClean="0"/>
              <a:t>1791–1867</a:t>
            </a:r>
            <a:r>
              <a:rPr lang="en-US" dirty="0"/>
              <a:t>), an English physicist.</a:t>
            </a:r>
            <a:endParaRPr lang="en-US" dirty="0"/>
          </a:p>
        </p:txBody>
      </p:sp>
    </p:spTree>
    <p:extLst>
      <p:ext uri="{BB962C8B-B14F-4D97-AF65-F5344CB8AC3E}">
        <p14:creationId xmlns:p14="http://schemas.microsoft.com/office/powerpoint/2010/main" val="3486234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USES FOR CAPACITORS</a:t>
            </a:r>
            <a:endParaRPr lang="en-US" dirty="0">
              <a:latin typeface="+mj-lt"/>
            </a:endParaRPr>
          </a:p>
        </p:txBody>
      </p:sp>
      <p:sp>
        <p:nvSpPr>
          <p:cNvPr id="3" name="Content Placeholder 2"/>
          <p:cNvSpPr>
            <a:spLocks noGrp="1"/>
          </p:cNvSpPr>
          <p:nvPr>
            <p:ph idx="1"/>
          </p:nvPr>
        </p:nvSpPr>
        <p:spPr/>
        <p:txBody>
          <a:bodyPr/>
          <a:lstStyle/>
          <a:p>
            <a:r>
              <a:rPr lang="en-US" dirty="0" smtClean="0"/>
              <a:t>Spike Suppression</a:t>
            </a:r>
          </a:p>
          <a:p>
            <a:r>
              <a:rPr lang="en-US" dirty="0" smtClean="0"/>
              <a:t>Noise Filtering</a:t>
            </a:r>
          </a:p>
          <a:p>
            <a:r>
              <a:rPr lang="en-US" dirty="0" smtClean="0"/>
              <a:t>Supplemental Power Source</a:t>
            </a:r>
          </a:p>
          <a:p>
            <a:r>
              <a:rPr lang="en-US" dirty="0" smtClean="0"/>
              <a:t>Timer Circuits</a:t>
            </a:r>
          </a:p>
          <a:p>
            <a:r>
              <a:rPr lang="en-US" dirty="0" smtClean="0"/>
              <a:t>Computer Memory</a:t>
            </a:r>
          </a:p>
          <a:p>
            <a:r>
              <a:rPr lang="en-US" dirty="0" smtClean="0"/>
              <a:t>Condenser Microphones</a:t>
            </a:r>
          </a:p>
          <a:p>
            <a:endParaRPr lang="en-US" dirty="0"/>
          </a:p>
        </p:txBody>
      </p:sp>
    </p:spTree>
    <p:extLst>
      <p:ext uri="{BB962C8B-B14F-4D97-AF65-F5344CB8AC3E}">
        <p14:creationId xmlns:p14="http://schemas.microsoft.com/office/powerpoint/2010/main" val="3361400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46.8 A capacitor blocks direct current (DC), but passes alternating current (AC). A capacitor makes a very good noise suppressor because most of the interference is </a:t>
            </a:r>
            <a:r>
              <a:rPr lang="en-IN" dirty="0" smtClean="0">
                <a:latin typeface="+mj-lt"/>
              </a:rPr>
              <a:t>AC.</a:t>
            </a:r>
            <a:endParaRPr lang="en-US" dirty="0">
              <a:latin typeface="+mj-lt"/>
            </a:endParaRPr>
          </a:p>
        </p:txBody>
      </p:sp>
      <p:pic>
        <p:nvPicPr>
          <p:cNvPr id="3" name="Picture 2" descr="An illustration shows current and interference from 12-volt battery or alternator. With capacitor and amplifier/radio connected in parallel, the interference flows through capacitor while current flows through amplifier/radio."/>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4559" y="2512739"/>
            <a:ext cx="7794881" cy="2949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931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How can a capacitor be used as a noise filter?</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46.1</a:t>
            </a:r>
            <a:r>
              <a:rPr lang="en-US" dirty="0" smtClean="0"/>
              <a:t> </a:t>
            </a:r>
            <a:r>
              <a:rPr lang="en-US" dirty="0"/>
              <a:t>Explain capacitance and the construction and operation of </a:t>
            </a:r>
            <a:r>
              <a:rPr lang="en-US" dirty="0" smtClean="0"/>
              <a:t>capacitors, and </a:t>
            </a:r>
            <a:r>
              <a:rPr lang="en-US" dirty="0"/>
              <a:t>factors </a:t>
            </a:r>
            <a:r>
              <a:rPr lang="en-US" dirty="0" smtClean="0"/>
              <a:t>of capacitance.</a:t>
            </a:r>
          </a:p>
          <a:p>
            <a:pPr marL="0" indent="0">
              <a:buNone/>
            </a:pPr>
            <a:r>
              <a:rPr lang="en-US" b="1" dirty="0" smtClean="0">
                <a:solidFill>
                  <a:srgbClr val="005A70"/>
                </a:solidFill>
              </a:rPr>
              <a:t>46.2 </a:t>
            </a:r>
            <a:r>
              <a:rPr lang="en-US" dirty="0"/>
              <a:t>Explain the uses of capacitors and discuss </a:t>
            </a:r>
            <a:r>
              <a:rPr lang="en-US" dirty="0" smtClean="0"/>
              <a:t>capacitors in </a:t>
            </a:r>
            <a:r>
              <a:rPr lang="en-US" dirty="0"/>
              <a:t>series </a:t>
            </a:r>
            <a:r>
              <a:rPr lang="en-US" dirty="0" smtClean="0"/>
              <a:t>and parallel </a:t>
            </a:r>
            <a:r>
              <a:rPr lang="en-US" dirty="0"/>
              <a:t>circuits</a:t>
            </a:r>
            <a:r>
              <a:rPr lang="en-US" dirty="0" smtClean="0"/>
              <a:t>.</a:t>
            </a:r>
          </a:p>
          <a:p>
            <a:pPr marL="0" indent="0">
              <a:buNone/>
            </a:pPr>
            <a:r>
              <a:rPr lang="en-US" b="1" dirty="0" smtClean="0">
                <a:solidFill>
                  <a:srgbClr val="005A70"/>
                </a:solidFill>
              </a:rPr>
              <a:t>46.3 </a:t>
            </a:r>
            <a:r>
              <a:rPr lang="en-US" dirty="0"/>
              <a:t>This chapter will help you prepare for the ASE Electrical/Electronic Systems (A6) certification test content area “A” (General </a:t>
            </a:r>
            <a:r>
              <a:rPr lang="en-US" dirty="0" smtClean="0"/>
              <a:t>Electrical/ Electronic </a:t>
            </a:r>
            <a:r>
              <a:rPr lang="en-US" dirty="0"/>
              <a:t>System Diagnosis).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Block the DC signal as this is where most of the noise comes from.</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46.9 A 1 farad capacitor used to boost the power to large speakers</a:t>
            </a:r>
            <a:endParaRPr lang="en-US" dirty="0">
              <a:latin typeface="+mj-lt"/>
            </a:endParaRPr>
          </a:p>
        </p:txBody>
      </p:sp>
      <p:pic>
        <p:nvPicPr>
          <p:cNvPr id="3" name="Picture 2" descr="A photo shows a cylindrical capacitor connected to a large speaker of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2066" y="1576586"/>
            <a:ext cx="5939867" cy="4449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38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CAPACITORS IN CIRCUITS</a:t>
            </a:r>
            <a:endParaRPr lang="en-US" dirty="0">
              <a:latin typeface="+mj-lt"/>
            </a:endParaRPr>
          </a:p>
        </p:txBody>
      </p:sp>
      <p:sp>
        <p:nvSpPr>
          <p:cNvPr id="3" name="Content Placeholder 2"/>
          <p:cNvSpPr>
            <a:spLocks noGrp="1"/>
          </p:cNvSpPr>
          <p:nvPr>
            <p:ph idx="1"/>
          </p:nvPr>
        </p:nvSpPr>
        <p:spPr/>
        <p:txBody>
          <a:bodyPr/>
          <a:lstStyle/>
          <a:p>
            <a:r>
              <a:rPr lang="en-US" dirty="0" smtClean="0"/>
              <a:t>Capacitors in Parallel Circuits</a:t>
            </a:r>
          </a:p>
          <a:p>
            <a:pPr lvl="1"/>
            <a:r>
              <a:rPr lang="en-US" dirty="0" smtClean="0"/>
              <a:t>Capacitance can </a:t>
            </a:r>
            <a:r>
              <a:rPr lang="en-US" dirty="0"/>
              <a:t>be increased in a circuit by connecting </a:t>
            </a:r>
            <a:r>
              <a:rPr lang="en-US" dirty="0" smtClean="0"/>
              <a:t>capacitors in </a:t>
            </a:r>
            <a:r>
              <a:rPr lang="en-US" dirty="0"/>
              <a:t>parallel.</a:t>
            </a:r>
            <a:endParaRPr lang="en-US" dirty="0" smtClean="0"/>
          </a:p>
          <a:p>
            <a:r>
              <a:rPr lang="en-US" dirty="0" smtClean="0"/>
              <a:t>Capacitors in Series Circuits</a:t>
            </a:r>
          </a:p>
          <a:p>
            <a:pPr lvl="1"/>
            <a:r>
              <a:rPr lang="en-US" dirty="0"/>
              <a:t>Capacitance in a </a:t>
            </a:r>
            <a:r>
              <a:rPr lang="en-US" dirty="0" smtClean="0"/>
              <a:t>circuit can </a:t>
            </a:r>
            <a:r>
              <a:rPr lang="en-US" dirty="0"/>
              <a:t>be decreased by placing capacitors in </a:t>
            </a:r>
            <a:r>
              <a:rPr lang="en-US" dirty="0" smtClean="0"/>
              <a:t>series.</a:t>
            </a:r>
          </a:p>
          <a:p>
            <a:endParaRPr lang="en-US" dirty="0"/>
          </a:p>
        </p:txBody>
      </p:sp>
    </p:spTree>
    <p:extLst>
      <p:ext uri="{BB962C8B-B14F-4D97-AF65-F5344CB8AC3E}">
        <p14:creationId xmlns:p14="http://schemas.microsoft.com/office/powerpoint/2010/main" val="3874512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46.10 Capacitors in parallel effectively increase the </a:t>
            </a:r>
            <a:r>
              <a:rPr lang="en-IN" sz="2400" dirty="0" smtClean="0">
                <a:latin typeface="+mj-lt"/>
              </a:rPr>
              <a:t>capacitance.</a:t>
            </a:r>
            <a:endParaRPr lang="en-US" dirty="0">
              <a:latin typeface="+mj-lt"/>
            </a:endParaRPr>
          </a:p>
        </p:txBody>
      </p:sp>
      <p:pic>
        <p:nvPicPr>
          <p:cNvPr id="3" name="Picture 2" descr="An illustration shows a battery connected to 3 capacitors in paralle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9018" y="2352883"/>
            <a:ext cx="7905963" cy="289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4731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46.11 Capacitors in series decrease the </a:t>
            </a:r>
            <a:r>
              <a:rPr lang="en-IN" sz="2400" dirty="0" smtClean="0">
                <a:latin typeface="+mj-lt"/>
              </a:rPr>
              <a:t>capacitance.</a:t>
            </a:r>
            <a:endParaRPr lang="en-US" dirty="0">
              <a:latin typeface="+mj-lt"/>
            </a:endParaRPr>
          </a:p>
        </p:txBody>
      </p:sp>
      <p:pic>
        <p:nvPicPr>
          <p:cNvPr id="3" name="Picture 2" descr="An illustration shows a battery connected to 3 capacitors in seri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2323" y="2352883"/>
            <a:ext cx="7559352" cy="2896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3945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Where can a capacitor be used as a power source?</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In a speaker.</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CAPACITANCE</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Definition</a:t>
            </a:r>
          </a:p>
          <a:p>
            <a:pPr lvl="1"/>
            <a:r>
              <a:rPr lang="en-US" dirty="0"/>
              <a:t>Capacitance is the ability of an object </a:t>
            </a:r>
            <a:r>
              <a:rPr lang="en-US" dirty="0" smtClean="0"/>
              <a:t>or surface </a:t>
            </a:r>
            <a:r>
              <a:rPr lang="en-US" dirty="0"/>
              <a:t>to store an electrical charge</a:t>
            </a:r>
            <a:r>
              <a:rPr lang="en-US" dirty="0" smtClean="0"/>
              <a:t>.</a:t>
            </a:r>
          </a:p>
          <a:p>
            <a:pPr lvl="1"/>
            <a:r>
              <a:rPr lang="en-US" dirty="0"/>
              <a:t>Capacitors are also called condensers.</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CAPICITOR CONSTRUCTION AND OPERATION</a:t>
            </a:r>
            <a:endParaRPr lang="en-US" dirty="0">
              <a:latin typeface="+mj-lt"/>
            </a:endParaRPr>
          </a:p>
        </p:txBody>
      </p:sp>
      <p:sp>
        <p:nvSpPr>
          <p:cNvPr id="3" name="Content Placeholder 2"/>
          <p:cNvSpPr>
            <a:spLocks noGrp="1"/>
          </p:cNvSpPr>
          <p:nvPr>
            <p:ph idx="1"/>
          </p:nvPr>
        </p:nvSpPr>
        <p:spPr/>
        <p:txBody>
          <a:bodyPr/>
          <a:lstStyle/>
          <a:p>
            <a:r>
              <a:rPr lang="en-US" dirty="0" smtClean="0"/>
              <a:t>Construction</a:t>
            </a:r>
          </a:p>
          <a:p>
            <a:pPr lvl="1"/>
            <a:r>
              <a:rPr lang="en-US" dirty="0"/>
              <a:t>A capacitor (also called a condenser) </a:t>
            </a:r>
            <a:r>
              <a:rPr lang="en-US" dirty="0" smtClean="0"/>
              <a:t>consists of </a:t>
            </a:r>
            <a:r>
              <a:rPr lang="en-US" dirty="0"/>
              <a:t>two conductive plates with an insulating material </a:t>
            </a:r>
            <a:r>
              <a:rPr lang="en-US" dirty="0" smtClean="0"/>
              <a:t>between them</a:t>
            </a:r>
            <a:r>
              <a:rPr lang="en-US" dirty="0"/>
              <a:t>. The insulating material is commonly called a dielectric</a:t>
            </a:r>
            <a:r>
              <a:rPr lang="en-US" dirty="0" smtClean="0"/>
              <a:t>.</a:t>
            </a:r>
          </a:p>
          <a:p>
            <a:r>
              <a:rPr lang="en-US" dirty="0" smtClean="0"/>
              <a:t>Operation</a:t>
            </a:r>
          </a:p>
          <a:p>
            <a:pPr lvl="1"/>
            <a:r>
              <a:rPr lang="en-US" dirty="0"/>
              <a:t>When a capacitor is placed in a closed circuit, </a:t>
            </a:r>
            <a:r>
              <a:rPr lang="en-US" dirty="0" smtClean="0"/>
              <a:t>the voltage </a:t>
            </a:r>
            <a:r>
              <a:rPr lang="en-US" dirty="0"/>
              <a:t>source (battery) forces electrons around the circuit. </a:t>
            </a:r>
            <a:r>
              <a:rPr lang="en-US" dirty="0" smtClean="0"/>
              <a:t>Because electrons </a:t>
            </a:r>
            <a:r>
              <a:rPr lang="en-US" dirty="0"/>
              <a:t>cannot flow through the dielectric of the capacitor, </a:t>
            </a:r>
            <a:r>
              <a:rPr lang="en-US" dirty="0" smtClean="0"/>
              <a:t>excess electrons </a:t>
            </a:r>
            <a:r>
              <a:rPr lang="en-US" dirty="0"/>
              <a:t>collect on what becomes the negatively charged plate.</a:t>
            </a:r>
            <a:endParaRPr lang="en-US" dirty="0"/>
          </a:p>
        </p:txBody>
      </p:sp>
    </p:spTree>
    <p:extLst>
      <p:ext uri="{BB962C8B-B14F-4D97-AF65-F5344CB8AC3E}">
        <p14:creationId xmlns:p14="http://schemas.microsoft.com/office/powerpoint/2010/main" val="3547667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800" dirty="0">
                <a:latin typeface="+mj-lt"/>
              </a:rPr>
              <a:t>Figure 46.1 A Leyden jar can be used to store an electrical charge</a:t>
            </a:r>
            <a:endParaRPr lang="en-US" sz="2800" dirty="0">
              <a:latin typeface="+mj-lt"/>
            </a:endParaRPr>
          </a:p>
        </p:txBody>
      </p:sp>
      <p:pic>
        <p:nvPicPr>
          <p:cNvPr id="5" name="Picture 2" descr="A metal rod is attached to the cap of jar. One end of a discharge rod touches the bottom covered half and other end is placed near the metal rod creating a spark in between discharge ro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39243" y="1600200"/>
            <a:ext cx="4665513" cy="4712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smtClean="0">
                <a:latin typeface="+mj-lt"/>
              </a:rPr>
              <a:t>Chart 46-1 The </a:t>
            </a:r>
            <a:r>
              <a:rPr lang="en-IN" sz="2400" dirty="0">
                <a:latin typeface="+mj-lt"/>
              </a:rPr>
              <a:t>higher the dielectric constant is, the better are the insulating properties between the plates of the capacitor</a:t>
            </a:r>
            <a:r>
              <a:rPr lang="en-IN" sz="2400" dirty="0" smtClean="0">
                <a:latin typeface="+mj-lt"/>
              </a:rPr>
              <a:t>.</a:t>
            </a:r>
            <a:endParaRPr lang="en-US" sz="2400" dirty="0">
              <a:latin typeface="+mj-lt"/>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8334" y="1752600"/>
            <a:ext cx="6807332" cy="4240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6801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46.2 This simple capacitor is made of two plates separated by an insulating material, called a </a:t>
            </a:r>
            <a:r>
              <a:rPr lang="en-IN" sz="2400" dirty="0" smtClean="0">
                <a:latin typeface="+mj-lt"/>
              </a:rPr>
              <a:t>dielectric.</a:t>
            </a:r>
            <a:endParaRPr lang="en-US" dirty="0">
              <a:latin typeface="+mj-lt"/>
            </a:endParaRPr>
          </a:p>
        </p:txBody>
      </p:sp>
      <p:pic>
        <p:nvPicPr>
          <p:cNvPr id="3" name="Picture 2" descr="An illustration shows a simple capacitor with 2 plates connected to wires sandwiching a dielectric. Plate on the left side is charged positive and plate on the left charged negati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6611" y="2019515"/>
            <a:ext cx="6830777" cy="3986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95801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z="2400" dirty="0">
                <a:latin typeface="+mj-lt"/>
              </a:rPr>
              <a:t>Figure 46.3 As the capacitor is charging, the battery forces electrons through the </a:t>
            </a:r>
            <a:r>
              <a:rPr lang="en-IN" sz="2400" dirty="0" smtClean="0">
                <a:latin typeface="+mj-lt"/>
              </a:rPr>
              <a:t>circuit.</a:t>
            </a:r>
            <a:endParaRPr lang="en-US" dirty="0">
              <a:latin typeface="+mj-lt"/>
            </a:endParaRPr>
          </a:p>
        </p:txBody>
      </p:sp>
      <p:pic>
        <p:nvPicPr>
          <p:cNvPr id="3" name="Picture 2" descr="The plate of the capacitor connected to positive of the battery is losing electrons and is positive and has a deficiency of electrons while the plate of the capacitor connected to negative of the battery is gaining electrons and is negative and has excess of electro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56611" y="2158423"/>
            <a:ext cx="6830777" cy="370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17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latin typeface="+mj-lt"/>
              </a:rPr>
              <a:t>Figure 46.4 When the capacitor is charged, there is equal voltage across the capacitor and the battery. An electrostatic field exists between the capacitor plates. No current flows in the </a:t>
            </a:r>
            <a:r>
              <a:rPr lang="en-IN" dirty="0" smtClean="0">
                <a:latin typeface="+mj-lt"/>
              </a:rPr>
              <a:t>circuit.</a:t>
            </a:r>
            <a:endParaRPr lang="en-US" dirty="0">
              <a:latin typeface="+mj-lt"/>
            </a:endParaRPr>
          </a:p>
        </p:txBody>
      </p:sp>
      <p:pic>
        <p:nvPicPr>
          <p:cNvPr id="3" name="Picture 2" descr="An illustration shows a 12-volt battery connected to capacitor in series. It also shows electrostatic field between capacitor plates shown in the form of arrows from positive to negative plat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5072" y="2459067"/>
            <a:ext cx="7513855" cy="3107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425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356</TotalTime>
  <Words>617</Words>
  <Application>Microsoft Office PowerPoint</Application>
  <PresentationFormat>On-screen Show (4:3)</PresentationFormat>
  <Paragraphs>63</Paragraphs>
  <Slides>27</Slides>
  <Notes>0</Notes>
  <HiddenSlides>0</HiddenSlides>
  <MMClips>0</MMClips>
  <ScaleCrop>false</ScaleCrop>
  <HeadingPairs>
    <vt:vector size="4" baseType="variant">
      <vt:variant>
        <vt:lpstr>Theme</vt:lpstr>
      </vt:variant>
      <vt:variant>
        <vt:i4>5</vt:i4>
      </vt:variant>
      <vt:variant>
        <vt:lpstr>Slide Titles</vt:lpstr>
      </vt:variant>
      <vt:variant>
        <vt:i4>27</vt:i4>
      </vt:variant>
    </vt:vector>
  </HeadingPairs>
  <TitlesOfParts>
    <vt:vector size="32" baseType="lpstr">
      <vt:lpstr>Office Theme</vt:lpstr>
      <vt:lpstr>508 Lecture</vt:lpstr>
      <vt:lpstr>2_508 Lecture</vt:lpstr>
      <vt:lpstr>3_508 Lecture</vt:lpstr>
      <vt:lpstr>4_508 Lecture</vt:lpstr>
      <vt:lpstr>Automotive Technology Principles, Diagnosis, and Service</vt:lpstr>
      <vt:lpstr>LEARNING OBJECTIVES </vt:lpstr>
      <vt:lpstr>CAPACITANCE</vt:lpstr>
      <vt:lpstr>CAPICITOR CONSTRUCTION AND OPERATION</vt:lpstr>
      <vt:lpstr>Figure 46.1 A Leyden jar can be used to store an electrical charge</vt:lpstr>
      <vt:lpstr>Chart 46-1 The higher the dielectric constant is, the better are the insulating properties between the plates of the capacitor.</vt:lpstr>
      <vt:lpstr>Figure 46.2 This simple capacitor is made of two plates separated by an insulating material, called a dielectric.</vt:lpstr>
      <vt:lpstr>Figure 46.3 As the capacitor is charging, the battery forces electrons through the circuit.</vt:lpstr>
      <vt:lpstr>Figure 46.4 When the capacitor is charged, there is equal voltage across the capacitor and the battery. An electrostatic field exists between the capacitor plates. No current flows in the circuit.</vt:lpstr>
      <vt:lpstr>Figure 46.5 The capacitor is charged through one circuit (top) and discharged through another (bottom).</vt:lpstr>
      <vt:lpstr>Figure 46.6 Capacitor symbols as shown in electrical diagrams. The negative plate is often shown curved.</vt:lpstr>
      <vt:lpstr>FREQUENTLY ASKED QUESTION</vt:lpstr>
      <vt:lpstr>Figure 46.7 A point-type distributor shown with the condenser from an old vehicle being tested on a distributor machine</vt:lpstr>
      <vt:lpstr>QUESTION 1: ?</vt:lpstr>
      <vt:lpstr>ANSWER 1:</vt:lpstr>
      <vt:lpstr>FACTORS OF CAPACITANCE</vt:lpstr>
      <vt:lpstr>USES FOR CAPACITORS</vt:lpstr>
      <vt:lpstr>Figure 46.8 A capacitor blocks direct current (DC), but passes alternating current (AC). A capacitor makes a very good noise suppressor because most of the interference is AC.</vt:lpstr>
      <vt:lpstr>QUESTION 2: ?</vt:lpstr>
      <vt:lpstr>ANSWER 2:</vt:lpstr>
      <vt:lpstr>Figure 46.9 A 1 farad capacitor used to boost the power to large speakers</vt:lpstr>
      <vt:lpstr>CAPACITORS IN CIRCUITS</vt:lpstr>
      <vt:lpstr>Figure 46.10 Capacitors in parallel effectively increase the capacitance.</vt:lpstr>
      <vt:lpstr>Figure 46.11 Capacitors in series decrease the capacitance.</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46</dc:title>
  <dc:creator>Curt &amp; Tammy</dc:creator>
  <cp:lastModifiedBy>Curt &amp; Tammy</cp:lastModifiedBy>
  <cp:revision>49</cp:revision>
  <dcterms:created xsi:type="dcterms:W3CDTF">2018-09-25T19:30:15Z</dcterms:created>
  <dcterms:modified xsi:type="dcterms:W3CDTF">2019-04-21T22:11:53Z</dcterms:modified>
</cp:coreProperties>
</file>