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69" r:id="rId11"/>
    <p:sldId id="315" r:id="rId12"/>
    <p:sldId id="326" r:id="rId13"/>
    <p:sldId id="327" r:id="rId14"/>
    <p:sldId id="328" r:id="rId15"/>
    <p:sldId id="267" r:id="rId16"/>
    <p:sldId id="268" r:id="rId17"/>
    <p:sldId id="370" r:id="rId18"/>
    <p:sldId id="371" r:id="rId19"/>
    <p:sldId id="372" r:id="rId20"/>
    <p:sldId id="373" r:id="rId21"/>
    <p:sldId id="272" r:id="rId22"/>
    <p:sldId id="329" r:id="rId23"/>
    <p:sldId id="330" r:id="rId24"/>
    <p:sldId id="331" r:id="rId25"/>
    <p:sldId id="332" r:id="rId26"/>
    <p:sldId id="333" r:id="rId27"/>
    <p:sldId id="334" r:id="rId28"/>
    <p:sldId id="335" r:id="rId29"/>
    <p:sldId id="336" r:id="rId30"/>
    <p:sldId id="337" r:id="rId31"/>
    <p:sldId id="338" r:id="rId32"/>
    <p:sldId id="339" r:id="rId33"/>
    <p:sldId id="340" r:id="rId34"/>
    <p:sldId id="341" r:id="rId35"/>
    <p:sldId id="342" r:id="rId36"/>
    <p:sldId id="343" r:id="rId37"/>
    <p:sldId id="344" r:id="rId38"/>
    <p:sldId id="345" r:id="rId39"/>
    <p:sldId id="346" r:id="rId40"/>
    <p:sldId id="347" r:id="rId41"/>
    <p:sldId id="350" r:id="rId42"/>
    <p:sldId id="348" r:id="rId43"/>
    <p:sldId id="349" r:id="rId44"/>
    <p:sldId id="274" r:id="rId45"/>
    <p:sldId id="351" r:id="rId46"/>
    <p:sldId id="352" r:id="rId47"/>
    <p:sldId id="286" r:id="rId48"/>
    <p:sldId id="287" r:id="rId49"/>
    <p:sldId id="374" r:id="rId50"/>
    <p:sldId id="353" r:id="rId51"/>
    <p:sldId id="354" r:id="rId52"/>
    <p:sldId id="355" r:id="rId53"/>
    <p:sldId id="356" r:id="rId54"/>
    <p:sldId id="357" r:id="rId55"/>
    <p:sldId id="358" r:id="rId56"/>
    <p:sldId id="359" r:id="rId57"/>
    <p:sldId id="375" r:id="rId58"/>
    <p:sldId id="377" r:id="rId59"/>
    <p:sldId id="360" r:id="rId60"/>
    <p:sldId id="376" r:id="rId61"/>
    <p:sldId id="361" r:id="rId62"/>
    <p:sldId id="378" r:id="rId63"/>
    <p:sldId id="362" r:id="rId64"/>
    <p:sldId id="379" r:id="rId65"/>
    <p:sldId id="381" r:id="rId66"/>
    <p:sldId id="382" r:id="rId67"/>
    <p:sldId id="363" r:id="rId68"/>
    <p:sldId id="364" r:id="rId69"/>
    <p:sldId id="365" r:id="rId70"/>
    <p:sldId id="366" r:id="rId71"/>
    <p:sldId id="367" r:id="rId72"/>
    <p:sldId id="299" r:id="rId73"/>
    <p:sldId id="300" r:id="rId74"/>
    <p:sldId id="383" r:id="rId75"/>
    <p:sldId id="384" r:id="rId76"/>
    <p:sldId id="380" r:id="rId77"/>
    <p:sldId id="368" r:id="rId78"/>
    <p:sldId id="325"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3.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3.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3.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3.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3.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3.xml"/></Relationships>
</file>

<file path=ppt/slides/_rels/slide4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3.xml"/></Relationships>
</file>

<file path=ppt/slides/_rels/slide5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3.xml"/></Relationships>
</file>

<file path=ppt/slides/_rels/slide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6.xml"/></Relationships>
</file>

<file path=ppt/slides/_rels/slide5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4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43.xml"/></Relationships>
</file>

<file path=ppt/slides/_rels/slide63.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43.xml"/></Relationships>
</file>

<file path=ppt/slides/_rels/slide64.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43.xml"/></Relationships>
</file>

<file path=ppt/slides/_rels/slide6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43.xml"/></Relationships>
</file>

<file path=ppt/slides/_rels/slide6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6.xml"/></Relationships>
</file>

<file path=ppt/slides/_rels/slide72.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43.xml"/></Relationships>
</file>

<file path=ppt/slides/_rels/slide7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45</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Wiring Schematics and Circuit Testing</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What are the two ways the wire size may be displayed on the schematic?</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707886"/>
          </a:xfrm>
          <a:prstGeom prst="rect">
            <a:avLst/>
          </a:prstGeom>
        </p:spPr>
        <p:txBody>
          <a:bodyPr wrap="square">
            <a:spAutoFit/>
          </a:bodyPr>
          <a:lstStyle/>
          <a:p>
            <a:r>
              <a:rPr lang="en-US" sz="4000" dirty="0" smtClean="0">
                <a:solidFill>
                  <a:srgbClr val="000000"/>
                </a:solidFill>
              </a:rPr>
              <a:t>mm2 or AWG Standard.</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SCHEMATIC SYMBOLS (1 OF 4)</a:t>
            </a:r>
            <a:endParaRPr lang="en-US" dirty="0">
              <a:latin typeface="+mj-lt"/>
            </a:endParaRPr>
          </a:p>
        </p:txBody>
      </p:sp>
      <p:sp>
        <p:nvSpPr>
          <p:cNvPr id="3" name="Content Placeholder 2"/>
          <p:cNvSpPr>
            <a:spLocks noGrp="1"/>
          </p:cNvSpPr>
          <p:nvPr>
            <p:ph idx="1"/>
          </p:nvPr>
        </p:nvSpPr>
        <p:spPr/>
        <p:txBody>
          <a:bodyPr/>
          <a:lstStyle/>
          <a:p>
            <a:r>
              <a:rPr lang="en-US" dirty="0" smtClean="0"/>
              <a:t>Battery</a:t>
            </a:r>
          </a:p>
          <a:p>
            <a:pPr lvl="1"/>
            <a:r>
              <a:rPr lang="en-US" dirty="0" smtClean="0"/>
              <a:t>The </a:t>
            </a:r>
            <a:r>
              <a:rPr lang="en-US" dirty="0"/>
              <a:t>plates of a battery are represented by long </a:t>
            </a:r>
            <a:r>
              <a:rPr lang="en-US" dirty="0" smtClean="0"/>
              <a:t>and short </a:t>
            </a:r>
            <a:r>
              <a:rPr lang="en-US" dirty="0"/>
              <a:t>lines</a:t>
            </a:r>
            <a:r>
              <a:rPr lang="en-US" dirty="0" smtClean="0"/>
              <a:t>.</a:t>
            </a:r>
          </a:p>
          <a:p>
            <a:r>
              <a:rPr lang="en-US" dirty="0" smtClean="0"/>
              <a:t>Wiring</a:t>
            </a:r>
          </a:p>
          <a:p>
            <a:pPr lvl="1"/>
            <a:r>
              <a:rPr lang="en-US" dirty="0" smtClean="0"/>
              <a:t>Electrical </a:t>
            </a:r>
            <a:r>
              <a:rPr lang="en-US" dirty="0"/>
              <a:t>wiring is shown as straight lines and with </a:t>
            </a:r>
            <a:r>
              <a:rPr lang="en-US" dirty="0" smtClean="0"/>
              <a:t>a few </a:t>
            </a:r>
            <a:r>
              <a:rPr lang="en-US" dirty="0"/>
              <a:t>numbers and/or letters to indicate </a:t>
            </a:r>
            <a:r>
              <a:rPr lang="en-US" dirty="0" smtClean="0"/>
              <a:t>the wire size, circuit number, wire color, splices, connectors and location. </a:t>
            </a:r>
            <a:endParaRPr lang="en-US" dirty="0"/>
          </a:p>
        </p:txBody>
      </p:sp>
    </p:spTree>
    <p:extLst>
      <p:ext uri="{BB962C8B-B14F-4D97-AF65-F5344CB8AC3E}">
        <p14:creationId xmlns:p14="http://schemas.microsoft.com/office/powerpoint/2010/main" val="1529467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SCHEMATIC </a:t>
            </a:r>
            <a:r>
              <a:rPr lang="en-US" dirty="0" smtClean="0">
                <a:latin typeface="+mj-lt"/>
              </a:rPr>
              <a:t>SYMBOLS (2 OF 4)</a:t>
            </a:r>
            <a:endParaRPr lang="en-US" dirty="0">
              <a:latin typeface="+mj-lt"/>
            </a:endParaRPr>
          </a:p>
        </p:txBody>
      </p:sp>
      <p:sp>
        <p:nvSpPr>
          <p:cNvPr id="3" name="Content Placeholder 2"/>
          <p:cNvSpPr>
            <a:spLocks noGrp="1"/>
          </p:cNvSpPr>
          <p:nvPr>
            <p:ph idx="1"/>
          </p:nvPr>
        </p:nvSpPr>
        <p:spPr/>
        <p:txBody>
          <a:bodyPr/>
          <a:lstStyle/>
          <a:p>
            <a:r>
              <a:rPr lang="en-US" dirty="0" smtClean="0"/>
              <a:t>Electrical Components</a:t>
            </a:r>
          </a:p>
          <a:p>
            <a:pPr lvl="1"/>
            <a:r>
              <a:rPr lang="en-US" dirty="0" smtClean="0"/>
              <a:t>Most </a:t>
            </a:r>
            <a:r>
              <a:rPr lang="en-US" dirty="0"/>
              <a:t>electrical </a:t>
            </a:r>
            <a:r>
              <a:rPr lang="en-US" dirty="0" smtClean="0"/>
              <a:t>components have </a:t>
            </a:r>
            <a:r>
              <a:rPr lang="en-US" dirty="0"/>
              <a:t>their own unique symbol that shows the basic </a:t>
            </a:r>
            <a:r>
              <a:rPr lang="en-US" dirty="0" smtClean="0"/>
              <a:t>function or </a:t>
            </a:r>
            <a:r>
              <a:rPr lang="en-US" dirty="0"/>
              <a:t>parts.</a:t>
            </a:r>
            <a:endParaRPr lang="en-US" dirty="0" smtClean="0"/>
          </a:p>
          <a:p>
            <a:r>
              <a:rPr lang="en-US" dirty="0" smtClean="0"/>
              <a:t>Electric Motors</a:t>
            </a:r>
          </a:p>
          <a:p>
            <a:pPr lvl="1"/>
            <a:r>
              <a:rPr lang="en-US" dirty="0" smtClean="0"/>
              <a:t>An </a:t>
            </a:r>
            <a:r>
              <a:rPr lang="en-US" dirty="0"/>
              <a:t>electric motor symbol shows a </a:t>
            </a:r>
            <a:r>
              <a:rPr lang="en-US" dirty="0" smtClean="0"/>
              <a:t>circle with </a:t>
            </a:r>
            <a:r>
              <a:rPr lang="en-US" dirty="0"/>
              <a:t>the letter </a:t>
            </a:r>
            <a:r>
              <a:rPr lang="en-US" i="1" dirty="0"/>
              <a:t>M </a:t>
            </a:r>
            <a:r>
              <a:rPr lang="en-US" dirty="0"/>
              <a:t>in the center and two </a:t>
            </a:r>
            <a:r>
              <a:rPr lang="en-US" dirty="0" smtClean="0"/>
              <a:t>electrical connections</a:t>
            </a:r>
            <a:r>
              <a:rPr lang="en-US" dirty="0"/>
              <a:t>, one </a:t>
            </a:r>
            <a:r>
              <a:rPr lang="en-US" dirty="0" smtClean="0"/>
              <a:t>at the </a:t>
            </a:r>
            <a:r>
              <a:rPr lang="en-US" dirty="0"/>
              <a:t>top and the other at the bottom.</a:t>
            </a:r>
            <a:endParaRPr lang="en-US" dirty="0" smtClean="0"/>
          </a:p>
          <a:p>
            <a:endParaRPr lang="en-US" dirty="0"/>
          </a:p>
        </p:txBody>
      </p:sp>
    </p:spTree>
    <p:extLst>
      <p:ext uri="{BB962C8B-B14F-4D97-AF65-F5344CB8AC3E}">
        <p14:creationId xmlns:p14="http://schemas.microsoft.com/office/powerpoint/2010/main" val="235850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SCHEMATIC </a:t>
            </a:r>
            <a:r>
              <a:rPr lang="en-US" dirty="0" smtClean="0">
                <a:latin typeface="+mj-lt"/>
              </a:rPr>
              <a:t>SYMBOLS (3 OF 4)</a:t>
            </a:r>
            <a:endParaRPr lang="en-US" dirty="0">
              <a:latin typeface="+mj-lt"/>
            </a:endParaRPr>
          </a:p>
        </p:txBody>
      </p:sp>
      <p:sp>
        <p:nvSpPr>
          <p:cNvPr id="3" name="Content Placeholder 2"/>
          <p:cNvSpPr>
            <a:spLocks noGrp="1"/>
          </p:cNvSpPr>
          <p:nvPr>
            <p:ph idx="1"/>
          </p:nvPr>
        </p:nvSpPr>
        <p:spPr/>
        <p:txBody>
          <a:bodyPr/>
          <a:lstStyle/>
          <a:p>
            <a:r>
              <a:rPr lang="en-US" dirty="0" smtClean="0"/>
              <a:t>Resistors</a:t>
            </a:r>
          </a:p>
          <a:p>
            <a:pPr lvl="1"/>
            <a:r>
              <a:rPr lang="en-US" dirty="0"/>
              <a:t>A resistor symbol is a jagged line representing </a:t>
            </a:r>
            <a:r>
              <a:rPr lang="en-US" dirty="0" smtClean="0"/>
              <a:t>resistance to </a:t>
            </a:r>
            <a:r>
              <a:rPr lang="en-US" dirty="0"/>
              <a:t>current flow</a:t>
            </a:r>
            <a:r>
              <a:rPr lang="en-US" dirty="0" smtClean="0"/>
              <a:t>.</a:t>
            </a:r>
          </a:p>
          <a:p>
            <a:r>
              <a:rPr lang="en-US" dirty="0" smtClean="0"/>
              <a:t>Capacitors</a:t>
            </a:r>
          </a:p>
          <a:p>
            <a:pPr lvl="1"/>
            <a:r>
              <a:rPr lang="en-US" dirty="0"/>
              <a:t>If one </a:t>
            </a:r>
            <a:r>
              <a:rPr lang="en-US" dirty="0" smtClean="0"/>
              <a:t>of the </a:t>
            </a:r>
            <a:r>
              <a:rPr lang="en-US" dirty="0"/>
              <a:t>lines is curved, this indicates that the capacitor being used </a:t>
            </a:r>
            <a:r>
              <a:rPr lang="en-US" dirty="0" smtClean="0"/>
              <a:t>has a polarity.</a:t>
            </a:r>
          </a:p>
          <a:p>
            <a:r>
              <a:rPr lang="en-US" dirty="0" smtClean="0"/>
              <a:t>Electrically Heated Unit</a:t>
            </a:r>
          </a:p>
          <a:p>
            <a:pPr lvl="1"/>
            <a:r>
              <a:rPr lang="en-US" dirty="0"/>
              <a:t>The grid-like symbol represents an </a:t>
            </a:r>
            <a:r>
              <a:rPr lang="en-US" dirty="0" smtClean="0"/>
              <a:t>electrically heated </a:t>
            </a:r>
            <a:r>
              <a:rPr lang="en-US" dirty="0"/>
              <a:t>element.</a:t>
            </a:r>
          </a:p>
        </p:txBody>
      </p:sp>
    </p:spTree>
    <p:extLst>
      <p:ext uri="{BB962C8B-B14F-4D97-AF65-F5344CB8AC3E}">
        <p14:creationId xmlns:p14="http://schemas.microsoft.com/office/powerpoint/2010/main" val="3955127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SCHEMATIC </a:t>
            </a:r>
            <a:r>
              <a:rPr lang="en-US" dirty="0" smtClean="0">
                <a:latin typeface="+mj-lt"/>
              </a:rPr>
              <a:t>SYMBOLS (4 OF 4)</a:t>
            </a:r>
            <a:endParaRPr lang="en-US" dirty="0">
              <a:latin typeface="+mj-lt"/>
            </a:endParaRPr>
          </a:p>
        </p:txBody>
      </p:sp>
      <p:sp>
        <p:nvSpPr>
          <p:cNvPr id="3" name="Content Placeholder 2"/>
          <p:cNvSpPr>
            <a:spLocks noGrp="1"/>
          </p:cNvSpPr>
          <p:nvPr>
            <p:ph idx="1"/>
          </p:nvPr>
        </p:nvSpPr>
        <p:spPr/>
        <p:txBody>
          <a:bodyPr/>
          <a:lstStyle/>
          <a:p>
            <a:r>
              <a:rPr lang="en-US" dirty="0" smtClean="0"/>
              <a:t>Boxed Components</a:t>
            </a:r>
          </a:p>
          <a:p>
            <a:pPr lvl="1"/>
            <a:r>
              <a:rPr lang="en-US" dirty="0" smtClean="0"/>
              <a:t>A </a:t>
            </a:r>
            <a:r>
              <a:rPr lang="en-US" dirty="0"/>
              <a:t>solid line, the box is the entire </a:t>
            </a:r>
            <a:r>
              <a:rPr lang="en-US" dirty="0" smtClean="0"/>
              <a:t>component.</a:t>
            </a:r>
          </a:p>
          <a:p>
            <a:pPr lvl="1"/>
            <a:r>
              <a:rPr lang="en-US" dirty="0" smtClean="0"/>
              <a:t>Dashed lines</a:t>
            </a:r>
            <a:r>
              <a:rPr lang="en-US" dirty="0"/>
              <a:t>, it represents part of a component</a:t>
            </a:r>
            <a:r>
              <a:rPr lang="en-US" dirty="0" smtClean="0"/>
              <a:t>.</a:t>
            </a:r>
          </a:p>
          <a:p>
            <a:r>
              <a:rPr lang="en-US" dirty="0" smtClean="0"/>
              <a:t>Switches</a:t>
            </a:r>
          </a:p>
          <a:p>
            <a:pPr lvl="1"/>
            <a:r>
              <a:rPr lang="en-US" dirty="0" smtClean="0"/>
              <a:t>Normally open</a:t>
            </a:r>
          </a:p>
          <a:p>
            <a:pPr lvl="1"/>
            <a:r>
              <a:rPr lang="en-US" dirty="0" smtClean="0"/>
              <a:t>Normally closed</a:t>
            </a:r>
          </a:p>
          <a:p>
            <a:pPr lvl="1"/>
            <a:r>
              <a:rPr lang="en-US" dirty="0" smtClean="0"/>
              <a:t>Momentary contact</a:t>
            </a:r>
          </a:p>
          <a:p>
            <a:endParaRPr lang="en-US" dirty="0"/>
          </a:p>
        </p:txBody>
      </p:sp>
    </p:spTree>
    <p:extLst>
      <p:ext uri="{BB962C8B-B14F-4D97-AF65-F5344CB8AC3E}">
        <p14:creationId xmlns:p14="http://schemas.microsoft.com/office/powerpoint/2010/main" val="2182462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963" y="1619250"/>
            <a:ext cx="5934075"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45.4 In this typical connector, note that the positive terminal is usually a female connector</a:t>
            </a:r>
            <a:endParaRPr lang="en-US" dirty="0"/>
          </a:p>
        </p:txBody>
      </p:sp>
      <p:pic>
        <p:nvPicPr>
          <p:cNvPr id="3" name="Picture 2" descr="A diagram shows a wiring diagram with a connection between a battery and an electrical component. The symbol used to indicate the connection resembles a left facing arrow.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9885" y="3694446"/>
            <a:ext cx="7544490" cy="591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7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45.5 The symbol for a battery. The positive plate of a battery is represented by the longer line and the negative plate by the shorter line.</a:t>
            </a:r>
            <a:endParaRPr lang="en-US" dirty="0"/>
          </a:p>
        </p:txBody>
      </p:sp>
      <p:pic>
        <p:nvPicPr>
          <p:cNvPr id="3" name="Picture 2" descr="A diagram shows the symbol of a battery. It is represented by long and short lines. Longer lines represent the positive plate of a battery whereas the shorter line represents the negative plate of a battery.  "/>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611515" y="3505200"/>
            <a:ext cx="3944854" cy="883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048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45.6 The ground symbol on the left represents an earth ground. The ground symbol on the right represents a chassis ground</a:t>
            </a:r>
            <a:endParaRPr lang="en-US" dirty="0"/>
          </a:p>
        </p:txBody>
      </p:sp>
      <p:pic>
        <p:nvPicPr>
          <p:cNvPr id="3" name="Picture 2" descr="A diagram shows two ground symbols. The ground symbol of the left represents an earth ground with three line in decreasing sizes. The ground symbol on the right represents a chassis ground that resembles the letter E rotated to 90 degrees"/>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718073" y="3360012"/>
            <a:ext cx="3707960" cy="1275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617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45.1</a:t>
            </a:r>
            <a:r>
              <a:rPr lang="en-US" dirty="0" smtClean="0"/>
              <a:t> </a:t>
            </a:r>
            <a:r>
              <a:rPr lang="en-US" dirty="0"/>
              <a:t>Interpret wiring schematics and explain the </a:t>
            </a:r>
            <a:r>
              <a:rPr lang="en-US" dirty="0" smtClean="0"/>
              <a:t>procedure to identify relay </a:t>
            </a:r>
            <a:r>
              <a:rPr lang="en-US" dirty="0"/>
              <a:t>terminals</a:t>
            </a:r>
            <a:r>
              <a:rPr lang="en-US" dirty="0" smtClean="0"/>
              <a:t>.</a:t>
            </a:r>
          </a:p>
          <a:p>
            <a:pPr marL="0" indent="0">
              <a:buNone/>
            </a:pPr>
            <a:r>
              <a:rPr lang="en-US" b="1" dirty="0" smtClean="0">
                <a:solidFill>
                  <a:srgbClr val="005A70"/>
                </a:solidFill>
              </a:rPr>
              <a:t>45.2 </a:t>
            </a:r>
            <a:r>
              <a:rPr lang="en-US" dirty="0"/>
              <a:t>Locate shorts, grounds, opens, and resistance problems </a:t>
            </a:r>
            <a:r>
              <a:rPr lang="en-US" dirty="0" smtClean="0"/>
              <a:t>in electrical </a:t>
            </a:r>
            <a:r>
              <a:rPr lang="en-US" dirty="0"/>
              <a:t>circuits, and determine necessary action</a:t>
            </a:r>
            <a:r>
              <a:rPr lang="en-US" dirty="0" smtClean="0"/>
              <a:t>.</a:t>
            </a:r>
          </a:p>
          <a:p>
            <a:pPr marL="0" indent="0">
              <a:buNone/>
            </a:pPr>
            <a:r>
              <a:rPr lang="en-US" b="1" dirty="0" smtClean="0">
                <a:solidFill>
                  <a:srgbClr val="005A70"/>
                </a:solidFill>
              </a:rPr>
              <a:t>45.3 </a:t>
            </a:r>
            <a:r>
              <a:rPr lang="en-US" dirty="0"/>
              <a:t>Explain the different methods to locate a short circuit, and </a:t>
            </a:r>
            <a:r>
              <a:rPr lang="en-US" dirty="0" smtClean="0"/>
              <a:t>the procedure </a:t>
            </a:r>
            <a:r>
              <a:rPr lang="en-US" dirty="0"/>
              <a:t>to troubleshoot an electrical problem</a:t>
            </a:r>
            <a:r>
              <a:rPr lang="en-US" dirty="0" smtClean="0"/>
              <a:t>.</a:t>
            </a:r>
          </a:p>
          <a:p>
            <a:pPr marL="0" indent="0">
              <a:buNone/>
            </a:pP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Arial (Headings)"/>
              </a:rPr>
              <a:t>Figure 45.7 Starting at the top, the wire from the ignition switch is attached to terminal B of connector C2, the wire is 0.5 mm</a:t>
            </a:r>
            <a:r>
              <a:rPr lang="en-IN" sz="2000" baseline="30000" dirty="0">
                <a:latin typeface="Arial (Headings)"/>
              </a:rPr>
              <a:t>2</a:t>
            </a:r>
            <a:r>
              <a:rPr lang="en-IN" sz="2000" dirty="0">
                <a:latin typeface="Arial (Headings)"/>
              </a:rPr>
              <a:t> (20- gauge AWG), and is yellow. The circuit number is 5. The wire enters connector C202 at terminal B3</a:t>
            </a:r>
            <a:endParaRPr lang="en-US" dirty="0"/>
          </a:p>
        </p:txBody>
      </p:sp>
      <p:pic>
        <p:nvPicPr>
          <p:cNvPr id="3" name="Picture 2" descr="The wiring schematic shows an ignition switch at the top with an indication of ‘hot at all times’. The wire from the ignition switch is attached to terminal B of connector C2. The wire is yellow in color and is 0.5 mm squared in size. The circuit to which it is connected is circuit number 5. The wire enters connector C202 at terminal B3. Again, the color and size of wire is same as before. This wire is connected to circuit number 5 and there is another wire connected to terminal B6 coming from connector C101 connected to the circuit number 5.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20489" y="2171700"/>
            <a:ext cx="2503022" cy="4148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768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45.8 The electrical terminals are usually labeled with a letter or number</a:t>
            </a:r>
            <a:endParaRPr lang="en-US" dirty="0"/>
          </a:p>
        </p:txBody>
      </p:sp>
      <p:pic>
        <p:nvPicPr>
          <p:cNvPr id="3" name="Picture 2" descr="A diagram shows the symbol of a terminal. The symbol represents a circle inside a rectangular box with two arrows pointing outward from top and bottom of the circle. The top of the box is labeled B and the bottom is labeled A.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43928" y="1918545"/>
            <a:ext cx="1043445" cy="4091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340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45.9 Two wires that cross at the dot indicate that the two are electrically connected</a:t>
            </a:r>
            <a:endParaRPr lang="en-US" dirty="0"/>
          </a:p>
        </p:txBody>
      </p:sp>
      <p:pic>
        <p:nvPicPr>
          <p:cNvPr id="3" name="Picture 3" descr="A diagram shows the symbol of an electrically connected wire splice. The junction at which the two wires meet is shown with a black dot.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01651" y="3521746"/>
            <a:ext cx="6323124" cy="1219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517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45.10 Wires that cross, but do not electrically contact each other, are shown with one wire bridging over the other</a:t>
            </a:r>
            <a:endParaRPr lang="en-US" dirty="0"/>
          </a:p>
        </p:txBody>
      </p:sp>
      <p:pic>
        <p:nvPicPr>
          <p:cNvPr id="3" name="Picture 2" descr="A diagram shows a symbol of a non-electrically connected wire splice. Wires which cross each other but are not in contact electrically are shown with one bridging over the other.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53199" y="3314701"/>
            <a:ext cx="6413144" cy="1292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55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45.11 Connectors (C), grounds (G), and splices (S) are followed by a number, generally indicating the location in the vehicle. </a:t>
            </a:r>
            <a:r>
              <a:rPr lang="en-US" sz="2400" dirty="0" smtClean="0">
                <a:latin typeface="Arial (Headings)"/>
              </a:rPr>
              <a:t>G209 is under the dash.</a:t>
            </a:r>
            <a:endParaRPr lang="en-US" dirty="0"/>
          </a:p>
        </p:txBody>
      </p:sp>
      <p:pic>
        <p:nvPicPr>
          <p:cNvPr id="3" name="Picture 2" descr="A figure shows a vehicle and the position of connectors according to their number. Connectors numbered 100-199 under the hood, 200-299 under the dash, 300-300 inside the passenger compartment and 400-499 in the trun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45092" y="3066184"/>
            <a:ext cx="5840820" cy="184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368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45.12 The ground for the battery is labeled G305, indicating the ground connector is located in the passenger compartment of the vehicle.</a:t>
            </a:r>
            <a:endParaRPr lang="en-US" dirty="0"/>
          </a:p>
        </p:txBody>
      </p:sp>
      <p:pic>
        <p:nvPicPr>
          <p:cNvPr id="3" name="Picture 2" descr="The diagram shows a black solid colored wire of 32 mm squared size connected to the positive terminal of the battery. The wire is also connected to circuit number 1. The negative terminal is connected to two wires, one black solid colored wire of 50 mm2 size and another of 32 mm squared size. The wire of 50 mm squared size is connected to a ground distribution schematic in wiring system. The other wire of 32 mm squared size is connected to the battery ground which is labelled as G305 and the circuit number 50. G305 denotes that the ground connector is located in the passenger compartment of the vehicl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27019" y="2437121"/>
            <a:ext cx="2473706" cy="3835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015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45.13 The symbol for lightbulbs shows the filament inside a circle, which represents the glass ampoule of the bulb</a:t>
            </a:r>
            <a:endParaRPr lang="en-US" dirty="0"/>
          </a:p>
        </p:txBody>
      </p:sp>
      <p:pic>
        <p:nvPicPr>
          <p:cNvPr id="3" name="Picture 2" descr="A diagram shows the symbol for a lightbulb which is a circle with a filament inside. Alongside the lightbulb symbol, the diagram also shows a dual-filament bulb symbol which is a circle with two filaments inside. "/>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665983" y="3236575"/>
            <a:ext cx="3811018" cy="1830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97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45.14 An electric motor symbol shows a circle with the letter </a:t>
            </a:r>
            <a:r>
              <a:rPr lang="en-US" sz="2400" i="1" dirty="0">
                <a:latin typeface="Arial (Headings)"/>
              </a:rPr>
              <a:t>M</a:t>
            </a:r>
            <a:r>
              <a:rPr lang="en-US" sz="2400" dirty="0">
                <a:latin typeface="Arial (Headings)"/>
              </a:rPr>
              <a:t> in the center and two black sections that represent the brushes of the motor.</a:t>
            </a:r>
            <a:endParaRPr lang="en-US" dirty="0"/>
          </a:p>
        </p:txBody>
      </p:sp>
      <p:pic>
        <p:nvPicPr>
          <p:cNvPr id="3" name="Picture 2" descr="A diagram shows the symbol of an electric motor. The symbol has a circle with the letter M in the center, two brushes denoted by black sections around the circle and two electrical connections, A and B at the bottom and top, respectively.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05112" y="2562225"/>
            <a:ext cx="917519" cy="3598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935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45.15 Resistor symbols vary, depending on the type of resistor</a:t>
            </a:r>
            <a:endParaRPr lang="en-US" dirty="0"/>
          </a:p>
        </p:txBody>
      </p:sp>
      <p:pic>
        <p:nvPicPr>
          <p:cNvPr id="3" name="Picture 2" descr="The diagram shows three symbols and their description is as follows. &#10;•A resistor symbol is a jagged line represents resistance to current flow in any wiring diagram.&#10;•A thermistor or a variable resistor symbol has an arrow running through the symbol of a fixed resistor. &#10;•A potentiometer is a three-wire variable resistor shown with an arrow pointing toward the resistance part of a fixed resistor.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64869" y="2419906"/>
            <a:ext cx="6398006" cy="3321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659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45.16 A rheostat uses only two wires—one is connected to a voltage source and the other is attached to the movable arm</a:t>
            </a:r>
            <a:endParaRPr lang="en-US" dirty="0"/>
          </a:p>
        </p:txBody>
      </p:sp>
      <p:pic>
        <p:nvPicPr>
          <p:cNvPr id="3" name="Picture 2" descr="A diagram shows the symbol of a rheostat which uses two wires. One of the wire is connected to a voltage source and the other is attached to the movable arm. "/>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336419" y="3280708"/>
            <a:ext cx="4454906" cy="1311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454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45.4</a:t>
            </a:r>
            <a:r>
              <a:rPr lang="en-US" dirty="0" smtClean="0"/>
              <a:t> </a:t>
            </a:r>
            <a:r>
              <a:rPr lang="en-US" dirty="0"/>
              <a:t>This chapter will help you prepare for the ASE Electrical/Electronic Systems (A6) certification test content area “A” (General </a:t>
            </a:r>
            <a:r>
              <a:rPr lang="en-US" dirty="0" smtClean="0"/>
              <a:t>Electrical/Electronic </a:t>
            </a:r>
            <a:r>
              <a:rPr lang="en-US" dirty="0"/>
              <a:t>System Diagnosis</a:t>
            </a:r>
            <a:r>
              <a:rPr lang="en-US" dirty="0" smtClean="0"/>
              <a:t>).</a:t>
            </a:r>
          </a:p>
          <a:p>
            <a:pPr marL="0" indent="0">
              <a:buNone/>
            </a:pPr>
            <a:r>
              <a:rPr lang="en-US" dirty="0" smtClean="0"/>
              <a:t> </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45.17 Symbols used to represent capacitors. If one of the lines is curved, this indicates that the capacitor being used has a </a:t>
            </a:r>
            <a:r>
              <a:rPr lang="en-US" sz="2400" dirty="0" smtClean="0">
                <a:latin typeface="Arial (Headings)"/>
              </a:rPr>
              <a:t>polarity.</a:t>
            </a:r>
            <a:endParaRPr lang="en-US" dirty="0"/>
          </a:p>
        </p:txBody>
      </p:sp>
      <p:pic>
        <p:nvPicPr>
          <p:cNvPr id="3" name="Picture 2" descr="A diagram shows two symbols used to represent capacitors. First symbol has two straight lines and the second has one line straight and a curved line denoting the capacitor has a polarity.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75657" y="2667000"/>
            <a:ext cx="4176430" cy="3310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151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45.18 The grid-like symbol represents an electrically heated element</a:t>
            </a:r>
            <a:endParaRPr lang="en-US" dirty="0"/>
          </a:p>
        </p:txBody>
      </p:sp>
      <p:pic>
        <p:nvPicPr>
          <p:cNvPr id="3" name="Picture 2" descr="A diagram shows the symbol of a lighter, which is an electrically heated element. It is a square box-type symbol with a grid-shape inside it.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77222" y="2154481"/>
            <a:ext cx="4373300" cy="3649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542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45.19 A dashed outline represents a portion (part) of a component</a:t>
            </a:r>
            <a:endParaRPr lang="en-US" dirty="0"/>
          </a:p>
        </p:txBody>
      </p:sp>
      <p:pic>
        <p:nvPicPr>
          <p:cNvPr id="3" name="Picture 2" descr="A diagram shows a rectangular box with dashed line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48186" y="2232660"/>
            <a:ext cx="5031371" cy="3481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654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45.20 A solid box represents an entire component</a:t>
            </a:r>
            <a:endParaRPr lang="en-US" dirty="0"/>
          </a:p>
        </p:txBody>
      </p:sp>
      <p:pic>
        <p:nvPicPr>
          <p:cNvPr id="3" name="Picture 2" descr="A diagram shows a rectangular box with solid line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29901" y="2137107"/>
            <a:ext cx="5267941" cy="3645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19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45.21 This symbol represents a component that is case grounded</a:t>
            </a:r>
            <a:endParaRPr lang="en-US" dirty="0"/>
          </a:p>
        </p:txBody>
      </p:sp>
      <p:pic>
        <p:nvPicPr>
          <p:cNvPr id="3" name="Picture 2" descr="A diagram shows a rectangular box with solid lines with a ground symbol attached at the bottom.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51371" y="1916535"/>
            <a:ext cx="4846905" cy="4055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485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Arial (Headings)"/>
              </a:rPr>
              <a:t>Figure 45.22 (a) A symbol for a single-pole, single-throw (SPST) switch. This type of switch is normally open (N.O.) because nothing is connected to the terminal that the switch is contacting in its normal position. (b) A single-pole, double-throw (SPDT) switch has three terminals. </a:t>
            </a:r>
            <a:endParaRPr lang="en-US" sz="1800" dirty="0"/>
          </a:p>
        </p:txBody>
      </p:sp>
      <p:pic>
        <p:nvPicPr>
          <p:cNvPr id="3" name="Picture 2" descr="A diagram shows the symbol for a single-pole, single-throw (SPST) switch. The symbol has two terminals that can be connected together by a line with a terminal. The switch here is in off position. "/>
          <p:cNvPicPr>
            <a:picLocks noChangeAspect="1" noChangeArrowheads="1"/>
          </p:cNvPicPr>
          <p:nvPr/>
        </p:nvPicPr>
        <p:blipFill rotWithShape="1">
          <a:blip r:embed="rId2">
            <a:extLst>
              <a:ext uri="{28A0092B-C50C-407E-A947-70E740481C1C}">
                <a14:useLocalDpi xmlns:a14="http://schemas.microsoft.com/office/drawing/2010/main" val="0"/>
              </a:ext>
            </a:extLst>
          </a:blip>
          <a:srcRect r="70427" b="51967"/>
          <a:stretch/>
        </p:blipFill>
        <p:spPr bwMode="auto">
          <a:xfrm>
            <a:off x="2882352" y="2362200"/>
            <a:ext cx="827955" cy="204542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 diagram shows the symbol for a single-pole, double-throw (SPDT) switch. It has three terminals, one wire in and two wires out. The switch here is directing current to one wire on the left. "/>
          <p:cNvPicPr>
            <a:picLocks noChangeAspect="1" noChangeArrowheads="1"/>
          </p:cNvPicPr>
          <p:nvPr/>
        </p:nvPicPr>
        <p:blipFill rotWithShape="1">
          <a:blip r:embed="rId2">
            <a:extLst>
              <a:ext uri="{28A0092B-C50C-407E-A947-70E740481C1C}">
                <a14:useLocalDpi xmlns:a14="http://schemas.microsoft.com/office/drawing/2010/main" val="0"/>
              </a:ext>
            </a:extLst>
          </a:blip>
          <a:srcRect l="65976" b="51744"/>
          <a:stretch/>
        </p:blipFill>
        <p:spPr bwMode="auto">
          <a:xfrm>
            <a:off x="4907882" y="2438400"/>
            <a:ext cx="952578" cy="2054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631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latin typeface="Arial (Headings)"/>
              </a:rPr>
              <a:t>Figure 45.22(c</a:t>
            </a:r>
            <a:r>
              <a:rPr lang="en-US" sz="2000" dirty="0">
                <a:latin typeface="Arial (Headings)"/>
              </a:rPr>
              <a:t>) A double-pole, single-throw (DPST) switch has two positions (off and on) and can control two separate circuits. (d) A double-pole, double-throw (DPDT) switch has six terminals—three for each pole.</a:t>
            </a:r>
            <a:endParaRPr lang="en-US" dirty="0"/>
          </a:p>
        </p:txBody>
      </p:sp>
      <p:pic>
        <p:nvPicPr>
          <p:cNvPr id="3" name="Picture 2" descr="A diagram shows the symbol for a double-pole, single-throw (DPST) switch. It is a combination of two SPST switches and it controls two separate circuits. The switch here is in off position. "/>
          <p:cNvPicPr>
            <a:picLocks noChangeAspect="1" noChangeArrowheads="1"/>
          </p:cNvPicPr>
          <p:nvPr/>
        </p:nvPicPr>
        <p:blipFill rotWithShape="1">
          <a:blip r:embed="rId2">
            <a:extLst>
              <a:ext uri="{28A0092B-C50C-407E-A947-70E740481C1C}">
                <a14:useLocalDpi xmlns:a14="http://schemas.microsoft.com/office/drawing/2010/main" val="0"/>
              </a:ext>
            </a:extLst>
          </a:blip>
          <a:srcRect t="53579" r="61241"/>
          <a:stretch/>
        </p:blipFill>
        <p:spPr bwMode="auto">
          <a:xfrm>
            <a:off x="3143892" y="3048000"/>
            <a:ext cx="1085130" cy="19767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 diagram shows the symbol for a double-pole, single-throw (DPST) switch. It is a combination of two SPDT switches and it controls two separate circuits. The switch here is directing current to one wire on the left."/>
          <p:cNvPicPr>
            <a:picLocks noChangeAspect="1" noChangeArrowheads="1"/>
          </p:cNvPicPr>
          <p:nvPr/>
        </p:nvPicPr>
        <p:blipFill rotWithShape="1">
          <a:blip r:embed="rId2">
            <a:extLst>
              <a:ext uri="{28A0092B-C50C-407E-A947-70E740481C1C}">
                <a14:useLocalDpi xmlns:a14="http://schemas.microsoft.com/office/drawing/2010/main" val="0"/>
              </a:ext>
            </a:extLst>
          </a:blip>
          <a:srcRect l="61213" t="52506"/>
          <a:stretch/>
        </p:blipFill>
        <p:spPr bwMode="auto">
          <a:xfrm>
            <a:off x="4876761" y="2971800"/>
            <a:ext cx="1085928" cy="2022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724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45.23 (a) A symbol for a normally open (N.O.) momentary switch</a:t>
            </a:r>
            <a:endParaRPr lang="en-US" dirty="0"/>
          </a:p>
        </p:txBody>
      </p:sp>
      <p:pic>
        <p:nvPicPr>
          <p:cNvPr id="3" name="Picture 2" descr="A diagram shows a symbol for a normally open (N.O.) momentary switch. The symbol uses two dots for the contact with a switch above them.  "/>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049203" y="2645976"/>
            <a:ext cx="5046778" cy="2781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130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45.23 (b) A symbol for a normally closed (N.C.) momentary switch</a:t>
            </a:r>
            <a:endParaRPr lang="en-US" dirty="0"/>
          </a:p>
        </p:txBody>
      </p:sp>
      <p:pic>
        <p:nvPicPr>
          <p:cNvPr id="3" name="Picture 2" descr="A diagram shows a symbol for a normally closed (N.C.) momentary switch. The symbol uses two dots for the contact and a switch below them connected to the dot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50557" y="3006276"/>
            <a:ext cx="5642886" cy="2026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667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887" y="1828800"/>
            <a:ext cx="5943600" cy="430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WIRING SCHEMATICS AND SYMBOLS (1 OF 2)</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Terminology</a:t>
            </a:r>
          </a:p>
          <a:p>
            <a:pPr lvl="1"/>
            <a:r>
              <a:rPr lang="en-US" dirty="0"/>
              <a:t>A </a:t>
            </a:r>
            <a:r>
              <a:rPr lang="en-US" dirty="0" smtClean="0"/>
              <a:t>wiring schematic</a:t>
            </a:r>
            <a:r>
              <a:rPr lang="en-US" dirty="0"/>
              <a:t>, sometimes called a diagram, shows electrical </a:t>
            </a:r>
            <a:r>
              <a:rPr lang="en-US" dirty="0" smtClean="0"/>
              <a:t>components and </a:t>
            </a:r>
            <a:r>
              <a:rPr lang="en-US" dirty="0"/>
              <a:t>wiring using symbols and lines to represent components and wires</a:t>
            </a:r>
            <a:r>
              <a:rPr lang="en-US" dirty="0" smtClean="0"/>
              <a:t>.</a:t>
            </a:r>
          </a:p>
          <a:p>
            <a:r>
              <a:rPr lang="en-US" dirty="0"/>
              <a:t>All circuit schematics or diagrams include</a:t>
            </a:r>
            <a:r>
              <a:rPr lang="en-US" dirty="0" smtClean="0"/>
              <a:t>:</a:t>
            </a:r>
          </a:p>
          <a:p>
            <a:pPr lvl="1"/>
            <a:r>
              <a:rPr lang="en-US" dirty="0" smtClean="0"/>
              <a:t>Power-side of wiring, splices, connectors, wire size, wire color, trace color, circuit number, electrical components, ground path returns, fuses and switches</a:t>
            </a: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45.24 (a) A typical headlight circuit showing the colors of the wires</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04625" y="1876425"/>
            <a:ext cx="4935934" cy="4400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59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45.24 (b) A more complex circuit using colored pencils to indicate where there is voltage in the circuit will help diagnosis the system if there is a fault</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84736" y="1972771"/>
            <a:ext cx="5375711" cy="4352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902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How is an electrical motor identified on a schematic?</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2554545"/>
          </a:xfrm>
          <a:prstGeom prst="rect">
            <a:avLst/>
          </a:prstGeom>
        </p:spPr>
        <p:txBody>
          <a:bodyPr wrap="square">
            <a:spAutoFit/>
          </a:bodyPr>
          <a:lstStyle/>
          <a:p>
            <a:r>
              <a:rPr lang="en-US" sz="4000" dirty="0">
                <a:latin typeface="Arial (Headings)"/>
              </a:rPr>
              <a:t>An electric motor symbol shows a circle with the letter </a:t>
            </a:r>
            <a:r>
              <a:rPr lang="en-US" sz="4000" i="1" dirty="0">
                <a:latin typeface="Arial (Headings)"/>
              </a:rPr>
              <a:t>M</a:t>
            </a:r>
            <a:r>
              <a:rPr lang="en-US" sz="4000" dirty="0">
                <a:latin typeface="Arial (Headings)"/>
              </a:rPr>
              <a:t> in the center and two black sections that represent the brushes of the motor.</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RELAY TERMINAL IDENTIFICATION</a:t>
            </a:r>
            <a:endParaRPr lang="en-US" dirty="0">
              <a:latin typeface="+mj-lt"/>
            </a:endParaRPr>
          </a:p>
        </p:txBody>
      </p:sp>
      <p:sp>
        <p:nvSpPr>
          <p:cNvPr id="3" name="Content Placeholder 2"/>
          <p:cNvSpPr>
            <a:spLocks noGrp="1"/>
          </p:cNvSpPr>
          <p:nvPr>
            <p:ph idx="1"/>
          </p:nvPr>
        </p:nvSpPr>
        <p:spPr/>
        <p:txBody>
          <a:bodyPr/>
          <a:lstStyle/>
          <a:p>
            <a:r>
              <a:rPr lang="en-US" dirty="0" smtClean="0"/>
              <a:t>A relay </a:t>
            </a:r>
            <a:r>
              <a:rPr lang="en-US" dirty="0"/>
              <a:t>is a magnetic switch that uses a </a:t>
            </a:r>
            <a:r>
              <a:rPr lang="en-US" dirty="0" smtClean="0"/>
              <a:t>movable armature </a:t>
            </a:r>
            <a:r>
              <a:rPr lang="en-US" dirty="0"/>
              <a:t>to control a high-amperage circuit by using a </a:t>
            </a:r>
            <a:r>
              <a:rPr lang="en-US" dirty="0" smtClean="0"/>
              <a:t>low amperage electrical </a:t>
            </a:r>
            <a:r>
              <a:rPr lang="en-US" dirty="0"/>
              <a:t>switch</a:t>
            </a:r>
            <a:r>
              <a:rPr lang="en-US" dirty="0" smtClean="0"/>
              <a:t>.</a:t>
            </a:r>
          </a:p>
          <a:p>
            <a:r>
              <a:rPr lang="en-US" dirty="0" smtClean="0"/>
              <a:t>ISO Relay Terminal Identification</a:t>
            </a:r>
          </a:p>
          <a:p>
            <a:pPr lvl="1"/>
            <a:r>
              <a:rPr lang="en-US" dirty="0" smtClean="0"/>
              <a:t>Coil (Terminals 85 and 86)</a:t>
            </a:r>
          </a:p>
          <a:p>
            <a:pPr lvl="1"/>
            <a:r>
              <a:rPr lang="en-US" dirty="0" smtClean="0"/>
              <a:t>Load (Terminals 30, 87 and 87a)</a:t>
            </a:r>
          </a:p>
          <a:p>
            <a:r>
              <a:rPr lang="en-US" dirty="0" smtClean="0"/>
              <a:t>Relay Spike Control</a:t>
            </a:r>
          </a:p>
          <a:p>
            <a:pPr lvl="1"/>
            <a:r>
              <a:rPr lang="en-US" dirty="0"/>
              <a:t>To reduce the induced voltage, some relays contain </a:t>
            </a:r>
            <a:r>
              <a:rPr lang="en-US" dirty="0" smtClean="0"/>
              <a:t>a diode </a:t>
            </a:r>
            <a:r>
              <a:rPr lang="en-US" dirty="0"/>
              <a:t>connected across the coil.</a:t>
            </a:r>
            <a:endParaRPr lang="en-US" dirty="0" smtClean="0"/>
          </a:p>
          <a:p>
            <a:pPr lvl="1"/>
            <a:endParaRPr lang="en-US" dirty="0"/>
          </a:p>
        </p:txBody>
      </p:sp>
    </p:spTree>
    <p:extLst>
      <p:ext uri="{BB962C8B-B14F-4D97-AF65-F5344CB8AC3E}">
        <p14:creationId xmlns:p14="http://schemas.microsoft.com/office/powerpoint/2010/main" val="1224936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45.25 A relay uses a movable arm to complete a circuit whenever there is a power at terminal 86 and a ground at terminal 85.</a:t>
            </a:r>
            <a:endParaRPr lang="en-US" dirty="0"/>
          </a:p>
        </p:txBody>
      </p:sp>
      <p:pic>
        <p:nvPicPr>
          <p:cNvPr id="3" name="Picture 2" descr="The diagram shows the components of a relay, a coil with two terminals 85 and 86, a movable arm connected to terminal 30 and outputs normally open (N.O.) at 87 and normally closed (N.C.) at 87a. Relay coils have 60-100 ohms of resistance. Terminal 85 is the ground side of the coil and terminal 86 is the power side of the coil. Power is usually applied to terminal 30.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69942" y="2057400"/>
            <a:ext cx="3805300" cy="3584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738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45.26 A cross-sectional view of a typical four-terminal relay. Current flowing through the coil (terminals 86 and 85) causes the movable arm (called the armature) to be drawn toward the coil magnet.</a:t>
            </a:r>
            <a:endParaRPr lang="en-US" dirty="0"/>
          </a:p>
        </p:txBody>
      </p:sp>
      <p:pic>
        <p:nvPicPr>
          <p:cNvPr id="3" name="Picture 2" descr="The diagram shows a coil with two terminals 85 and 86 and a movable arm connected to terminal 30. There is an insulated stop for the movable arm and contact point for the movable arm and terminal 87. The diagram also has a coil which represents the control circuit inside the rela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06184" y="2438400"/>
            <a:ext cx="5332816" cy="3551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330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45.27 A typical relay showing the schematic of the wiring in the relay</a:t>
            </a:r>
            <a:endParaRPr lang="en-US" dirty="0"/>
          </a:p>
        </p:txBody>
      </p:sp>
      <p:pic>
        <p:nvPicPr>
          <p:cNvPr id="3" name="Picture 2" descr="A photo shows schematic wiring in the relay. There’s a female relay socket and a relay with drawing of relay terminals on it.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19400" y="1676400"/>
            <a:ext cx="3505200" cy="4354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771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Arial (Headings)"/>
              </a:rPr>
              <a:t>Figure 45.28 All schematics are shown in their normal, </a:t>
            </a:r>
            <a:r>
              <a:rPr lang="en-IN" sz="2400" dirty="0" smtClean="0">
                <a:latin typeface="Arial (Headings)"/>
              </a:rPr>
              <a:t>non-energized </a:t>
            </a:r>
            <a:r>
              <a:rPr lang="en-IN" sz="2400" dirty="0">
                <a:latin typeface="Arial (Headings)"/>
              </a:rPr>
              <a:t>position</a:t>
            </a:r>
            <a:endParaRPr lang="en-US" dirty="0"/>
          </a:p>
        </p:txBody>
      </p:sp>
      <p:pic>
        <p:nvPicPr>
          <p:cNvPr id="3" name="Picture 2" descr="The symbol has a coil in parallel with a switch inside a rectangular box. In normally open relay, the switch is in open position. In normally closed relay, the switch is in closed posit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20384" y="2409676"/>
            <a:ext cx="6704416" cy="3368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731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45.29 A horn circuit. Note that the relay contacts supply the heavy current to operate the horn when the horn switch simply completes a low-current circuit to ground, causing the relay contacts to </a:t>
            </a:r>
            <a:r>
              <a:rPr lang="en-US" dirty="0" smtClean="0">
                <a:latin typeface="Arial (Headings)"/>
              </a:rPr>
              <a:t>close.</a:t>
            </a:r>
            <a:endParaRPr lang="en-US" dirty="0"/>
          </a:p>
        </p:txBody>
      </p:sp>
      <p:pic>
        <p:nvPicPr>
          <p:cNvPr id="3" name="Picture 2" descr="There are 4 main parts in a horn circuit, a 15-amp fuse, a horn relay, a horn switch and the horn. The 15-amp fuse is connected to the horn relay at the junction at terminal 2. There is a relay coil between terminal 2 and terminal 1 and a movable arm between terminal 2 and terminal 3. Terminal 1 is further connected to the horn switch via two terminals, 4 and 10. Two horns, one on the left hand and other on the right hand are connected to terminal 3 via terminal 5 as seen from the figur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91467" y="2209800"/>
            <a:ext cx="3162249" cy="3691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556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WIRING SCHEMATICS AND </a:t>
            </a:r>
            <a:r>
              <a:rPr lang="en-US" dirty="0" smtClean="0">
                <a:latin typeface="+mj-lt"/>
              </a:rPr>
              <a:t>SYMBOLS (2 OF 2)</a:t>
            </a:r>
            <a:endParaRPr lang="en-US" dirty="0">
              <a:latin typeface="+mj-lt"/>
            </a:endParaRPr>
          </a:p>
        </p:txBody>
      </p:sp>
      <p:sp>
        <p:nvSpPr>
          <p:cNvPr id="3" name="Content Placeholder 2"/>
          <p:cNvSpPr>
            <a:spLocks noGrp="1"/>
          </p:cNvSpPr>
          <p:nvPr>
            <p:ph idx="1"/>
          </p:nvPr>
        </p:nvSpPr>
        <p:spPr/>
        <p:txBody>
          <a:bodyPr/>
          <a:lstStyle/>
          <a:p>
            <a:r>
              <a:rPr lang="en-US" dirty="0" smtClean="0"/>
              <a:t>Circuit Information</a:t>
            </a:r>
          </a:p>
          <a:p>
            <a:pPr lvl="1"/>
            <a:r>
              <a:rPr lang="en-US" dirty="0"/>
              <a:t>The first color or color abbreviation is the color of the </a:t>
            </a:r>
            <a:r>
              <a:rPr lang="en-US" dirty="0" smtClean="0"/>
              <a:t>wire insulation.</a:t>
            </a:r>
          </a:p>
          <a:p>
            <a:pPr lvl="1"/>
            <a:r>
              <a:rPr lang="en-US" dirty="0"/>
              <a:t>The second color (if mentioned) is the color of the stripe </a:t>
            </a:r>
            <a:r>
              <a:rPr lang="en-US" dirty="0" smtClean="0"/>
              <a:t>or tracer </a:t>
            </a:r>
            <a:r>
              <a:rPr lang="en-US" dirty="0"/>
              <a:t>on the base color</a:t>
            </a:r>
            <a:r>
              <a:rPr lang="en-US" dirty="0" smtClean="0"/>
              <a:t>.</a:t>
            </a:r>
          </a:p>
          <a:p>
            <a:r>
              <a:rPr lang="en-US" dirty="0" smtClean="0"/>
              <a:t>Wire Size</a:t>
            </a:r>
          </a:p>
          <a:p>
            <a:pPr lvl="1"/>
            <a:r>
              <a:rPr lang="en-US" dirty="0"/>
              <a:t>Wire size is shown on all schematics</a:t>
            </a:r>
            <a:r>
              <a:rPr lang="en-US" dirty="0" smtClean="0"/>
              <a:t>.</a:t>
            </a:r>
          </a:p>
          <a:p>
            <a:pPr lvl="1"/>
            <a:r>
              <a:rPr lang="en-US" dirty="0" smtClean="0"/>
              <a:t>Metric </a:t>
            </a:r>
            <a:r>
              <a:rPr lang="en-US" dirty="0"/>
              <a:t>wire gauge size in square millimeters (mm2</a:t>
            </a:r>
            <a:r>
              <a:rPr lang="en-US" dirty="0" smtClean="0"/>
              <a:t>)</a:t>
            </a:r>
          </a:p>
          <a:p>
            <a:pPr lvl="1"/>
            <a:r>
              <a:rPr lang="en-US" dirty="0" smtClean="0"/>
              <a:t>Standard wire using the AWG standard</a:t>
            </a:r>
            <a:endParaRPr lang="en-US" dirty="0"/>
          </a:p>
        </p:txBody>
      </p:sp>
    </p:spTree>
    <p:extLst>
      <p:ext uri="{BB962C8B-B14F-4D97-AF65-F5344CB8AC3E}">
        <p14:creationId xmlns:p14="http://schemas.microsoft.com/office/powerpoint/2010/main" val="313053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45.30 When the relay or solenoid coil current is turned off, the stored energy in the coil flows through the clamping diode and effectively reduces voltage </a:t>
            </a:r>
            <a:r>
              <a:rPr lang="en-US" dirty="0" smtClean="0">
                <a:latin typeface="Arial (Headings)"/>
              </a:rPr>
              <a:t>spike.</a:t>
            </a:r>
            <a:endParaRPr lang="en-US" dirty="0"/>
          </a:p>
        </p:txBody>
      </p:sp>
      <p:pic>
        <p:nvPicPr>
          <p:cNvPr id="3" name="Picture 2" descr="A diagram shows a switch in series with a transistor and the relay. The relay has a clamping diode in parallel to the solenoid coil. The stored energy in the coil flows through the clamping diode to reduce voltage spike in the relay."/>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076358" y="3124200"/>
            <a:ext cx="4930602" cy="1786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318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45.31 A resistor used in parallel with the coil windings is a common spike reduction method used in many relays</a:t>
            </a:r>
            <a:endParaRPr lang="en-US" dirty="0"/>
          </a:p>
        </p:txBody>
      </p:sp>
      <p:pic>
        <p:nvPicPr>
          <p:cNvPr id="3" name="Picture 2" descr="A diagrams shows a relay with a resistor in parallel to the coil winding. The symbol also has an open switch."/>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633981" y="3000375"/>
            <a:ext cx="5877222" cy="251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072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LOCATING AN OPEN CIRCUIT</a:t>
            </a:r>
            <a:endParaRPr lang="en-US" dirty="0">
              <a:latin typeface="+mj-lt"/>
            </a:endParaRPr>
          </a:p>
        </p:txBody>
      </p:sp>
      <p:sp>
        <p:nvSpPr>
          <p:cNvPr id="3" name="Content Placeholder 2"/>
          <p:cNvSpPr>
            <a:spLocks noGrp="1"/>
          </p:cNvSpPr>
          <p:nvPr>
            <p:ph idx="1"/>
          </p:nvPr>
        </p:nvSpPr>
        <p:spPr/>
        <p:txBody>
          <a:bodyPr/>
          <a:lstStyle/>
          <a:p>
            <a:r>
              <a:rPr lang="en-US" dirty="0" smtClean="0"/>
              <a:t>The typical procedure </a:t>
            </a:r>
            <a:r>
              <a:rPr lang="en-US" dirty="0"/>
              <a:t>for locating an open circuit involves the following steps</a:t>
            </a:r>
            <a:r>
              <a:rPr lang="en-US" dirty="0" smtClean="0"/>
              <a:t>.</a:t>
            </a:r>
          </a:p>
          <a:p>
            <a:pPr lvl="1"/>
            <a:r>
              <a:rPr lang="en-US" dirty="0"/>
              <a:t>Perform a thorough visual inspection</a:t>
            </a:r>
            <a:r>
              <a:rPr lang="en-US" dirty="0" smtClean="0"/>
              <a:t>.</a:t>
            </a:r>
          </a:p>
          <a:p>
            <a:pPr lvl="1"/>
            <a:r>
              <a:rPr lang="en-US" dirty="0"/>
              <a:t>Print out the schematic</a:t>
            </a:r>
            <a:r>
              <a:rPr lang="en-US" dirty="0" smtClean="0"/>
              <a:t>.</a:t>
            </a:r>
          </a:p>
          <a:p>
            <a:pPr lvl="1"/>
            <a:r>
              <a:rPr lang="en-US" dirty="0"/>
              <a:t>Check everything that does and does not work</a:t>
            </a:r>
            <a:r>
              <a:rPr lang="en-US" dirty="0" smtClean="0"/>
              <a:t>.</a:t>
            </a:r>
          </a:p>
          <a:p>
            <a:pPr lvl="1"/>
            <a:r>
              <a:rPr lang="en-US" dirty="0"/>
              <a:t>Check for voltage.</a:t>
            </a:r>
          </a:p>
        </p:txBody>
      </p:sp>
    </p:spTree>
    <p:extLst>
      <p:ext uri="{BB962C8B-B14F-4D97-AF65-F5344CB8AC3E}">
        <p14:creationId xmlns:p14="http://schemas.microsoft.com/office/powerpoint/2010/main" val="2049475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COMMON POWER OR GROUND</a:t>
            </a:r>
            <a:endParaRPr lang="en-US" dirty="0">
              <a:latin typeface="+mj-lt"/>
            </a:endParaRPr>
          </a:p>
        </p:txBody>
      </p:sp>
      <p:sp>
        <p:nvSpPr>
          <p:cNvPr id="3" name="Content Placeholder 2"/>
          <p:cNvSpPr>
            <a:spLocks noGrp="1"/>
          </p:cNvSpPr>
          <p:nvPr>
            <p:ph idx="1"/>
          </p:nvPr>
        </p:nvSpPr>
        <p:spPr/>
        <p:txBody>
          <a:bodyPr/>
          <a:lstStyle/>
          <a:p>
            <a:r>
              <a:rPr lang="en-US" dirty="0"/>
              <a:t>When diagnosing an electrical problem that affects more than </a:t>
            </a:r>
            <a:r>
              <a:rPr lang="en-US" dirty="0" smtClean="0"/>
              <a:t>one component </a:t>
            </a:r>
            <a:r>
              <a:rPr lang="en-US" dirty="0"/>
              <a:t>or system, check the electrical schematic for a </a:t>
            </a:r>
            <a:r>
              <a:rPr lang="en-US" dirty="0" smtClean="0"/>
              <a:t>common power </a:t>
            </a:r>
            <a:r>
              <a:rPr lang="en-US" dirty="0"/>
              <a:t>source or a common ground</a:t>
            </a:r>
            <a:r>
              <a:rPr lang="en-US" dirty="0" smtClean="0"/>
              <a:t>. </a:t>
            </a:r>
          </a:p>
          <a:p>
            <a:r>
              <a:rPr lang="en-US" dirty="0" smtClean="0"/>
              <a:t>Example:</a:t>
            </a:r>
          </a:p>
          <a:p>
            <a:pPr lvl="1"/>
            <a:r>
              <a:rPr lang="en-US" dirty="0" smtClean="0"/>
              <a:t>Under-hood light</a:t>
            </a:r>
          </a:p>
          <a:p>
            <a:pPr lvl="1"/>
            <a:r>
              <a:rPr lang="en-US" dirty="0"/>
              <a:t>Inside lighted </a:t>
            </a:r>
            <a:r>
              <a:rPr lang="en-US" dirty="0" smtClean="0"/>
              <a:t>mirrors</a:t>
            </a:r>
          </a:p>
          <a:p>
            <a:pPr lvl="1"/>
            <a:r>
              <a:rPr lang="en-US" dirty="0"/>
              <a:t>Dome </a:t>
            </a:r>
            <a:r>
              <a:rPr lang="en-US" dirty="0" smtClean="0"/>
              <a:t>light</a:t>
            </a:r>
          </a:p>
          <a:p>
            <a:pPr lvl="1"/>
            <a:r>
              <a:rPr lang="en-US" dirty="0"/>
              <a:t>Left-side courtesy </a:t>
            </a:r>
            <a:r>
              <a:rPr lang="en-US" dirty="0" smtClean="0"/>
              <a:t>light</a:t>
            </a:r>
          </a:p>
          <a:p>
            <a:pPr lvl="1"/>
            <a:r>
              <a:rPr lang="en-US" dirty="0"/>
              <a:t>Right-side courtesy light</a:t>
            </a:r>
          </a:p>
        </p:txBody>
      </p:sp>
    </p:spTree>
    <p:extLst>
      <p:ext uri="{BB962C8B-B14F-4D97-AF65-F5344CB8AC3E}">
        <p14:creationId xmlns:p14="http://schemas.microsoft.com/office/powerpoint/2010/main" val="4122800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45.32 A typical wiring diagram showing multiple switches and bulbs powered by one fuse</a:t>
            </a:r>
            <a:endParaRPr lang="en-US" dirty="0"/>
          </a:p>
        </p:txBody>
      </p:sp>
      <p:pic>
        <p:nvPicPr>
          <p:cNvPr id="3" name="Picture 2" descr="The wiring diagram has a single courtesy fuse of 15 amperes which powers six lights. All the bulbs are connected electrically through wire splices connected to a long strip of wire and each switch is earth grounded.&#10;•First light connected to the fuse is the underhood light which has a light switch that turns on when the hood is open. It is connected through splice number 201.&#10;•Second and third lights connected to the fuse are the right inside lighted mirror and the left inside lighted mirror. They are connected through splice number 319.&#10;•Fourth and fifth lights connected to the fuse are right-side courtesy light and left-side courtesy light. They are connected through splice number 316.&#10;•All these four switches have common ground.&#10;•Inside mirror lights can be activated individually but courtesy lights are connected to a common light switch.&#10;•A Dome light is connected to the fuse through connector number 101. A splice between courtesy lights and dome light occurs at splice number 364 and splice number 320 which has light switches connected to them.&#10;•Whenever the light switch is turned on, both courtesy lights and dome light can be turned on according to the wiring diagram.&#10;•Two switches connected at splice number 320 turn on the dome light if turned on. These two switches are right-hand front door jamb switch and left hand-front door jamb switch. The right door jamb switch is a SPST whereas the left door jamb switch is a DPST.&#10;•All switches are in off position. &#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601633" y="1709504"/>
            <a:ext cx="1941918" cy="4597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717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TECH TIP</a:t>
            </a:r>
            <a:endParaRPr lang="en-US" sz="3400" dirty="0">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454013"/>
            <a:ext cx="4933950" cy="4925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4714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45.33 To add additional lighting, simply tap into an existing light wire and connect a relay. Whenever the existing light is turned on, the coil of the relay is energized.</a:t>
            </a:r>
            <a:endParaRPr lang="en-US" dirty="0"/>
          </a:p>
        </p:txBody>
      </p:sp>
      <p:pic>
        <p:nvPicPr>
          <p:cNvPr id="3" name="Picture 2" descr="A diagram illustrates addition of a fuse and a relay for adding lights to an existing light circuit. The circuit is spliced up to add a fuse and the relay. Two lights are connected to the existing circuit via the relay.  "/>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971800" y="2438400"/>
            <a:ext cx="2894942" cy="2744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567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CIRCUIT TROUBLESHOOTING PROCEDURE</a:t>
            </a:r>
            <a:endParaRPr lang="en-US" dirty="0"/>
          </a:p>
        </p:txBody>
      </p:sp>
      <p:sp>
        <p:nvSpPr>
          <p:cNvPr id="3" name="Content Placeholder 2"/>
          <p:cNvSpPr>
            <a:spLocks noGrp="1"/>
          </p:cNvSpPr>
          <p:nvPr>
            <p:ph idx="1"/>
          </p:nvPr>
        </p:nvSpPr>
        <p:spPr/>
        <p:txBody>
          <a:bodyPr/>
          <a:lstStyle/>
          <a:p>
            <a:r>
              <a:rPr lang="en-US" dirty="0" smtClean="0"/>
              <a:t>Example: Backup lights are inoperative</a:t>
            </a:r>
          </a:p>
          <a:p>
            <a:pPr lvl="1"/>
            <a:r>
              <a:rPr lang="en-US" dirty="0" smtClean="0"/>
              <a:t>Verify the malfunction</a:t>
            </a:r>
          </a:p>
          <a:p>
            <a:pPr lvl="1"/>
            <a:r>
              <a:rPr lang="en-US" dirty="0" smtClean="0"/>
              <a:t>Check for everything else that does not operate correctly</a:t>
            </a:r>
          </a:p>
          <a:p>
            <a:pPr lvl="1"/>
            <a:r>
              <a:rPr lang="en-US" dirty="0" smtClean="0"/>
              <a:t>Check fuse for backup lights</a:t>
            </a:r>
          </a:p>
          <a:p>
            <a:pPr lvl="1"/>
            <a:r>
              <a:rPr lang="en-US" dirty="0" smtClean="0"/>
              <a:t>Check for voltage at the backup light socket</a:t>
            </a:r>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2732017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45.34 Always check the simple things first. Check the fuse for the circuit you are testing.</a:t>
            </a:r>
            <a:endParaRPr lang="en-US" dirty="0"/>
          </a:p>
        </p:txBody>
      </p:sp>
      <p:pic>
        <p:nvPicPr>
          <p:cNvPr id="3" name="Picture 2" descr="A photo shows a circuit with various fuses. A flap cover over the circuits placed inside the vehicle is opened to show the circuit with fuses and other electrical component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99984" y="2362200"/>
            <a:ext cx="2945216" cy="3224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87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LOCATING A SHORT </a:t>
            </a:r>
            <a:r>
              <a:rPr lang="en-US" dirty="0" smtClean="0">
                <a:latin typeface="+mj-lt"/>
              </a:rPr>
              <a:t>CIRCUIT (1 OF 3)</a:t>
            </a:r>
            <a:endParaRPr lang="en-US" dirty="0">
              <a:latin typeface="+mj-lt"/>
            </a:endParaRPr>
          </a:p>
        </p:txBody>
      </p:sp>
      <p:sp>
        <p:nvSpPr>
          <p:cNvPr id="3" name="Content Placeholder 2"/>
          <p:cNvSpPr>
            <a:spLocks noGrp="1"/>
          </p:cNvSpPr>
          <p:nvPr>
            <p:ph idx="1"/>
          </p:nvPr>
        </p:nvSpPr>
        <p:spPr/>
        <p:txBody>
          <a:bodyPr/>
          <a:lstStyle/>
          <a:p>
            <a:r>
              <a:rPr lang="en-US" dirty="0" smtClean="0"/>
              <a:t>Definition</a:t>
            </a:r>
          </a:p>
          <a:p>
            <a:pPr lvl="1"/>
            <a:r>
              <a:rPr lang="en-US" dirty="0" smtClean="0"/>
              <a:t>A </a:t>
            </a:r>
            <a:r>
              <a:rPr lang="en-US" dirty="0"/>
              <a:t>short circuit is an electrical </a:t>
            </a:r>
            <a:r>
              <a:rPr lang="en-US" dirty="0" smtClean="0"/>
              <a:t>connection to </a:t>
            </a:r>
            <a:r>
              <a:rPr lang="en-US" dirty="0"/>
              <a:t>another wire or to ground before the current flows through </a:t>
            </a:r>
            <a:r>
              <a:rPr lang="en-US" dirty="0" smtClean="0"/>
              <a:t>some or </a:t>
            </a:r>
            <a:r>
              <a:rPr lang="en-US" dirty="0"/>
              <a:t>all of the resistance in the circuit</a:t>
            </a:r>
            <a:r>
              <a:rPr lang="en-US" dirty="0" smtClean="0"/>
              <a:t>.</a:t>
            </a:r>
          </a:p>
          <a:p>
            <a:r>
              <a:rPr lang="en-US" dirty="0" smtClean="0"/>
              <a:t>Fuse Replacement Method</a:t>
            </a:r>
          </a:p>
          <a:p>
            <a:pPr lvl="1"/>
            <a:r>
              <a:rPr lang="en-US" dirty="0" smtClean="0"/>
              <a:t>Disconnect </a:t>
            </a:r>
            <a:r>
              <a:rPr lang="en-US" dirty="0"/>
              <a:t>one </a:t>
            </a:r>
            <a:r>
              <a:rPr lang="en-US" dirty="0" smtClean="0"/>
              <a:t>component at </a:t>
            </a:r>
            <a:r>
              <a:rPr lang="en-US" dirty="0"/>
              <a:t>a time and then replace the fuse</a:t>
            </a:r>
            <a:r>
              <a:rPr lang="en-US" dirty="0" smtClean="0"/>
              <a:t>. Not the preferred method.</a:t>
            </a:r>
          </a:p>
          <a:p>
            <a:r>
              <a:rPr lang="en-US" dirty="0" smtClean="0"/>
              <a:t>Circuit Breaker Method</a:t>
            </a:r>
          </a:p>
          <a:p>
            <a:pPr lvl="1"/>
            <a:r>
              <a:rPr lang="en-US" dirty="0"/>
              <a:t>The circuit </a:t>
            </a:r>
            <a:r>
              <a:rPr lang="en-US" dirty="0" smtClean="0"/>
              <a:t>breaker alternately </a:t>
            </a:r>
            <a:r>
              <a:rPr lang="en-US" dirty="0"/>
              <a:t>opens and closes the circuit, protecting the wiring </a:t>
            </a:r>
            <a:r>
              <a:rPr lang="en-US" dirty="0" smtClean="0"/>
              <a:t>from overheating.</a:t>
            </a:r>
          </a:p>
          <a:p>
            <a:endParaRPr lang="en-US" dirty="0"/>
          </a:p>
        </p:txBody>
      </p:sp>
    </p:spTree>
    <p:extLst>
      <p:ext uri="{BB962C8B-B14F-4D97-AF65-F5344CB8AC3E}">
        <p14:creationId xmlns:p14="http://schemas.microsoft.com/office/powerpoint/2010/main" val="4163533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45.1 The center wire is a solid color wire, meaning that the wire has no other identifying tracer or stripe color. The two end wires could be labeled “BLU/WHT,” indicating a blue wire with a white tracer or stripe</a:t>
            </a:r>
            <a:endParaRPr lang="en-US" dirty="0"/>
          </a:p>
        </p:txBody>
      </p:sp>
      <p:pic>
        <p:nvPicPr>
          <p:cNvPr id="5" name="Picture 2" descr="A photo shows different types of wire. The center wire is a solid color wire, the wire on the left has a white stripe, and the wire on the right has white tracer.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14936" y="2971800"/>
            <a:ext cx="7295606" cy="2165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LOCATING A SHORT </a:t>
            </a:r>
            <a:r>
              <a:rPr lang="en-US" dirty="0" smtClean="0">
                <a:latin typeface="+mj-lt"/>
              </a:rPr>
              <a:t>CIRCUIT (2 OF 3)</a:t>
            </a:r>
            <a:endParaRPr lang="en-US" dirty="0">
              <a:latin typeface="+mj-lt"/>
            </a:endParaRPr>
          </a:p>
        </p:txBody>
      </p:sp>
      <p:sp>
        <p:nvSpPr>
          <p:cNvPr id="3" name="Content Placeholder 2"/>
          <p:cNvSpPr>
            <a:spLocks noGrp="1"/>
          </p:cNvSpPr>
          <p:nvPr>
            <p:ph idx="1"/>
          </p:nvPr>
        </p:nvSpPr>
        <p:spPr/>
        <p:txBody>
          <a:bodyPr/>
          <a:lstStyle/>
          <a:p>
            <a:r>
              <a:rPr lang="en-US" dirty="0" smtClean="0"/>
              <a:t>Test Light Method</a:t>
            </a:r>
          </a:p>
          <a:p>
            <a:pPr lvl="1"/>
            <a:r>
              <a:rPr lang="en-US" dirty="0" smtClean="0"/>
              <a:t>Remove </a:t>
            </a:r>
            <a:r>
              <a:rPr lang="en-US" dirty="0"/>
              <a:t>the blown fuse and connect a test light to the </a:t>
            </a:r>
            <a:r>
              <a:rPr lang="en-US" dirty="0" smtClean="0"/>
              <a:t>terminals of </a:t>
            </a:r>
            <a:r>
              <a:rPr lang="en-US" dirty="0"/>
              <a:t>the fuse holder (polarity does not matter</a:t>
            </a:r>
            <a:r>
              <a:rPr lang="en-US" dirty="0" smtClean="0"/>
              <a:t>).</a:t>
            </a:r>
          </a:p>
          <a:p>
            <a:r>
              <a:rPr lang="en-US" dirty="0" smtClean="0"/>
              <a:t>Buzzer Method</a:t>
            </a:r>
          </a:p>
          <a:p>
            <a:pPr lvl="1"/>
            <a:r>
              <a:rPr lang="en-US" dirty="0" smtClean="0"/>
              <a:t>The </a:t>
            </a:r>
            <a:r>
              <a:rPr lang="en-US" dirty="0"/>
              <a:t>buzzer method is similar to the test </a:t>
            </a:r>
            <a:r>
              <a:rPr lang="en-US" dirty="0" smtClean="0"/>
              <a:t>light method</a:t>
            </a:r>
            <a:r>
              <a:rPr lang="en-US" dirty="0"/>
              <a:t>, but uses a buzzer to replace a fuse and act as an </a:t>
            </a:r>
            <a:r>
              <a:rPr lang="en-US" dirty="0" smtClean="0"/>
              <a:t>electrical load.</a:t>
            </a:r>
          </a:p>
          <a:p>
            <a:r>
              <a:rPr lang="en-US" dirty="0" smtClean="0"/>
              <a:t>Ohmmeter Method</a:t>
            </a:r>
          </a:p>
          <a:p>
            <a:pPr lvl="1"/>
            <a:r>
              <a:rPr lang="en-US" dirty="0" smtClean="0"/>
              <a:t>Remove power from the circuit and measure continuity to ground.</a:t>
            </a:r>
            <a:endParaRPr lang="en-US" dirty="0"/>
          </a:p>
        </p:txBody>
      </p:sp>
    </p:spTree>
    <p:extLst>
      <p:ext uri="{BB962C8B-B14F-4D97-AF65-F5344CB8AC3E}">
        <p14:creationId xmlns:p14="http://schemas.microsoft.com/office/powerpoint/2010/main" val="1634556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LOCATING A SHORT </a:t>
            </a:r>
            <a:r>
              <a:rPr lang="en-US" dirty="0" smtClean="0">
                <a:latin typeface="+mj-lt"/>
              </a:rPr>
              <a:t>CIRCUIT (3 OF 3)</a:t>
            </a:r>
            <a:endParaRPr lang="en-US" dirty="0">
              <a:latin typeface="+mj-lt"/>
            </a:endParaRPr>
          </a:p>
        </p:txBody>
      </p:sp>
      <p:sp>
        <p:nvSpPr>
          <p:cNvPr id="3" name="Content Placeholder 2"/>
          <p:cNvSpPr>
            <a:spLocks noGrp="1"/>
          </p:cNvSpPr>
          <p:nvPr>
            <p:ph idx="1"/>
          </p:nvPr>
        </p:nvSpPr>
        <p:spPr/>
        <p:txBody>
          <a:bodyPr/>
          <a:lstStyle/>
          <a:p>
            <a:r>
              <a:rPr lang="en-US" dirty="0" smtClean="0"/>
              <a:t>Gauss </a:t>
            </a:r>
            <a:r>
              <a:rPr lang="en-US" dirty="0" smtClean="0"/>
              <a:t>Method</a:t>
            </a:r>
          </a:p>
          <a:p>
            <a:pPr lvl="1"/>
            <a:r>
              <a:rPr lang="en-US" dirty="0"/>
              <a:t>A Gauss gauge </a:t>
            </a:r>
            <a:r>
              <a:rPr lang="en-US" dirty="0" smtClean="0"/>
              <a:t>is a </a:t>
            </a:r>
            <a:r>
              <a:rPr lang="en-US" dirty="0"/>
              <a:t>handheld meter that responds to weak magnetic fields.</a:t>
            </a:r>
            <a:endParaRPr lang="en-US" dirty="0" smtClean="0"/>
          </a:p>
          <a:p>
            <a:r>
              <a:rPr lang="en-US" dirty="0" smtClean="0"/>
              <a:t>Circuit </a:t>
            </a:r>
            <a:r>
              <a:rPr lang="en-US" dirty="0" smtClean="0"/>
              <a:t>Tracer</a:t>
            </a:r>
          </a:p>
          <a:p>
            <a:pPr lvl="1"/>
            <a:r>
              <a:rPr lang="en-US" dirty="0"/>
              <a:t>The tone is generated as long as there is a continuous </a:t>
            </a:r>
            <a:r>
              <a:rPr lang="en-US" dirty="0" smtClean="0"/>
              <a:t>electrical path </a:t>
            </a:r>
            <a:r>
              <a:rPr lang="en-US" dirty="0"/>
              <a:t>along the circuit</a:t>
            </a:r>
            <a:r>
              <a:rPr lang="en-US" dirty="0" smtClean="0"/>
              <a:t>.</a:t>
            </a:r>
          </a:p>
          <a:p>
            <a:endParaRPr lang="en-US" dirty="0" smtClean="0"/>
          </a:p>
          <a:p>
            <a:endParaRPr lang="en-US" dirty="0"/>
          </a:p>
        </p:txBody>
      </p:sp>
    </p:spTree>
    <p:extLst>
      <p:ext uri="{BB962C8B-B14F-4D97-AF65-F5344CB8AC3E}">
        <p14:creationId xmlns:p14="http://schemas.microsoft.com/office/powerpoint/2010/main" val="101828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45.35 (a) After removing the blown fuse, a pulsing circuit breaker is connected to the terminals of the fuse</a:t>
            </a:r>
            <a:endParaRPr lang="en-US" dirty="0"/>
          </a:p>
        </p:txBody>
      </p:sp>
      <p:pic>
        <p:nvPicPr>
          <p:cNvPr id="3" name="Picture 2" descr="A photo shows a pulsing circuit breaker connected to the terminals of a blown fuse in an electrical circuit. The circuit has various electrical component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92892" y="2025206"/>
            <a:ext cx="5358216" cy="4013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606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45.35 (b) The circuit breaker causes current to flow, then stop, then flow again, through the circuit up to the point of the short-to-ground. </a:t>
            </a:r>
            <a:endParaRPr lang="en-US" sz="2400" dirty="0"/>
          </a:p>
        </p:txBody>
      </p:sp>
      <p:pic>
        <p:nvPicPr>
          <p:cNvPr id="3" name="Picture 2" descr="A photo shows a technician holding a Gauss gauge meter.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25392" y="2438400"/>
            <a:ext cx="4673600" cy="3500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834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45.36 A Gauss gauge can be used to determine the location of a short circuit even behind a metal panel</a:t>
            </a:r>
            <a:endParaRPr lang="en-US" dirty="0"/>
          </a:p>
        </p:txBody>
      </p:sp>
      <p:pic>
        <p:nvPicPr>
          <p:cNvPr id="3" name="Picture 2" descr="The figure shows a fuse below the steering wheel. A circuit breaker in the fuse can cause pulsing current flow in the affected circuit. A Gauss gauge oscillates back and forth to detect a point of short circuit.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37296" y="1981200"/>
            <a:ext cx="4069408" cy="4152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0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45.37 A tone generator–type tester used to locate open circuits and circuits that are shorted-to-ground.</a:t>
            </a:r>
            <a:endParaRPr lang="en-US" dirty="0"/>
          </a:p>
        </p:txBody>
      </p:sp>
      <p:pic>
        <p:nvPicPr>
          <p:cNvPr id="3" name="Picture 2" descr="A photo shows electronic tone generator tester. It has a transmitter (tone generator), receiver probe, and headphones for use in noisy shop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95500" y="2209800"/>
            <a:ext cx="4953000" cy="3415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963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45.38 To check for a short-to-ground using a tone generator, connect the black transmitter lead to a good chassis ground and the red lead to the load side of the fuse terminal. </a:t>
            </a:r>
            <a:endParaRPr lang="en-US" dirty="0"/>
          </a:p>
        </p:txBody>
      </p:sp>
      <p:pic>
        <p:nvPicPr>
          <p:cNvPr id="3" name="Picture 2" descr="An array of bulbs is connected to a light switch in a circuit connected to a fuse and in turn to vehicle battery. A tone generator’s black lead is connected to the ground chassis and red lead is connected to the load side of the fuse terminal. The color of the wire in the circuit is green. All short to grounds are in red color. The transmitter of the tone generator is turned on and tone signals with various strengths are shown in the diagram. "/>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095500" y="2438400"/>
            <a:ext cx="4953000" cy="2686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08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a:t>How can a tone generator be used to locate a short circuit?</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When the circuit is shorted the generator will emit a tone.</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ELECTRICAL TROUBLESHOOTING GUIDE</a:t>
            </a:r>
            <a:endParaRPr lang="en-US" dirty="0">
              <a:latin typeface="+mj-lt"/>
            </a:endParaRPr>
          </a:p>
        </p:txBody>
      </p:sp>
      <p:sp>
        <p:nvSpPr>
          <p:cNvPr id="3" name="Content Placeholder 2"/>
          <p:cNvSpPr>
            <a:spLocks noGrp="1"/>
          </p:cNvSpPr>
          <p:nvPr>
            <p:ph idx="1"/>
          </p:nvPr>
        </p:nvSpPr>
        <p:spPr/>
        <p:txBody>
          <a:bodyPr/>
          <a:lstStyle/>
          <a:p>
            <a:r>
              <a:rPr lang="en-US" dirty="0"/>
              <a:t>When troubleshooting any electrical component, remember </a:t>
            </a:r>
            <a:r>
              <a:rPr lang="en-US" dirty="0" smtClean="0"/>
              <a:t>the following hints </a:t>
            </a:r>
            <a:r>
              <a:rPr lang="en-US" dirty="0"/>
              <a:t>to identify the problem faster and more easily</a:t>
            </a:r>
            <a:r>
              <a:rPr lang="en-US" dirty="0" smtClean="0"/>
              <a:t>.</a:t>
            </a:r>
          </a:p>
          <a:p>
            <a:pPr lvl="1"/>
            <a:r>
              <a:rPr lang="en-US" dirty="0"/>
              <a:t>For a device to work, it must have </a:t>
            </a:r>
            <a:r>
              <a:rPr lang="en-US" dirty="0" smtClean="0"/>
              <a:t>power </a:t>
            </a:r>
            <a:r>
              <a:rPr lang="en-US" dirty="0"/>
              <a:t>and ground</a:t>
            </a:r>
            <a:r>
              <a:rPr lang="en-US" dirty="0" smtClean="0"/>
              <a:t>.</a:t>
            </a:r>
          </a:p>
          <a:p>
            <a:pPr lvl="1"/>
            <a:r>
              <a:rPr lang="en-US" dirty="0"/>
              <a:t>If there is no power to a device, an open power side (</a:t>
            </a:r>
            <a:r>
              <a:rPr lang="en-US" dirty="0" smtClean="0"/>
              <a:t>blown fuse</a:t>
            </a:r>
            <a:r>
              <a:rPr lang="en-US" dirty="0"/>
              <a:t>, etc.) is indicated</a:t>
            </a:r>
            <a:r>
              <a:rPr lang="en-US" dirty="0" smtClean="0"/>
              <a:t>.</a:t>
            </a:r>
          </a:p>
          <a:p>
            <a:pPr lvl="1"/>
            <a:r>
              <a:rPr lang="en-US" dirty="0"/>
              <a:t>If there is power on both sides of a device, an open ground </a:t>
            </a:r>
            <a:r>
              <a:rPr lang="en-US" dirty="0" smtClean="0"/>
              <a:t>is indicated.</a:t>
            </a:r>
          </a:p>
          <a:p>
            <a:pPr lvl="1"/>
            <a:r>
              <a:rPr lang="en-US" dirty="0"/>
              <a:t>If a fuse blows immediately, a grounded power-side wire </a:t>
            </a:r>
            <a:r>
              <a:rPr lang="en-US" dirty="0" smtClean="0"/>
              <a:t>is indicated</a:t>
            </a:r>
            <a:r>
              <a:rPr lang="en-US" dirty="0"/>
              <a:t>.</a:t>
            </a:r>
            <a:endParaRPr lang="en-US" dirty="0"/>
          </a:p>
        </p:txBody>
      </p:sp>
    </p:spTree>
    <p:extLst>
      <p:ext uri="{BB962C8B-B14F-4D97-AF65-F5344CB8AC3E}">
        <p14:creationId xmlns:p14="http://schemas.microsoft.com/office/powerpoint/2010/main" val="1868454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Chart 45-1 </a:t>
            </a:r>
            <a:r>
              <a:rPr lang="en-IN" dirty="0">
                <a:latin typeface="+mj-lt"/>
              </a:rPr>
              <a:t>Typical abbreviations used on schematics to show wire </a:t>
            </a:r>
            <a:r>
              <a:rPr lang="en-IN" dirty="0" err="1">
                <a:latin typeface="+mj-lt"/>
              </a:rPr>
              <a:t>color</a:t>
            </a:r>
            <a:r>
              <a:rPr lang="en-IN" dirty="0">
                <a:latin typeface="+mj-lt"/>
              </a:rPr>
              <a:t>. Some vehicle manufacturers use two letters to represent a wire </a:t>
            </a:r>
            <a:r>
              <a:rPr lang="en-IN" dirty="0" err="1">
                <a:latin typeface="+mj-lt"/>
              </a:rPr>
              <a:t>color</a:t>
            </a:r>
            <a:r>
              <a:rPr lang="en-IN" dirty="0">
                <a:latin typeface="+mj-lt"/>
              </a:rPr>
              <a:t>. Check service information for the </a:t>
            </a:r>
            <a:r>
              <a:rPr lang="en-IN" dirty="0" err="1">
                <a:latin typeface="+mj-lt"/>
              </a:rPr>
              <a:t>color</a:t>
            </a:r>
            <a:r>
              <a:rPr lang="en-IN" dirty="0">
                <a:latin typeface="+mj-lt"/>
              </a:rPr>
              <a:t> abbreviations used</a:t>
            </a:r>
            <a:r>
              <a:rPr lang="en-IN" dirty="0" smtClean="0">
                <a:latin typeface="+mj-lt"/>
              </a:rPr>
              <a:t>.</a:t>
            </a:r>
            <a:endParaRPr lang="en-US" dirty="0">
              <a:latin typeface="+mj-lt"/>
            </a:endParaRPr>
          </a:p>
        </p:txBody>
      </p:sp>
      <p:pic>
        <p:nvPicPr>
          <p:cNvPr id="3"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524000"/>
            <a:ext cx="4424931"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864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STEP-BY-STEP TROUBLESHOOTING</a:t>
            </a:r>
            <a:endParaRPr lang="en-US" dirty="0">
              <a:latin typeface="+mj-lt"/>
            </a:endParaRPr>
          </a:p>
        </p:txBody>
      </p:sp>
      <p:sp>
        <p:nvSpPr>
          <p:cNvPr id="3" name="Content Placeholder 2"/>
          <p:cNvSpPr>
            <a:spLocks noGrp="1"/>
          </p:cNvSpPr>
          <p:nvPr>
            <p:ph idx="1"/>
          </p:nvPr>
        </p:nvSpPr>
        <p:spPr/>
        <p:txBody>
          <a:bodyPr/>
          <a:lstStyle/>
          <a:p>
            <a:r>
              <a:rPr lang="en-US" dirty="0" smtClean="0"/>
              <a:t>Determine </a:t>
            </a:r>
            <a:r>
              <a:rPr lang="en-US" dirty="0"/>
              <a:t>the customer </a:t>
            </a:r>
            <a:r>
              <a:rPr lang="en-US" dirty="0" smtClean="0"/>
              <a:t>concern</a:t>
            </a:r>
          </a:p>
          <a:p>
            <a:r>
              <a:rPr lang="en-US" dirty="0"/>
              <a:t>Verify the customer’s </a:t>
            </a:r>
            <a:r>
              <a:rPr lang="en-US" dirty="0" smtClean="0"/>
              <a:t>concern</a:t>
            </a:r>
          </a:p>
          <a:p>
            <a:r>
              <a:rPr lang="en-US" dirty="0"/>
              <a:t>Perform a thorough visual </a:t>
            </a:r>
            <a:r>
              <a:rPr lang="en-US" dirty="0" smtClean="0"/>
              <a:t>inspection</a:t>
            </a:r>
          </a:p>
          <a:p>
            <a:r>
              <a:rPr lang="en-US" dirty="0" smtClean="0"/>
              <a:t>Check </a:t>
            </a:r>
            <a:r>
              <a:rPr lang="en-US" dirty="0"/>
              <a:t>for technical service bulletins (TSBs</a:t>
            </a:r>
            <a:r>
              <a:rPr lang="en-US" dirty="0" smtClean="0"/>
              <a:t>)</a:t>
            </a:r>
          </a:p>
          <a:p>
            <a:r>
              <a:rPr lang="en-US" dirty="0"/>
              <a:t>Locate the wiring </a:t>
            </a:r>
            <a:r>
              <a:rPr lang="en-US" dirty="0" smtClean="0"/>
              <a:t>schematic</a:t>
            </a:r>
          </a:p>
          <a:p>
            <a:r>
              <a:rPr lang="en-US" dirty="0" smtClean="0"/>
              <a:t>Check </a:t>
            </a:r>
            <a:r>
              <a:rPr lang="en-US" dirty="0"/>
              <a:t>the factory service </a:t>
            </a:r>
            <a:r>
              <a:rPr lang="en-US" dirty="0" smtClean="0"/>
              <a:t>information</a:t>
            </a:r>
          </a:p>
          <a:p>
            <a:r>
              <a:rPr lang="en-US" dirty="0" smtClean="0"/>
              <a:t>Determine </a:t>
            </a:r>
            <a:r>
              <a:rPr lang="en-US" dirty="0"/>
              <a:t>the root cause and repair the </a:t>
            </a:r>
            <a:r>
              <a:rPr lang="en-US" dirty="0" smtClean="0"/>
              <a:t>vehicle</a:t>
            </a:r>
          </a:p>
          <a:p>
            <a:r>
              <a:rPr lang="en-US" dirty="0"/>
              <a:t>Verify the repair</a:t>
            </a:r>
            <a:endParaRPr lang="en-US" dirty="0"/>
          </a:p>
        </p:txBody>
      </p:sp>
    </p:spTree>
    <p:extLst>
      <p:ext uri="{BB962C8B-B14F-4D97-AF65-F5344CB8AC3E}">
        <p14:creationId xmlns:p14="http://schemas.microsoft.com/office/powerpoint/2010/main" val="3252572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CASE STUDY</a:t>
            </a:r>
            <a:endParaRPr lang="en-US" sz="3400" dirty="0">
              <a:latin typeface="+mj-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447800"/>
            <a:ext cx="4495801" cy="4839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5892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a:t>
            </a:r>
            <a:r>
              <a:rPr lang="en-US" sz="2400" dirty="0" smtClean="0">
                <a:latin typeface="Arial (Headings)"/>
              </a:rPr>
              <a:t>45.39 </a:t>
            </a:r>
            <a:r>
              <a:rPr lang="en-US" sz="2400" dirty="0">
                <a:latin typeface="Arial (Headings)"/>
              </a:rPr>
              <a:t>Anti-static spray can be used by customers to prevent being shocked when they touch a metal object like the door handle</a:t>
            </a:r>
            <a:endParaRPr lang="en-US" dirty="0"/>
          </a:p>
        </p:txBody>
      </p:sp>
      <p:pic>
        <p:nvPicPr>
          <p:cNvPr id="3" name="Picture 2" descr="A photo shows an anti-static spray with part number labeled as: Q3X1.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42310" y="1981200"/>
            <a:ext cx="2460564" cy="3645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200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45.2 Typical section of a wiring diagram. Notice that the wire color changes at connection C210. The “0.8” represents the metric wire size in square millimeters</a:t>
            </a:r>
            <a:endParaRPr lang="en-US" dirty="0"/>
          </a:p>
        </p:txBody>
      </p:sp>
      <p:pic>
        <p:nvPicPr>
          <p:cNvPr id="3" name="Picture 2" descr="The diagram shows a circuit in which wire of different color and sizes are attached to a bulb. A solid wire of 0.8 PPL is connected to one end of the connector numbered C210. The other end of the connector is connected to a wire labeled 0.8 PPL/White. This wire is connected to a rear marker bulb and the bulb is grounded using a 0.8 BLK wir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72060" y="2743200"/>
            <a:ext cx="5785636" cy="2868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947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45.3 Typical electrical and electronic symbols used in automotive wiring and circuit diagrams. Both the conventional and the global symbols are shown side-by-side to make reading schematics easier.</a:t>
            </a:r>
            <a:endParaRPr lang="en-US" sz="2000" dirty="0"/>
          </a:p>
        </p:txBody>
      </p:sp>
      <p:pic>
        <p:nvPicPr>
          <p:cNvPr id="3" name="Picture 2" descr="The figure shows the following symbols:&#10;• Battery:&#10;• Conventional symbol is represented by a collection of long and short parallel lines with the positive symbol on the left and negative symbol on the right.&#10;• Global symbol is represented by a two long and short parallel lines placed vertically in a vertical rectangle box with the positive symbol at the top and negative symbol at the bottom.&#10;• Bulb (Lamp):&#10;• Conventional symbol is represented by a looped wire inside a circle.&#10;• Global symbol is represented by an X mark inside a circle.&#10;• Case grounded:&#10;• Conventional symbol is represented by a rectangular box with a long and short line at the bottom.&#10;• Global symbol is represented by a dashed rectangle placed vertically with three vertical line placed at the bottom represented by the letter E facing downward.&#10;• Circuit breaker:&#10;• Conventional symbol is represented by two points connected together by a small hump.&#10;• Global symbol is represented by an X mark on a vertical line with an open switch.&#10;• Diode:&#10;• Conventional symbol is represented by a right facing arrow pointing at a vertical line.&#10;• Global symbol is represented by a downward facing arrow pointing at a horizontal line placed inside a vertical rectangle.&#10;• Dual-filament bulb:&#10;• Conventional symbol is represented by two looped lines connected to each other to form an inverted V shape inside a circle. All the three tips of the line are connected with horizontal lines.&#10;• Global symbol is represented by two X marks placed inside a filleted rectangle with two vertical lines at the top and a single vertical line at the bottom center.&#10;• Fuse:&#10;• Conventional symbol is represented by two points connected by the letter S placed horizontally.&#10;• Global symbol is represented by a vertical rectangle placed between two points on a vertical line. An inverted S is connected to each point to the right with a horizontal line.&#10;• Ground:&#10;• Conventional symbol is represented by a vertical line connected to three parallel lines in descending sizes.&#10;• Global symbol is represented by a vertical line connected to the letter E placed horizontally.&#10;• Light-emitting diode (L E D):&#10;• Conventional symbol is represented by a right facing arrow pointing at a vertical line inside a circle. An inverted letter S with flat ends is placed at the top right of the circle.&#10;• Global symbol is represented by a downward facing arrow pointing at a horizontal line placed inside a circle. Two downward-sloping arrows points to left at the bottom of the circle.&#10;• Resistor:&#10;• Conventional symbol is represented by zig-zag lines on a horizontal line.&#10;• Global symbol is represented by vertical rectangle inside a box with vertical line at both ends of the rectangle.&#10;• Splice:&#10;• Conventional symbol is represented by a vertical line that intersects a horizontal line with a point placed at the intersection.&#10;• Global symbol is represented by a square with a vertical line running through it and a point placed at the center of the square.&#10;• Variable resistor:&#10;• Conventional symbol is represented by zig-zag lines on a horizontal line. An upward-sloping arrow points to the right through the zig-zag lines.&#10;• Global symbol is represented by vertical rectangle inside a box with vertical line at both ends of the rectangle. An upward-sloping line connected to a vertical line at the left bottom points to the right through the rectangle.&#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592916" y="1606420"/>
            <a:ext cx="3941234" cy="4711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907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527</TotalTime>
  <Words>2202</Words>
  <Application>Microsoft Office PowerPoint</Application>
  <PresentationFormat>On-screen Show (4:3)</PresentationFormat>
  <Paragraphs>173</Paragraphs>
  <Slides>73</Slides>
  <Notes>0</Notes>
  <HiddenSlides>0</HiddenSlides>
  <MMClips>0</MMClips>
  <ScaleCrop>false</ScaleCrop>
  <HeadingPairs>
    <vt:vector size="4" baseType="variant">
      <vt:variant>
        <vt:lpstr>Theme</vt:lpstr>
      </vt:variant>
      <vt:variant>
        <vt:i4>6</vt:i4>
      </vt:variant>
      <vt:variant>
        <vt:lpstr>Slide Titles</vt:lpstr>
      </vt:variant>
      <vt:variant>
        <vt:i4>73</vt:i4>
      </vt:variant>
    </vt:vector>
  </HeadingPairs>
  <TitlesOfParts>
    <vt:vector size="79"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WIRING SCHEMATICS AND SYMBOLS (1 OF 2)</vt:lpstr>
      <vt:lpstr>WIRING SCHEMATICS AND SYMBOLS (2 OF 2)</vt:lpstr>
      <vt:lpstr>Figure 45.1 The center wire is a solid color wire, meaning that the wire has no other identifying tracer or stripe color. The two end wires could be labeled “BLU/WHT,” indicating a blue wire with a white tracer or stripe</vt:lpstr>
      <vt:lpstr>Chart 45-1 Typical abbreviations used on schematics to show wire color. Some vehicle manufacturers use two letters to represent a wire color. Check service information for the color abbreviations used.</vt:lpstr>
      <vt:lpstr>Figure 45.2 Typical section of a wiring diagram. Notice that the wire color changes at connection C210. The “0.8” represents the metric wire size in square millimeters</vt:lpstr>
      <vt:lpstr>Figure 45.3 Typical electrical and electronic symbols used in automotive wiring and circuit diagrams. Both the conventional and the global symbols are shown side-by-side to make reading schematics easier.</vt:lpstr>
      <vt:lpstr>QUESTION 1: ?</vt:lpstr>
      <vt:lpstr>ANSWER 1:</vt:lpstr>
      <vt:lpstr>SCHEMATIC SYMBOLS (1 OF 4)</vt:lpstr>
      <vt:lpstr>SCHEMATIC SYMBOLS (2 OF 4)</vt:lpstr>
      <vt:lpstr>SCHEMATIC SYMBOLS (3 OF 4)</vt:lpstr>
      <vt:lpstr>SCHEMATIC SYMBOLS (4 OF 4)</vt:lpstr>
      <vt:lpstr>Tech Tip </vt:lpstr>
      <vt:lpstr>Figure 45.4 In this typical connector, note that the positive terminal is usually a female connector</vt:lpstr>
      <vt:lpstr>Figure 45.5 The symbol for a battery. The positive plate of a battery is represented by the longer line and the negative plate by the shorter line.</vt:lpstr>
      <vt:lpstr>Figure 45.6 The ground symbol on the left represents an earth ground. The ground symbol on the right represents a chassis ground</vt:lpstr>
      <vt:lpstr>Figure 45.7 Starting at the top, the wire from the ignition switch is attached to terminal B of connector C2, the wire is 0.5 mm2 (20- gauge AWG), and is yellow. The circuit number is 5. The wire enters connector C202 at terminal B3</vt:lpstr>
      <vt:lpstr>Figure 45.8 The electrical terminals are usually labeled with a letter or number</vt:lpstr>
      <vt:lpstr>Figure 45.9 Two wires that cross at the dot indicate that the two are electrically connected</vt:lpstr>
      <vt:lpstr>Figure 45.10 Wires that cross, but do not electrically contact each other, are shown with one wire bridging over the other</vt:lpstr>
      <vt:lpstr>Figure 45.11 Connectors (C), grounds (G), and splices (S) are followed by a number, generally indicating the location in the vehicle. G209 is under the dash.</vt:lpstr>
      <vt:lpstr>Figure 45.12 The ground for the battery is labeled G305, indicating the ground connector is located in the passenger compartment of the vehicle.</vt:lpstr>
      <vt:lpstr>Figure 45.13 The symbol for lightbulbs shows the filament inside a circle, which represents the glass ampoule of the bulb</vt:lpstr>
      <vt:lpstr>Figure 45.14 An electric motor symbol shows a circle with the letter M in the center and two black sections that represent the brushes of the motor.</vt:lpstr>
      <vt:lpstr>Figure 45.15 Resistor symbols vary, depending on the type of resistor</vt:lpstr>
      <vt:lpstr>Figure 45.16 A rheostat uses only two wires—one is connected to a voltage source and the other is attached to the movable arm</vt:lpstr>
      <vt:lpstr>Figure 45.17 Symbols used to represent capacitors. If one of the lines is curved, this indicates that the capacitor being used has a polarity.</vt:lpstr>
      <vt:lpstr>Figure 45.18 The grid-like symbol represents an electrically heated element</vt:lpstr>
      <vt:lpstr>Figure 45.19 A dashed outline represents a portion (part) of a component</vt:lpstr>
      <vt:lpstr>Figure 45.20 A solid box represents an entire component</vt:lpstr>
      <vt:lpstr>Figure 45.21 This symbol represents a component that is case grounded</vt:lpstr>
      <vt:lpstr>Figure 45.22 (a) A symbol for a single-pole, single-throw (SPST) switch. This type of switch is normally open (N.O.) because nothing is connected to the terminal that the switch is contacting in its normal position. (b) A single-pole, double-throw (SPDT) switch has three terminals. </vt:lpstr>
      <vt:lpstr>Figure 45.22(c) A double-pole, single-throw (DPST) switch has two positions (off and on) and can control two separate circuits. (d) A double-pole, double-throw (DPDT) switch has six terminals—three for each pole.</vt:lpstr>
      <vt:lpstr>Figure 45.23 (a) A symbol for a normally open (N.O.) momentary switch</vt:lpstr>
      <vt:lpstr>Figure 45.23 (b) A symbol for a normally closed (N.C.) momentary switch</vt:lpstr>
      <vt:lpstr>TECH TIP</vt:lpstr>
      <vt:lpstr>Figure 45.24 (a) A typical headlight circuit showing the colors of the wires</vt:lpstr>
      <vt:lpstr>Figure 45.24 (b) A more complex circuit using colored pencils to indicate where there is voltage in the circuit will help diagnosis the system if there is a fault</vt:lpstr>
      <vt:lpstr>QUESTION 2: ?</vt:lpstr>
      <vt:lpstr>ANSWER 2:</vt:lpstr>
      <vt:lpstr>RELAY TERMINAL IDENTIFICATION</vt:lpstr>
      <vt:lpstr>Figure 45.25 A relay uses a movable arm to complete a circuit whenever there is a power at terminal 86 and a ground at terminal 85.</vt:lpstr>
      <vt:lpstr>Figure 45.26 A cross-sectional view of a typical four-terminal relay. Current flowing through the coil (terminals 86 and 85) causes the movable arm (called the armature) to be drawn toward the coil magnet.</vt:lpstr>
      <vt:lpstr>Figure 45.27 A typical relay showing the schematic of the wiring in the relay</vt:lpstr>
      <vt:lpstr>Figure 45.28 All schematics are shown in their normal, non-energized position</vt:lpstr>
      <vt:lpstr>Figure 45.29 A horn circuit. Note that the relay contacts supply the heavy current to operate the horn when the horn switch simply completes a low-current circuit to ground, causing the relay contacts to close.</vt:lpstr>
      <vt:lpstr>Figure 45.30 When the relay or solenoid coil current is turned off, the stored energy in the coil flows through the clamping diode and effectively reduces voltage spike.</vt:lpstr>
      <vt:lpstr>Figure 45.31 A resistor used in parallel with the coil windings is a common spike reduction method used in many relays</vt:lpstr>
      <vt:lpstr>LOCATING AN OPEN CIRCUIT</vt:lpstr>
      <vt:lpstr>COMMON POWER OR GROUND</vt:lpstr>
      <vt:lpstr>Figure 45.32 A typical wiring diagram showing multiple switches and bulbs powered by one fuse</vt:lpstr>
      <vt:lpstr>TECH TIP</vt:lpstr>
      <vt:lpstr>Figure 45.33 To add additional lighting, simply tap into an existing light wire and connect a relay. Whenever the existing light is turned on, the coil of the relay is energized.</vt:lpstr>
      <vt:lpstr>CIRCUIT TROUBLESHOOTING PROCEDURE</vt:lpstr>
      <vt:lpstr>Figure 45.34 Always check the simple things first. Check the fuse for the circuit you are testing.</vt:lpstr>
      <vt:lpstr>LOCATING A SHORT CIRCUIT (1 OF 3)</vt:lpstr>
      <vt:lpstr>LOCATING A SHORT CIRCUIT (2 OF 3)</vt:lpstr>
      <vt:lpstr>LOCATING A SHORT CIRCUIT (3 OF 3)</vt:lpstr>
      <vt:lpstr>Figure 45.35 (a) After removing the blown fuse, a pulsing circuit breaker is connected to the terminals of the fuse</vt:lpstr>
      <vt:lpstr>Figure 45.35 (b) The circuit breaker causes current to flow, then stop, then flow again, through the circuit up to the point of the short-to-ground. </vt:lpstr>
      <vt:lpstr>Figure 45.36 A Gauss gauge can be used to determine the location of a short circuit even behind a metal panel</vt:lpstr>
      <vt:lpstr>Figure 45.37 A tone generator–type tester used to locate open circuits and circuits that are shorted-to-ground.</vt:lpstr>
      <vt:lpstr>Figure 45.38 To check for a short-to-ground using a tone generator, connect the black transmitter lead to a good chassis ground and the red lead to the load side of the fuse terminal. </vt:lpstr>
      <vt:lpstr>QUESTION 3: ?</vt:lpstr>
      <vt:lpstr>ANSWER 3:</vt:lpstr>
      <vt:lpstr>ELECTRICAL TROUBLESHOOTING GUIDE</vt:lpstr>
      <vt:lpstr>STEP-BY-STEP TROUBLESHOOTING</vt:lpstr>
      <vt:lpstr>CASE STUDY</vt:lpstr>
      <vt:lpstr>Figure 45.39 Anti-static spray can be used by customers to prevent being shocked when they touch a metal object like the door handle</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45</dc:title>
  <dc:creator>Curt &amp; Tammy</dc:creator>
  <cp:lastModifiedBy>Curt &amp; Tammy</cp:lastModifiedBy>
  <cp:revision>57</cp:revision>
  <dcterms:created xsi:type="dcterms:W3CDTF">2018-09-25T19:30:15Z</dcterms:created>
  <dcterms:modified xsi:type="dcterms:W3CDTF">2019-04-21T21:21:25Z</dcterms:modified>
</cp:coreProperties>
</file>