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7" r:id="rId5"/>
    <p:sldMasterId id="2147483709" r:id="rId6"/>
  </p:sldMasterIdLst>
  <p:sldIdLst>
    <p:sldId id="257" r:id="rId7"/>
    <p:sldId id="259" r:id="rId8"/>
    <p:sldId id="260" r:id="rId9"/>
    <p:sldId id="262" r:id="rId10"/>
    <p:sldId id="315" r:id="rId11"/>
    <p:sldId id="316" r:id="rId12"/>
    <p:sldId id="317" r:id="rId13"/>
    <p:sldId id="270" r:id="rId14"/>
    <p:sldId id="267" r:id="rId15"/>
    <p:sldId id="268" r:id="rId16"/>
    <p:sldId id="263" r:id="rId17"/>
    <p:sldId id="318" r:id="rId18"/>
    <p:sldId id="274" r:id="rId19"/>
    <p:sldId id="269" r:id="rId20"/>
    <p:sldId id="319" r:id="rId21"/>
    <p:sldId id="350" r:id="rId22"/>
    <p:sldId id="271" r:id="rId23"/>
    <p:sldId id="351" r:id="rId24"/>
    <p:sldId id="352" r:id="rId25"/>
    <p:sldId id="353" r:id="rId26"/>
    <p:sldId id="354" r:id="rId27"/>
    <p:sldId id="320" r:id="rId28"/>
    <p:sldId id="321" r:id="rId29"/>
    <p:sldId id="322" r:id="rId30"/>
    <p:sldId id="323" r:id="rId31"/>
    <p:sldId id="326" r:id="rId32"/>
    <p:sldId id="324" r:id="rId33"/>
    <p:sldId id="327" r:id="rId34"/>
    <p:sldId id="328" r:id="rId35"/>
    <p:sldId id="329" r:id="rId36"/>
    <p:sldId id="330" r:id="rId37"/>
    <p:sldId id="331" r:id="rId38"/>
    <p:sldId id="332" r:id="rId39"/>
    <p:sldId id="333" r:id="rId40"/>
    <p:sldId id="334" r:id="rId41"/>
    <p:sldId id="335" r:id="rId42"/>
    <p:sldId id="286" r:id="rId43"/>
    <p:sldId id="287" r:id="rId44"/>
    <p:sldId id="273" r:id="rId45"/>
    <p:sldId id="336" r:id="rId46"/>
    <p:sldId id="337" r:id="rId47"/>
    <p:sldId id="339" r:id="rId48"/>
    <p:sldId id="338" r:id="rId49"/>
    <p:sldId id="275" r:id="rId50"/>
    <p:sldId id="356" r:id="rId51"/>
    <p:sldId id="340" r:id="rId52"/>
    <p:sldId id="341" r:id="rId53"/>
    <p:sldId id="342" r:id="rId54"/>
    <p:sldId id="343" r:id="rId55"/>
    <p:sldId id="344" r:id="rId56"/>
    <p:sldId id="345" r:id="rId57"/>
    <p:sldId id="346" r:id="rId58"/>
    <p:sldId id="299" r:id="rId59"/>
    <p:sldId id="300" r:id="rId60"/>
    <p:sldId id="355" r:id="rId61"/>
    <p:sldId id="347" r:id="rId62"/>
    <p:sldId id="348" r:id="rId63"/>
    <p:sldId id="349" r:id="rId64"/>
    <p:sldId id="325"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718" autoAdjust="0"/>
  </p:normalViewPr>
  <p:slideViewPr>
    <p:cSldViewPr>
      <p:cViewPr varScale="1">
        <p:scale>
          <a:sx n="105" d="100"/>
          <a:sy n="105" d="100"/>
        </p:scale>
        <p:origin x="-215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226966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4/19/2019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4/19/2019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56744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7489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71741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33930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135839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4/19/2019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26008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30286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2362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752764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4/19/2019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9122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5976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4/19/2019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4/19/2019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4/19/2019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4/19/2019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4/19/2019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4/19/2019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emf"/><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48042165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6.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6.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6.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7.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7.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7.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7.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7.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7.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7.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7.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7.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67.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67.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6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67.xml"/></Relationships>
</file>

<file path=ppt/slides/_rels/slide4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67.xml"/></Relationships>
</file>

<file path=ppt/slides/_rels/slide4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67.xml"/></Relationships>
</file>

<file path=ppt/slides/_rels/slide4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6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67.xml"/></Relationships>
</file>

<file path=ppt/slides/_rels/slide4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67.xml"/></Relationships>
</file>

<file path=ppt/slides/_rels/slide4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67.xml"/></Relationships>
</file>

<file path=ppt/slides/_rels/slide4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6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3.xml"/></Relationships>
</file>

<file path=ppt/slides/_rels/slide5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67.xml"/></Relationships>
</file>

<file path=ppt/slides/_rels/slide51.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67.xml"/></Relationships>
</file>

<file path=ppt/slides/_rels/slide52.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6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6.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67.xml"/></Relationships>
</file>

<file path=ppt/slides/_rels/slide5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67.xml"/></Relationships>
</file>

<file path=ppt/slides/_rels/slide58.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67.xml"/></Relationships>
</file>

<file path=ppt/slides/_rels/slide5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5.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smtClean="0">
                <a:latin typeface="Arial" panose="020B0604020202020204" pitchFamily="34" charset="0"/>
                <a:cs typeface="Arial" panose="020B0604020202020204" pitchFamily="34" charset="0"/>
              </a:rPr>
              <a:t>Sixth Edition</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r>
              <a:rPr lang="en-US" dirty="0" smtClean="0"/>
              <a:t>Chapter 44</a:t>
            </a:r>
            <a:endParaRPr lang="en-US" dirty="0"/>
          </a:p>
        </p:txBody>
      </p:sp>
      <p:sp>
        <p:nvSpPr>
          <p:cNvPr id="5" name="Text Placeholder 4"/>
          <p:cNvSpPr>
            <a:spLocks noGrp="1"/>
          </p:cNvSpPr>
          <p:nvPr>
            <p:ph type="body" sz="quarter" idx="15"/>
          </p:nvPr>
        </p:nvSpPr>
        <p:spPr/>
        <p:txBody>
          <a:bodyPr/>
          <a:lstStyle/>
          <a:p>
            <a:r>
              <a:rPr lang="en-US" sz="3200" b="1" dirty="0" smtClean="0">
                <a:solidFill>
                  <a:srgbClr val="005A70"/>
                </a:solidFill>
                <a:latin typeface="Arial" panose="020B0604020202020204" pitchFamily="34" charset="0"/>
                <a:cs typeface="Arial" panose="020B0604020202020204" pitchFamily="34" charset="0"/>
              </a:rPr>
              <a:t>Automotive Wiring and Wire Repair</a:t>
            </a: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ANSWER 1:</a:t>
            </a:r>
            <a:endParaRPr lang="en-US" sz="3200" dirty="0">
              <a:solidFill>
                <a:srgbClr val="F8F9D3"/>
              </a:solidFill>
              <a:latin typeface="+mj-lt"/>
            </a:endParaRPr>
          </a:p>
        </p:txBody>
      </p:sp>
      <p:sp>
        <p:nvSpPr>
          <p:cNvPr id="6" name="Rectangle 5"/>
          <p:cNvSpPr/>
          <p:nvPr/>
        </p:nvSpPr>
        <p:spPr>
          <a:xfrm>
            <a:off x="304800" y="1954959"/>
            <a:ext cx="8534400" cy="707886"/>
          </a:xfrm>
          <a:prstGeom prst="rect">
            <a:avLst/>
          </a:prstGeom>
        </p:spPr>
        <p:txBody>
          <a:bodyPr wrap="square">
            <a:spAutoFit/>
          </a:bodyPr>
          <a:lstStyle/>
          <a:p>
            <a:r>
              <a:rPr lang="en-US" sz="4000" dirty="0" smtClean="0">
                <a:solidFill>
                  <a:srgbClr val="000000"/>
                </a:solidFill>
              </a:rPr>
              <a:t>The method that the wire is sized.</a:t>
            </a:r>
            <a:endParaRPr lang="en-US" sz="4000" dirty="0">
              <a:solidFill>
                <a:srgbClr val="000000"/>
              </a:solidFill>
            </a:endParaRPr>
          </a:p>
        </p:txBody>
      </p:sp>
    </p:spTree>
    <p:extLst>
      <p:ext uri="{BB962C8B-B14F-4D97-AF65-F5344CB8AC3E}">
        <p14:creationId xmlns:p14="http://schemas.microsoft.com/office/powerpoint/2010/main" val="258282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GROUND WIRES</a:t>
            </a:r>
            <a:endParaRPr lang="en-US" dirty="0">
              <a:latin typeface="+mj-lt"/>
            </a:endParaRPr>
          </a:p>
        </p:txBody>
      </p:sp>
      <p:sp>
        <p:nvSpPr>
          <p:cNvPr id="26627" name="Content Placeholder 2"/>
          <p:cNvSpPr>
            <a:spLocks noGrp="1"/>
          </p:cNvSpPr>
          <p:nvPr>
            <p:ph idx="1"/>
          </p:nvPr>
        </p:nvSpPr>
        <p:spPr>
          <a:xfrm>
            <a:off x="457200" y="1600200"/>
            <a:ext cx="8077200" cy="4525963"/>
          </a:xfrm>
        </p:spPr>
        <p:txBody>
          <a:bodyPr/>
          <a:lstStyle/>
          <a:p>
            <a:r>
              <a:rPr lang="en-US" dirty="0" smtClean="0"/>
              <a:t>Purpose and Function</a:t>
            </a:r>
          </a:p>
          <a:p>
            <a:pPr lvl="1"/>
            <a:r>
              <a:rPr lang="en-US" dirty="0"/>
              <a:t>All vehicles use ground </a:t>
            </a:r>
            <a:r>
              <a:rPr lang="en-US" dirty="0" smtClean="0"/>
              <a:t>wires between </a:t>
            </a:r>
            <a:r>
              <a:rPr lang="en-US" dirty="0"/>
              <a:t>the engine and body and/or between the body and </a:t>
            </a:r>
            <a:r>
              <a:rPr lang="en-US" dirty="0" smtClean="0"/>
              <a:t>the negative </a:t>
            </a:r>
            <a:r>
              <a:rPr lang="en-US" dirty="0"/>
              <a:t>terminal of the battery</a:t>
            </a:r>
            <a:r>
              <a:rPr lang="en-US" dirty="0" smtClean="0"/>
              <a:t>.</a:t>
            </a:r>
          </a:p>
          <a:p>
            <a:r>
              <a:rPr lang="en-US" dirty="0" smtClean="0"/>
              <a:t>Skin Effect</a:t>
            </a:r>
          </a:p>
          <a:p>
            <a:pPr lvl="1"/>
            <a:r>
              <a:rPr lang="en-US" dirty="0"/>
              <a:t>The skin effect is the term used to describe </a:t>
            </a:r>
            <a:r>
              <a:rPr lang="en-US" dirty="0" smtClean="0"/>
              <a:t>how high-frequency </a:t>
            </a:r>
            <a:r>
              <a:rPr lang="en-US" dirty="0"/>
              <a:t>AC electricity flows through a conductor</a:t>
            </a:r>
            <a:r>
              <a:rPr lang="en-US" dirty="0" smtClean="0"/>
              <a:t>.</a:t>
            </a:r>
          </a:p>
          <a:p>
            <a:endParaRPr lang="en-US" dirty="0"/>
          </a:p>
        </p:txBody>
      </p:sp>
    </p:spTree>
    <p:extLst>
      <p:ext uri="{BB962C8B-B14F-4D97-AF65-F5344CB8AC3E}">
        <p14:creationId xmlns:p14="http://schemas.microsoft.com/office/powerpoint/2010/main" val="61861048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2800" dirty="0">
                <a:latin typeface="+mj-lt"/>
              </a:rPr>
              <a:t>Figure 44.1 All lights and accessories ground to the body of the vehicle. </a:t>
            </a:r>
            <a:endParaRPr lang="en-US" sz="2800" dirty="0">
              <a:latin typeface="+mj-lt"/>
            </a:endParaRPr>
          </a:p>
        </p:txBody>
      </p:sp>
      <p:pic>
        <p:nvPicPr>
          <p:cNvPr id="6" name="Picture 2" descr="A photo shows the hood of an engine with a braided ground strap grounding the hood and another braided strap connecting the body to the engin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94120" y="2362200"/>
            <a:ext cx="4555757" cy="3416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026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FREQUENTLY ASKED QUESTION</a:t>
            </a:r>
            <a:endParaRPr lang="en-US" sz="3400" dirty="0">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199" y="1371600"/>
            <a:ext cx="4538663" cy="4990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0635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BATTERY CABLES</a:t>
            </a:r>
            <a:endParaRPr lang="en-US" dirty="0">
              <a:latin typeface="+mj-lt"/>
            </a:endParaRPr>
          </a:p>
        </p:txBody>
      </p:sp>
      <p:sp>
        <p:nvSpPr>
          <p:cNvPr id="28675" name="Content Placeholder 2"/>
          <p:cNvSpPr>
            <a:spLocks noGrp="1"/>
          </p:cNvSpPr>
          <p:nvPr>
            <p:ph idx="1"/>
          </p:nvPr>
        </p:nvSpPr>
        <p:spPr>
          <a:xfrm>
            <a:off x="228600" y="1600200"/>
            <a:ext cx="8458200" cy="4525963"/>
          </a:xfrm>
        </p:spPr>
        <p:txBody>
          <a:bodyPr/>
          <a:lstStyle/>
          <a:p>
            <a:r>
              <a:rPr lang="en-US" dirty="0"/>
              <a:t>Battery cables are the largest wires used in the automotive </a:t>
            </a:r>
            <a:r>
              <a:rPr lang="en-US" dirty="0" smtClean="0"/>
              <a:t>electrical system</a:t>
            </a:r>
            <a:r>
              <a:rPr lang="en-US" dirty="0"/>
              <a:t>. The cables are usually 4-gauge, 2-gauge, or </a:t>
            </a:r>
            <a:r>
              <a:rPr lang="en-US" dirty="0" smtClean="0"/>
              <a:t>1-gauge wires </a:t>
            </a:r>
            <a:r>
              <a:rPr lang="en-US" dirty="0"/>
              <a:t>(19 mm2 or larger</a:t>
            </a:r>
            <a:r>
              <a:rPr lang="en-US" dirty="0" smtClean="0"/>
              <a:t>).</a:t>
            </a:r>
          </a:p>
          <a:p>
            <a:endParaRPr lang="en-US" dirty="0"/>
          </a:p>
          <a:p>
            <a:endParaRPr lang="en-US" dirty="0"/>
          </a:p>
        </p:txBody>
      </p:sp>
    </p:spTree>
    <p:extLst>
      <p:ext uri="{BB962C8B-B14F-4D97-AF65-F5344CB8AC3E}">
        <p14:creationId xmlns:p14="http://schemas.microsoft.com/office/powerpoint/2010/main" val="72669597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2400" dirty="0">
                <a:latin typeface="+mj-lt"/>
              </a:rPr>
              <a:t>Figure 44.2 Battery cables are designed to carry heavy starter current and are, therefore, usually 4 gauge or larger wire.</a:t>
            </a:r>
            <a:endParaRPr lang="en-US" sz="2400" dirty="0">
              <a:latin typeface="+mj-lt"/>
            </a:endParaRPr>
          </a:p>
        </p:txBody>
      </p:sp>
      <p:pic>
        <p:nvPicPr>
          <p:cNvPr id="6" name="Picture 2" descr="A photo shows the battery cable of an engine covered with a thermal blanket and a plastic conduit attached to the wiring near the battery."/>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01201" y="2362200"/>
            <a:ext cx="4141596" cy="3106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522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JUMPER CABLES</a:t>
            </a:r>
            <a:endParaRPr lang="en-US" dirty="0">
              <a:latin typeface="+mj-lt"/>
            </a:endParaRPr>
          </a:p>
        </p:txBody>
      </p:sp>
      <p:sp>
        <p:nvSpPr>
          <p:cNvPr id="3" name="Content Placeholder 2"/>
          <p:cNvSpPr>
            <a:spLocks noGrp="1"/>
          </p:cNvSpPr>
          <p:nvPr>
            <p:ph idx="1"/>
          </p:nvPr>
        </p:nvSpPr>
        <p:spPr/>
        <p:txBody>
          <a:bodyPr/>
          <a:lstStyle/>
          <a:p>
            <a:r>
              <a:rPr lang="en-US" dirty="0"/>
              <a:t>Jumper cables are 4- to 2/0-gauge electrical cables with </a:t>
            </a:r>
            <a:r>
              <a:rPr lang="en-US" dirty="0" smtClean="0"/>
              <a:t>large clamps </a:t>
            </a:r>
            <a:r>
              <a:rPr lang="en-US" dirty="0"/>
              <a:t>attached, and are used to connect the discharged </a:t>
            </a:r>
            <a:r>
              <a:rPr lang="en-US" dirty="0" smtClean="0"/>
              <a:t>battery of </a:t>
            </a:r>
            <a:r>
              <a:rPr lang="en-US" dirty="0"/>
              <a:t>one vehicle to the good battery of another vehicle</a:t>
            </a:r>
            <a:r>
              <a:rPr lang="en-US" dirty="0" smtClean="0"/>
              <a:t>.</a:t>
            </a:r>
          </a:p>
          <a:p>
            <a:r>
              <a:rPr lang="en-US" dirty="0"/>
              <a:t>1/0 AWG welding cable can be used to construct an </a:t>
            </a:r>
            <a:r>
              <a:rPr lang="en-US" dirty="0" smtClean="0"/>
              <a:t>excellent set </a:t>
            </a:r>
            <a:r>
              <a:rPr lang="en-US" dirty="0"/>
              <a:t>of jumper cables using welding clamps on both ends.</a:t>
            </a:r>
            <a:endParaRPr lang="en-US" dirty="0"/>
          </a:p>
        </p:txBody>
      </p:sp>
    </p:spTree>
    <p:extLst>
      <p:ext uri="{BB962C8B-B14F-4D97-AF65-F5344CB8AC3E}">
        <p14:creationId xmlns:p14="http://schemas.microsoft.com/office/powerpoint/2010/main" val="16471117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smtClean="0">
                <a:latin typeface="+mj-lt"/>
              </a:rPr>
              <a:t>FUSES AND CIRCUIT PROTECTION </a:t>
            </a:r>
            <a:r>
              <a:rPr lang="en-US" dirty="0" smtClean="0">
                <a:latin typeface="+mj-lt"/>
              </a:rPr>
              <a:t>DEVICES (1 OF 5)</a:t>
            </a:r>
            <a:endParaRPr lang="en-US" dirty="0">
              <a:latin typeface="+mj-lt"/>
            </a:endParaRPr>
          </a:p>
        </p:txBody>
      </p:sp>
      <p:sp>
        <p:nvSpPr>
          <p:cNvPr id="28675" name="Content Placeholder 2"/>
          <p:cNvSpPr>
            <a:spLocks noGrp="1"/>
          </p:cNvSpPr>
          <p:nvPr>
            <p:ph idx="1"/>
          </p:nvPr>
        </p:nvSpPr>
        <p:spPr/>
        <p:txBody>
          <a:bodyPr/>
          <a:lstStyle/>
          <a:p>
            <a:r>
              <a:rPr lang="en-US" dirty="0" smtClean="0"/>
              <a:t>Construction</a:t>
            </a:r>
          </a:p>
          <a:p>
            <a:pPr lvl="1"/>
            <a:r>
              <a:rPr lang="en-US" dirty="0"/>
              <a:t>A fuse is constructed of a fine tin conductor inside a </a:t>
            </a:r>
            <a:r>
              <a:rPr lang="en-US" dirty="0" smtClean="0"/>
              <a:t>glass, plastic</a:t>
            </a:r>
            <a:r>
              <a:rPr lang="en-US" dirty="0"/>
              <a:t>, or ceramic housing</a:t>
            </a:r>
            <a:r>
              <a:rPr lang="en-US" dirty="0" smtClean="0"/>
              <a:t>.</a:t>
            </a:r>
          </a:p>
          <a:p>
            <a:r>
              <a:rPr lang="en-US" dirty="0" smtClean="0"/>
              <a:t>Fuse Ratings</a:t>
            </a:r>
          </a:p>
          <a:p>
            <a:pPr lvl="1"/>
            <a:r>
              <a:rPr lang="en-US" dirty="0"/>
              <a:t>The fuse rating is normally about 20% higher than </a:t>
            </a:r>
            <a:r>
              <a:rPr lang="en-US" dirty="0" smtClean="0"/>
              <a:t>the normal </a:t>
            </a:r>
            <a:r>
              <a:rPr lang="en-US" dirty="0"/>
              <a:t>current in the circuit</a:t>
            </a:r>
            <a:r>
              <a:rPr lang="en-US" dirty="0" smtClean="0"/>
              <a:t>.</a:t>
            </a:r>
          </a:p>
          <a:p>
            <a:r>
              <a:rPr lang="en-US" dirty="0" smtClean="0"/>
              <a:t>Blade Fuses</a:t>
            </a:r>
          </a:p>
          <a:p>
            <a:pPr lvl="1"/>
            <a:r>
              <a:rPr lang="en-US" dirty="0"/>
              <a:t>Colored blade-type fuses are also referred to </a:t>
            </a:r>
            <a:r>
              <a:rPr lang="en-US" dirty="0" smtClean="0"/>
              <a:t>as ATO </a:t>
            </a:r>
            <a:r>
              <a:rPr lang="en-US" dirty="0"/>
              <a:t>fuses and have been used since 1977.</a:t>
            </a:r>
            <a:endParaRPr lang="en-US" dirty="0" smtClean="0"/>
          </a:p>
        </p:txBody>
      </p:sp>
    </p:spTree>
    <p:extLst>
      <p:ext uri="{BB962C8B-B14F-4D97-AF65-F5344CB8AC3E}">
        <p14:creationId xmlns:p14="http://schemas.microsoft.com/office/powerpoint/2010/main" val="344358824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FUSES AND CIRCUIT PROTECTION </a:t>
            </a:r>
            <a:r>
              <a:rPr lang="en-US" dirty="0" smtClean="0">
                <a:latin typeface="+mj-lt"/>
              </a:rPr>
              <a:t>DEVICES (2 OF 5)</a:t>
            </a:r>
            <a:endParaRPr lang="en-US" dirty="0">
              <a:latin typeface="+mj-lt"/>
            </a:endParaRPr>
          </a:p>
        </p:txBody>
      </p:sp>
      <p:sp>
        <p:nvSpPr>
          <p:cNvPr id="3" name="Content Placeholder 2"/>
          <p:cNvSpPr>
            <a:spLocks noGrp="1"/>
          </p:cNvSpPr>
          <p:nvPr>
            <p:ph idx="1"/>
          </p:nvPr>
        </p:nvSpPr>
        <p:spPr/>
        <p:txBody>
          <a:bodyPr/>
          <a:lstStyle/>
          <a:p>
            <a:r>
              <a:rPr lang="en-US" dirty="0" smtClean="0"/>
              <a:t>Mini Fuses</a:t>
            </a:r>
          </a:p>
          <a:p>
            <a:pPr lvl="1"/>
            <a:r>
              <a:rPr lang="en-US" dirty="0"/>
              <a:t>To save space, many vehicles use mini (</a:t>
            </a:r>
            <a:r>
              <a:rPr lang="en-US" dirty="0" smtClean="0"/>
              <a:t>small) blade </a:t>
            </a:r>
            <a:r>
              <a:rPr lang="en-US" dirty="0"/>
              <a:t>fuses.</a:t>
            </a:r>
            <a:endParaRPr lang="en-US" dirty="0" smtClean="0"/>
          </a:p>
          <a:p>
            <a:r>
              <a:rPr lang="en-US" dirty="0" smtClean="0"/>
              <a:t>Maxi Fuses</a:t>
            </a:r>
          </a:p>
          <a:p>
            <a:pPr lvl="1"/>
            <a:r>
              <a:rPr lang="en-US" dirty="0"/>
              <a:t>Maxi fuses are a large version of blade </a:t>
            </a:r>
            <a:r>
              <a:rPr lang="en-US" dirty="0" smtClean="0"/>
              <a:t>fuses and </a:t>
            </a:r>
            <a:r>
              <a:rPr lang="en-US" dirty="0"/>
              <a:t>are used to replace fusible links in many vehicles.</a:t>
            </a:r>
            <a:endParaRPr lang="en-US" dirty="0" smtClean="0"/>
          </a:p>
          <a:p>
            <a:r>
              <a:rPr lang="en-US" dirty="0" smtClean="0"/>
              <a:t>Pacific Fuse Element</a:t>
            </a:r>
          </a:p>
          <a:p>
            <a:pPr lvl="1"/>
            <a:r>
              <a:rPr lang="en-US" dirty="0"/>
              <a:t>First used in the late </a:t>
            </a:r>
            <a:r>
              <a:rPr lang="en-US" dirty="0" smtClean="0"/>
              <a:t>1980s, Pacific </a:t>
            </a:r>
            <a:r>
              <a:rPr lang="en-US" dirty="0"/>
              <a:t>fuse elements (also called a fuse link or auto link) </a:t>
            </a:r>
            <a:r>
              <a:rPr lang="en-US" dirty="0" smtClean="0"/>
              <a:t>are used </a:t>
            </a:r>
            <a:r>
              <a:rPr lang="en-US" dirty="0"/>
              <a:t>to protect wiring from a direct short-to-ground.</a:t>
            </a:r>
            <a:endParaRPr lang="en-US" dirty="0"/>
          </a:p>
        </p:txBody>
      </p:sp>
    </p:spTree>
    <p:extLst>
      <p:ext uri="{BB962C8B-B14F-4D97-AF65-F5344CB8AC3E}">
        <p14:creationId xmlns:p14="http://schemas.microsoft.com/office/powerpoint/2010/main" val="1062703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FUSES AND CIRCUIT PROTECTION </a:t>
            </a:r>
            <a:r>
              <a:rPr lang="en-US" dirty="0" smtClean="0">
                <a:latin typeface="+mj-lt"/>
              </a:rPr>
              <a:t>DEVICES (3 OF 5)</a:t>
            </a:r>
            <a:endParaRPr lang="en-US" dirty="0">
              <a:latin typeface="+mj-lt"/>
            </a:endParaRPr>
          </a:p>
        </p:txBody>
      </p:sp>
      <p:sp>
        <p:nvSpPr>
          <p:cNvPr id="3" name="Content Placeholder 2"/>
          <p:cNvSpPr>
            <a:spLocks noGrp="1"/>
          </p:cNvSpPr>
          <p:nvPr>
            <p:ph idx="1"/>
          </p:nvPr>
        </p:nvSpPr>
        <p:spPr/>
        <p:txBody>
          <a:bodyPr/>
          <a:lstStyle/>
          <a:p>
            <a:r>
              <a:rPr lang="en-US" dirty="0" smtClean="0"/>
              <a:t>Testing Fuses</a:t>
            </a:r>
          </a:p>
          <a:p>
            <a:pPr lvl="1"/>
            <a:r>
              <a:rPr lang="en-US" dirty="0" smtClean="0"/>
              <a:t>All fuses </a:t>
            </a:r>
            <a:r>
              <a:rPr lang="en-US" dirty="0"/>
              <a:t>should be tested with a test light</a:t>
            </a:r>
            <a:r>
              <a:rPr lang="en-US" dirty="0" smtClean="0"/>
              <a:t>.</a:t>
            </a:r>
          </a:p>
          <a:p>
            <a:r>
              <a:rPr lang="en-US" dirty="0" smtClean="0"/>
              <a:t>Circuit Breakers</a:t>
            </a:r>
          </a:p>
          <a:p>
            <a:pPr lvl="1"/>
            <a:r>
              <a:rPr lang="en-US" dirty="0"/>
              <a:t>Circuit breakers are mechanical units made of two different </a:t>
            </a:r>
            <a:r>
              <a:rPr lang="en-US" dirty="0" smtClean="0"/>
              <a:t>metals (bimetallic</a:t>
            </a:r>
            <a:r>
              <a:rPr lang="en-US" dirty="0"/>
              <a:t>) that deform when heated, and open a set of </a:t>
            </a:r>
            <a:r>
              <a:rPr lang="en-US" dirty="0" smtClean="0"/>
              <a:t>contact points </a:t>
            </a:r>
            <a:r>
              <a:rPr lang="en-US" dirty="0"/>
              <a:t>that work in the same manner as an “off” switch</a:t>
            </a:r>
            <a:r>
              <a:rPr lang="en-US" dirty="0" smtClean="0"/>
              <a:t>.</a:t>
            </a:r>
          </a:p>
          <a:p>
            <a:r>
              <a:rPr lang="en-US" dirty="0" smtClean="0"/>
              <a:t>PTC Circuit Protectors</a:t>
            </a:r>
          </a:p>
          <a:p>
            <a:pPr lvl="1"/>
            <a:r>
              <a:rPr lang="en-US" dirty="0" smtClean="0"/>
              <a:t>Positive temperature coefficient circuit protectors are solid-state </a:t>
            </a:r>
            <a:r>
              <a:rPr lang="en-US" dirty="0"/>
              <a:t>(</a:t>
            </a:r>
            <a:r>
              <a:rPr lang="en-US" dirty="0" smtClean="0"/>
              <a:t>without moving </a:t>
            </a:r>
            <a:r>
              <a:rPr lang="en-US" dirty="0"/>
              <a:t>parts</a:t>
            </a:r>
            <a:r>
              <a:rPr lang="en-US" dirty="0" smtClean="0"/>
              <a:t>).</a:t>
            </a:r>
            <a:endParaRPr lang="en-US" dirty="0"/>
          </a:p>
        </p:txBody>
      </p:sp>
    </p:spTree>
    <p:extLst>
      <p:ext uri="{BB962C8B-B14F-4D97-AF65-F5344CB8AC3E}">
        <p14:creationId xmlns:p14="http://schemas.microsoft.com/office/powerpoint/2010/main" val="4055714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(1 of 2)</a:t>
            </a:r>
            <a:endParaRPr lang="en-US" dirty="0">
              <a:latin typeface="+mj-lt"/>
            </a:endParaRPr>
          </a:p>
        </p:txBody>
      </p:sp>
      <p:sp>
        <p:nvSpPr>
          <p:cNvPr id="23555" name="Content Placeholder 2"/>
          <p:cNvSpPr>
            <a:spLocks noGrp="1"/>
          </p:cNvSpPr>
          <p:nvPr>
            <p:ph idx="1"/>
          </p:nvPr>
        </p:nvSpPr>
        <p:spPr/>
        <p:txBody>
          <a:bodyPr/>
          <a:lstStyle/>
          <a:p>
            <a:pPr marL="0" indent="0">
              <a:buNone/>
            </a:pPr>
            <a:r>
              <a:rPr lang="en-US" b="1" dirty="0" smtClean="0">
                <a:solidFill>
                  <a:srgbClr val="005A70"/>
                </a:solidFill>
              </a:rPr>
              <a:t>44.1</a:t>
            </a:r>
            <a:r>
              <a:rPr lang="en-US" dirty="0" smtClean="0"/>
              <a:t> </a:t>
            </a:r>
            <a:r>
              <a:rPr lang="en-US" dirty="0"/>
              <a:t>Explain automotive wiring and wire gauge systems</a:t>
            </a:r>
            <a:r>
              <a:rPr lang="en-US" dirty="0" smtClean="0"/>
              <a:t>.</a:t>
            </a:r>
          </a:p>
          <a:p>
            <a:pPr marL="0" indent="0">
              <a:buNone/>
            </a:pPr>
            <a:r>
              <a:rPr lang="en-US" b="1" dirty="0" smtClean="0">
                <a:solidFill>
                  <a:srgbClr val="005A70"/>
                </a:solidFill>
              </a:rPr>
              <a:t>44.2  </a:t>
            </a:r>
            <a:r>
              <a:rPr lang="en-US" dirty="0"/>
              <a:t>Explain the purpose of ground wires, battery cables, and </a:t>
            </a:r>
            <a:r>
              <a:rPr lang="en-US" dirty="0" smtClean="0"/>
              <a:t>jumper cables.</a:t>
            </a:r>
          </a:p>
          <a:p>
            <a:pPr marL="0" indent="0">
              <a:buNone/>
            </a:pPr>
            <a:r>
              <a:rPr lang="en-US" b="1" dirty="0" smtClean="0">
                <a:solidFill>
                  <a:srgbClr val="005A70"/>
                </a:solidFill>
              </a:rPr>
              <a:t>44.3  </a:t>
            </a:r>
            <a:r>
              <a:rPr lang="en-US" dirty="0"/>
              <a:t>Describe how fuses, fusible links, circuit breakers, and PTC </a:t>
            </a:r>
            <a:r>
              <a:rPr lang="en-US" dirty="0" smtClean="0"/>
              <a:t>circuit protector </a:t>
            </a:r>
            <a:r>
              <a:rPr lang="en-US" dirty="0"/>
              <a:t>protect circuits and wiring.</a:t>
            </a:r>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FUSES AND CIRCUIT PROTECTION </a:t>
            </a:r>
            <a:r>
              <a:rPr lang="en-US" dirty="0" smtClean="0">
                <a:latin typeface="+mj-lt"/>
              </a:rPr>
              <a:t>DEVICES (4 OF 5)</a:t>
            </a:r>
            <a:endParaRPr lang="en-US" dirty="0">
              <a:latin typeface="+mj-lt"/>
            </a:endParaRPr>
          </a:p>
        </p:txBody>
      </p:sp>
      <p:sp>
        <p:nvSpPr>
          <p:cNvPr id="3" name="Content Placeholder 2"/>
          <p:cNvSpPr>
            <a:spLocks noGrp="1"/>
          </p:cNvSpPr>
          <p:nvPr>
            <p:ph idx="1"/>
          </p:nvPr>
        </p:nvSpPr>
        <p:spPr/>
        <p:txBody>
          <a:bodyPr/>
          <a:lstStyle/>
          <a:p>
            <a:r>
              <a:rPr lang="en-US" dirty="0" smtClean="0"/>
              <a:t>Fusible Links</a:t>
            </a:r>
          </a:p>
          <a:p>
            <a:pPr lvl="1"/>
            <a:r>
              <a:rPr lang="en-US" dirty="0"/>
              <a:t>A fusible link is a type of fuse that consists </a:t>
            </a:r>
            <a:r>
              <a:rPr lang="en-US" dirty="0" smtClean="0"/>
              <a:t>of a </a:t>
            </a:r>
            <a:r>
              <a:rPr lang="en-US" dirty="0"/>
              <a:t>short length (6 to 9 inches long) of standard copper-strand </a:t>
            </a:r>
            <a:r>
              <a:rPr lang="en-US" dirty="0" smtClean="0"/>
              <a:t>wire covered </a:t>
            </a:r>
            <a:r>
              <a:rPr lang="en-US" dirty="0"/>
              <a:t>with a special nonflammable insulation</a:t>
            </a:r>
            <a:r>
              <a:rPr lang="en-US" dirty="0" smtClean="0"/>
              <a:t>.</a:t>
            </a:r>
          </a:p>
          <a:p>
            <a:r>
              <a:rPr lang="en-US" dirty="0" smtClean="0"/>
              <a:t>Mega Fuse</a:t>
            </a:r>
          </a:p>
          <a:p>
            <a:pPr lvl="1"/>
            <a:r>
              <a:rPr lang="en-US" dirty="0"/>
              <a:t>Many newer vehicles are equipped with </a:t>
            </a:r>
            <a:r>
              <a:rPr lang="en-US" dirty="0" smtClean="0"/>
              <a:t>mega fuses </a:t>
            </a:r>
            <a:r>
              <a:rPr lang="en-US" dirty="0"/>
              <a:t>instead of fusible links to protect high-amperage circuits.</a:t>
            </a:r>
            <a:endParaRPr lang="en-US" dirty="0"/>
          </a:p>
        </p:txBody>
      </p:sp>
    </p:spTree>
    <p:extLst>
      <p:ext uri="{BB962C8B-B14F-4D97-AF65-F5344CB8AC3E}">
        <p14:creationId xmlns:p14="http://schemas.microsoft.com/office/powerpoint/2010/main" val="545157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FUSES AND CIRCUIT PROTECTION </a:t>
            </a:r>
            <a:r>
              <a:rPr lang="en-US" dirty="0" smtClean="0">
                <a:latin typeface="+mj-lt"/>
              </a:rPr>
              <a:t>DEVICES (5 OF 5)</a:t>
            </a:r>
            <a:endParaRPr lang="en-US" dirty="0">
              <a:latin typeface="+mj-lt"/>
            </a:endParaRPr>
          </a:p>
        </p:txBody>
      </p:sp>
      <p:sp>
        <p:nvSpPr>
          <p:cNvPr id="3" name="Content Placeholder 2"/>
          <p:cNvSpPr>
            <a:spLocks noGrp="1"/>
          </p:cNvSpPr>
          <p:nvPr>
            <p:ph idx="1"/>
          </p:nvPr>
        </p:nvSpPr>
        <p:spPr/>
        <p:txBody>
          <a:bodyPr/>
          <a:lstStyle/>
          <a:p>
            <a:r>
              <a:rPr lang="en-US" dirty="0" smtClean="0"/>
              <a:t>Checking Fusible Links and Mega Fuses</a:t>
            </a:r>
          </a:p>
          <a:p>
            <a:pPr lvl="1"/>
            <a:r>
              <a:rPr lang="en-US" dirty="0"/>
              <a:t>To check a fusible link, gently pull on each end to see if it stretches</a:t>
            </a:r>
            <a:r>
              <a:rPr lang="en-US" dirty="0" smtClean="0"/>
              <a:t>.</a:t>
            </a:r>
          </a:p>
          <a:p>
            <a:pPr lvl="1"/>
            <a:r>
              <a:rPr lang="en-US" dirty="0" smtClean="0"/>
              <a:t>Check a Mega fuse with a test light.</a:t>
            </a:r>
          </a:p>
          <a:p>
            <a:r>
              <a:rPr lang="en-US" dirty="0" smtClean="0"/>
              <a:t>Replacing a Fusible Link</a:t>
            </a:r>
          </a:p>
          <a:p>
            <a:pPr lvl="1"/>
            <a:r>
              <a:rPr lang="en-US" dirty="0"/>
              <a:t>Check service information for the exact length, gauge, </a:t>
            </a:r>
            <a:r>
              <a:rPr lang="en-US" dirty="0" smtClean="0"/>
              <a:t>and type </a:t>
            </a:r>
            <a:r>
              <a:rPr lang="en-US" dirty="0"/>
              <a:t>of fusible link required</a:t>
            </a:r>
            <a:r>
              <a:rPr lang="en-US" dirty="0" smtClean="0"/>
              <a:t>.</a:t>
            </a:r>
          </a:p>
          <a:p>
            <a:pPr lvl="1"/>
            <a:r>
              <a:rPr lang="en-US" dirty="0"/>
              <a:t>Replace the fusible link with the specified fusible link wire </a:t>
            </a:r>
            <a:r>
              <a:rPr lang="en-US" dirty="0" smtClean="0"/>
              <a:t>and according </a:t>
            </a:r>
            <a:r>
              <a:rPr lang="en-US" dirty="0"/>
              <a:t>to the instructions found in the service information.</a:t>
            </a:r>
            <a:endParaRPr lang="en-US" dirty="0"/>
          </a:p>
        </p:txBody>
      </p:sp>
    </p:spTree>
    <p:extLst>
      <p:ext uri="{BB962C8B-B14F-4D97-AF65-F5344CB8AC3E}">
        <p14:creationId xmlns:p14="http://schemas.microsoft.com/office/powerpoint/2010/main" val="5531678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N" dirty="0" smtClean="0">
                <a:latin typeface="+mj-lt"/>
              </a:rPr>
              <a:t>Chart 44-5 The </a:t>
            </a:r>
            <a:r>
              <a:rPr lang="en-IN" dirty="0">
                <a:latin typeface="+mj-lt"/>
              </a:rPr>
              <a:t>fuse rating should be 20% higher than the maximum current in the circuit to provide the best protection for the wiring and the component being protected.</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123" y="2057400"/>
            <a:ext cx="7919753" cy="2844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7452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N" sz="2000" dirty="0">
                <a:latin typeface="+mj-lt"/>
              </a:rPr>
              <a:t>Figure 44.3 A typical </a:t>
            </a:r>
            <a:r>
              <a:rPr lang="en-IN" sz="2000" dirty="0" err="1">
                <a:latin typeface="+mj-lt"/>
              </a:rPr>
              <a:t>Underhood</a:t>
            </a:r>
            <a:r>
              <a:rPr lang="en-IN" sz="2000" dirty="0">
                <a:latin typeface="+mj-lt"/>
              </a:rPr>
              <a:t> Electrical </a:t>
            </a:r>
            <a:r>
              <a:rPr lang="en-IN" sz="2000" dirty="0" err="1">
                <a:latin typeface="+mj-lt"/>
              </a:rPr>
              <a:t>Center</a:t>
            </a:r>
            <a:r>
              <a:rPr lang="en-IN" sz="2000" dirty="0">
                <a:latin typeface="+mj-lt"/>
              </a:rPr>
              <a:t> (UHEC). Most are referred to as an “intelligent power distribution box” or a “smart junction box,” because underneath (lower figure) are wires that join the circuits from the maxi fuses to other fuses and to or from relays.</a:t>
            </a:r>
            <a:endParaRPr lang="en-US" sz="2000" dirty="0">
              <a:latin typeface="+mj-lt"/>
            </a:endParaRPr>
          </a:p>
        </p:txBody>
      </p:sp>
      <p:pic>
        <p:nvPicPr>
          <p:cNvPr id="4" name="Picture 2" descr="A photo shows a typical Underhood Electrical Center of an engine. The top side of the Underhood Electrical Center has different relays and fuses attached to it. The underside has various wires connecting the fuses and relays."/>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626487" y="1828800"/>
            <a:ext cx="3891021" cy="4052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653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2800" dirty="0" smtClean="0">
                <a:latin typeface="+mj-lt"/>
              </a:rPr>
              <a:t>Chart 44-6 The </a:t>
            </a:r>
            <a:r>
              <a:rPr lang="en-IN" sz="2800" dirty="0">
                <a:latin typeface="+mj-lt"/>
              </a:rPr>
              <a:t>amperage rating and the </a:t>
            </a:r>
            <a:r>
              <a:rPr lang="en-IN" sz="2800" dirty="0" err="1">
                <a:latin typeface="+mj-lt"/>
              </a:rPr>
              <a:t>color</a:t>
            </a:r>
            <a:r>
              <a:rPr lang="en-IN" sz="2800" dirty="0">
                <a:latin typeface="+mj-lt"/>
              </a:rPr>
              <a:t> of the blade fuse are standardized.</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851" y="1600200"/>
            <a:ext cx="4856299" cy="4529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4707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2800" dirty="0">
                <a:latin typeface="+mj-lt"/>
              </a:rPr>
              <a:t>Figure 44.4 Blade-type fuses can be tested through openings in the plastic at the top of the fuse</a:t>
            </a:r>
            <a:endParaRPr lang="en-US" sz="2800" dirty="0">
              <a:latin typeface="+mj-lt"/>
            </a:endParaRPr>
          </a:p>
        </p:txBody>
      </p:sp>
      <p:pic>
        <p:nvPicPr>
          <p:cNvPr id="6" name="Picture 2" descr="A figure shows a blade-type fuse with two sharp blades at the bottom and two openings on the top that are labeled fuse test point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861298" y="1643375"/>
            <a:ext cx="3421400" cy="4521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771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641" y="228600"/>
            <a:ext cx="8229600" cy="1097280"/>
          </a:xfrm>
        </p:spPr>
        <p:txBody>
          <a:bodyPr/>
          <a:lstStyle/>
          <a:p>
            <a:r>
              <a:rPr lang="en-IN" sz="2800" dirty="0" smtClean="0">
                <a:latin typeface="+mj-lt"/>
              </a:rPr>
              <a:t>Chart 44-7 Mini </a:t>
            </a:r>
            <a:r>
              <a:rPr lang="en-IN" sz="2800" dirty="0">
                <a:latin typeface="+mj-lt"/>
              </a:rPr>
              <a:t>fuse amperage rating </a:t>
            </a:r>
            <a:r>
              <a:rPr lang="en-IN" sz="2800" dirty="0" smtClean="0">
                <a:latin typeface="+mj-lt"/>
              </a:rPr>
              <a:t>and </a:t>
            </a:r>
            <a:r>
              <a:rPr lang="en-IN" sz="2800" dirty="0" err="1" smtClean="0">
                <a:latin typeface="+mj-lt"/>
              </a:rPr>
              <a:t>colors</a:t>
            </a:r>
            <a:r>
              <a:rPr lang="en-IN" sz="2800" dirty="0" smtClean="0">
                <a:latin typeface="+mj-lt"/>
              </a:rPr>
              <a:t>.</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695" y="1828800"/>
            <a:ext cx="7883492" cy="4146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4794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2800" dirty="0" smtClean="0">
                <a:latin typeface="+mj-lt"/>
              </a:rPr>
              <a:t>Chart 44-8 Maxi </a:t>
            </a:r>
            <a:r>
              <a:rPr lang="en-IN" sz="2800" dirty="0">
                <a:latin typeface="+mj-lt"/>
              </a:rPr>
              <a:t>fuse amperage rating and </a:t>
            </a:r>
            <a:r>
              <a:rPr lang="en-IN" sz="2800" dirty="0" err="1">
                <a:latin typeface="+mj-lt"/>
              </a:rPr>
              <a:t>colors</a:t>
            </a:r>
            <a:r>
              <a:rPr lang="en-IN" sz="2800" dirty="0">
                <a:latin typeface="+mj-lt"/>
              </a:rPr>
              <a:t>.</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258" y="1752600"/>
            <a:ext cx="7615483" cy="3977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5030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44.5 Three sizes of blade-type fuses: mini on the left, standard or ATO type in the </a:t>
            </a:r>
            <a:r>
              <a:rPr lang="en-IN" sz="2400" dirty="0" err="1">
                <a:latin typeface="+mj-lt"/>
              </a:rPr>
              <a:t>center</a:t>
            </a:r>
            <a:r>
              <a:rPr lang="en-IN" sz="2400" dirty="0">
                <a:latin typeface="+mj-lt"/>
              </a:rPr>
              <a:t>, and maxi on the right</a:t>
            </a:r>
            <a:endParaRPr lang="en-US" dirty="0">
              <a:latin typeface="+mj-lt"/>
            </a:endParaRPr>
          </a:p>
        </p:txBody>
      </p:sp>
      <p:pic>
        <p:nvPicPr>
          <p:cNvPr id="3" name="Picture 2" descr="A photo shows the three sizes of blade-types fuses: mini, standard, and maxi; with mini being the smallest in size, maxi the largest, and standard being an intermediate siz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17736" y="2386368"/>
            <a:ext cx="7908524" cy="3359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8748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800" dirty="0">
                <a:latin typeface="+mj-lt"/>
              </a:rPr>
              <a:t>Figure 44.6 A comparison of the various types of protective devices used in most vehicles</a:t>
            </a:r>
            <a:endParaRPr lang="en-US" sz="2800" dirty="0">
              <a:latin typeface="+mj-lt"/>
            </a:endParaRPr>
          </a:p>
        </p:txBody>
      </p:sp>
      <p:pic>
        <p:nvPicPr>
          <p:cNvPr id="3" name="Picture 2" descr="The figure shows the following devices:&#10;• Pacific fuse element has a plastic fuse top with two legs at the bottom.&#10;• Maxi fuse has a large transparent top and two blades at the bottom.&#10;• Ato fuse has a transparent top with two blades at the bottom.&#10;• Micro 3 fuse has a transparent top with three blades at the bottom.&#10;• Mini fuse has a small, transparent top with two pointed blades at the bottom.&#10;• Low profile mini fuse has a small, transparent top with two blades at the bottom that start at the top and only a portion of the blades extend below the top.&#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05769" y="1655531"/>
            <a:ext cx="4332459" cy="4497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5117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(2 of 2)</a:t>
            </a:r>
            <a:endParaRPr lang="en-US" dirty="0">
              <a:latin typeface="+mj-lt"/>
            </a:endParaRPr>
          </a:p>
        </p:txBody>
      </p:sp>
      <p:sp>
        <p:nvSpPr>
          <p:cNvPr id="24579" name="Content Placeholder 2"/>
          <p:cNvSpPr>
            <a:spLocks noGrp="1"/>
          </p:cNvSpPr>
          <p:nvPr>
            <p:ph idx="1"/>
          </p:nvPr>
        </p:nvSpPr>
        <p:spPr/>
        <p:txBody>
          <a:bodyPr/>
          <a:lstStyle/>
          <a:p>
            <a:pPr marL="0" indent="0">
              <a:buNone/>
            </a:pPr>
            <a:r>
              <a:rPr lang="en-US" b="1" dirty="0" smtClean="0">
                <a:solidFill>
                  <a:srgbClr val="005A70"/>
                </a:solidFill>
              </a:rPr>
              <a:t>44.4</a:t>
            </a:r>
            <a:r>
              <a:rPr lang="en-US" dirty="0" smtClean="0"/>
              <a:t> </a:t>
            </a:r>
            <a:r>
              <a:rPr lang="en-US" dirty="0"/>
              <a:t>List the steps for removing a terminal from a connector</a:t>
            </a:r>
            <a:r>
              <a:rPr lang="en-US" dirty="0" smtClean="0"/>
              <a:t>.</a:t>
            </a:r>
          </a:p>
          <a:p>
            <a:pPr marL="0" indent="0">
              <a:buNone/>
            </a:pPr>
            <a:r>
              <a:rPr lang="en-US" b="1" dirty="0" smtClean="0">
                <a:solidFill>
                  <a:srgbClr val="005A70"/>
                </a:solidFill>
              </a:rPr>
              <a:t>44.5</a:t>
            </a:r>
            <a:r>
              <a:rPr lang="en-US" dirty="0" smtClean="0"/>
              <a:t> </a:t>
            </a:r>
            <a:r>
              <a:rPr lang="en-US" dirty="0"/>
              <a:t>List the steps for performing each method of wire repair</a:t>
            </a:r>
            <a:r>
              <a:rPr lang="en-US" dirty="0" smtClean="0"/>
              <a:t>.</a:t>
            </a:r>
          </a:p>
          <a:p>
            <a:pPr marL="0" indent="0">
              <a:buNone/>
            </a:pPr>
            <a:r>
              <a:rPr lang="en-US" b="1" dirty="0" smtClean="0">
                <a:solidFill>
                  <a:schemeClr val="accent2"/>
                </a:solidFill>
              </a:rPr>
              <a:t>44.6</a:t>
            </a:r>
            <a:r>
              <a:rPr lang="en-US" dirty="0" smtClean="0"/>
              <a:t> </a:t>
            </a:r>
            <a:r>
              <a:rPr lang="en-US" dirty="0"/>
              <a:t>Explain the types of electrical conduit.</a:t>
            </a:r>
          </a:p>
          <a:p>
            <a:pPr marL="0" indent="0">
              <a:buNone/>
            </a:pPr>
            <a:r>
              <a:rPr lang="en-US" dirty="0" smtClean="0"/>
              <a:t> </a:t>
            </a:r>
            <a:endParaRPr lang="en-US" dirty="0"/>
          </a:p>
        </p:txBody>
      </p:sp>
    </p:spTree>
    <p:extLst>
      <p:ext uri="{BB962C8B-B14F-4D97-AF65-F5344CB8AC3E}">
        <p14:creationId xmlns:p14="http://schemas.microsoft.com/office/powerpoint/2010/main" val="300537291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800" dirty="0">
                <a:latin typeface="+mj-lt"/>
              </a:rPr>
              <a:t>Figure 44.7 To test a fuse, use a test light to check for power at the power side of the fuse.</a:t>
            </a:r>
            <a:endParaRPr lang="en-US" sz="2800" dirty="0">
              <a:latin typeface="+mj-lt"/>
            </a:endParaRPr>
          </a:p>
        </p:txBody>
      </p:sp>
      <p:pic>
        <p:nvPicPr>
          <p:cNvPr id="3" name="Picture 2" descr="A photo shows a technician touching the power side of a fuse with a test ligh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98174" y="1905000"/>
            <a:ext cx="5347647" cy="4010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55681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800" dirty="0">
                <a:latin typeface="+mj-lt"/>
              </a:rPr>
              <a:t>Figure 44.8 Typical blade circuit breaker fits into the same space as a blade fuse.</a:t>
            </a:r>
            <a:endParaRPr lang="en-US" sz="2800" dirty="0">
              <a:latin typeface="+mj-lt"/>
            </a:endParaRPr>
          </a:p>
        </p:txBody>
      </p:sp>
      <p:pic>
        <p:nvPicPr>
          <p:cNvPr id="3" name="Picture 2" descr="A figure shows a 6 A circuit breaker and a 30 A circuit breaker connecting to a fuse block. An enlarged view of the circuit breaker shows the current flow through the circuit breaker when the contacts on the blade are close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49249" y="2286000"/>
            <a:ext cx="4245498" cy="3503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0628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800" dirty="0">
                <a:latin typeface="+mj-lt"/>
              </a:rPr>
              <a:t>Figure 44.9 Electrical symbols used to represent circuit breakers</a:t>
            </a:r>
            <a:endParaRPr lang="en-US" sz="2800" dirty="0">
              <a:latin typeface="+mj-lt"/>
            </a:endParaRPr>
          </a:p>
        </p:txBody>
      </p:sp>
      <p:pic>
        <p:nvPicPr>
          <p:cNvPr id="3" name="Picture 2" descr="The symbol on the left shows two broken lines with an arch on top of them and the label: Circuit breaker. The symbol on the right shows two broken lines connected to each other with an arch with a circle at both the end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29361" y="3429244"/>
            <a:ext cx="7085274" cy="1190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6040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97280"/>
          </a:xfrm>
        </p:spPr>
        <p:txBody>
          <a:bodyPr/>
          <a:lstStyle/>
          <a:p>
            <a:r>
              <a:rPr lang="en-IN" sz="1800" dirty="0">
                <a:latin typeface="+mj-lt"/>
              </a:rPr>
              <a:t>Figure 44.10 (a) </a:t>
            </a:r>
            <a:r>
              <a:rPr lang="en-IN" sz="1800" dirty="0" smtClean="0">
                <a:latin typeface="+mj-lt"/>
              </a:rPr>
              <a:t>With </a:t>
            </a:r>
            <a:r>
              <a:rPr lang="en-IN" sz="1800" dirty="0">
                <a:latin typeface="+mj-lt"/>
              </a:rPr>
              <a:t>normal current flow, the temperature of the PTC circuit protector remains normal. (b) When current exceeds the amperage rating of the PTC circuit protector, the polymer material that makes up the electronic circuit protector increases in resistance.</a:t>
            </a:r>
            <a:endParaRPr lang="en-US" sz="1800" dirty="0">
              <a:latin typeface="+mj-lt"/>
            </a:endParaRPr>
          </a:p>
        </p:txBody>
      </p:sp>
      <p:pic>
        <p:nvPicPr>
          <p:cNvPr id="3" name="Picture 2" descr="A figure shows a PTC circuit protector connected to a motor. During the normal operation all the conducting paths in the circuit protector are connected to the moto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6999"/>
          <a:stretch/>
        </p:blipFill>
        <p:spPr bwMode="auto">
          <a:xfrm>
            <a:off x="2662575" y="2514600"/>
            <a:ext cx="1782424" cy="304038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A figure shows a PTC circuit protector connected to a motor. When current exceeds the amperage rating of the PTC circuit protector, very few conducting paths in the circuit protector are connected to the moto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5107"/>
          <a:stretch/>
        </p:blipFill>
        <p:spPr bwMode="auto">
          <a:xfrm>
            <a:off x="4669167" y="2514601"/>
            <a:ext cx="1860825" cy="3040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9642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44.11 PTC circuit protectors are used extensively in the power distribution </a:t>
            </a:r>
            <a:r>
              <a:rPr lang="en-IN" sz="2400" dirty="0" err="1">
                <a:latin typeface="+mj-lt"/>
              </a:rPr>
              <a:t>center</a:t>
            </a:r>
            <a:r>
              <a:rPr lang="en-IN" sz="2400" dirty="0">
                <a:latin typeface="+mj-lt"/>
              </a:rPr>
              <a:t> of this Chrysler vehicle</a:t>
            </a:r>
            <a:endParaRPr lang="en-US" dirty="0">
              <a:latin typeface="+mj-lt"/>
            </a:endParaRPr>
          </a:p>
        </p:txBody>
      </p:sp>
      <p:pic>
        <p:nvPicPr>
          <p:cNvPr id="3" name="Picture 2" descr="A photo shows 10 PTC circuit protectors used in the power distribution center of a Chrysler vehicl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09138" y="1905000"/>
            <a:ext cx="5525719" cy="3810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2101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800" dirty="0">
                <a:latin typeface="+mj-lt"/>
              </a:rPr>
              <a:t>Figure 44.12 Fusible links are usually located close to the battery and are usually attached to a junction block.</a:t>
            </a:r>
            <a:endParaRPr lang="en-US" sz="2800" dirty="0">
              <a:latin typeface="+mj-lt"/>
            </a:endParaRPr>
          </a:p>
        </p:txBody>
      </p:sp>
      <p:pic>
        <p:nvPicPr>
          <p:cNvPr id="3" name="Picture 2" descr="A photo shows various fusible links connected to the junction block of an engine. The battery cable to the positive terminal of the battery is also connected to the junction block."/>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65475" y="2133600"/>
            <a:ext cx="4013043" cy="3692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168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5" y="228600"/>
            <a:ext cx="8229600" cy="1097280"/>
          </a:xfrm>
        </p:spPr>
        <p:txBody>
          <a:bodyPr/>
          <a:lstStyle/>
          <a:p>
            <a:r>
              <a:rPr lang="en-IN" dirty="0">
                <a:latin typeface="+mj-lt"/>
              </a:rPr>
              <a:t>Figure 44.13 Several maxi fuses are used on this Chevrolet to protect all the circuits, including the 300 A fuse that is connected directly to the positive battery cable</a:t>
            </a:r>
            <a:endParaRPr lang="en-US" dirty="0">
              <a:latin typeface="+mj-lt"/>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00315" y="2286000"/>
            <a:ext cx="4343360" cy="3261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9445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2: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938992"/>
          </a:xfrm>
          <a:prstGeom prst="rect">
            <a:avLst/>
          </a:prstGeom>
        </p:spPr>
        <p:txBody>
          <a:bodyPr wrap="square">
            <a:spAutoFit/>
          </a:bodyPr>
          <a:lstStyle/>
          <a:p>
            <a:r>
              <a:rPr lang="en-US" sz="4000" dirty="0"/>
              <a:t>How do fuses, PTC </a:t>
            </a:r>
            <a:r>
              <a:rPr lang="en-US" sz="4000" dirty="0" smtClean="0"/>
              <a:t>circuit protectors</a:t>
            </a:r>
            <a:r>
              <a:rPr lang="en-US" sz="4000" dirty="0"/>
              <a:t>, circuit breakers, and</a:t>
            </a:r>
          </a:p>
          <a:p>
            <a:r>
              <a:rPr lang="en-US" sz="4000" dirty="0"/>
              <a:t>fusible links protect a circuit?</a:t>
            </a:r>
            <a:endParaRPr lang="en-US" sz="4000" dirty="0">
              <a:solidFill>
                <a:srgbClr val="000000"/>
              </a:solidFill>
            </a:endParaRPr>
          </a:p>
        </p:txBody>
      </p:sp>
    </p:spTree>
    <p:extLst>
      <p:ext uri="{BB962C8B-B14F-4D97-AF65-F5344CB8AC3E}">
        <p14:creationId xmlns:p14="http://schemas.microsoft.com/office/powerpoint/2010/main" val="2374300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2:</a:t>
            </a:r>
            <a:endParaRPr lang="en-US" sz="3400" dirty="0">
              <a:solidFill>
                <a:srgbClr val="F8F9D3"/>
              </a:solidFill>
              <a:latin typeface="+mj-lt"/>
            </a:endParaRPr>
          </a:p>
        </p:txBody>
      </p:sp>
      <p:sp>
        <p:nvSpPr>
          <p:cNvPr id="6" name="Rectangle 5"/>
          <p:cNvSpPr/>
          <p:nvPr/>
        </p:nvSpPr>
        <p:spPr>
          <a:xfrm>
            <a:off x="168876" y="1975554"/>
            <a:ext cx="8534400" cy="1938992"/>
          </a:xfrm>
          <a:prstGeom prst="rect">
            <a:avLst/>
          </a:prstGeom>
        </p:spPr>
        <p:txBody>
          <a:bodyPr wrap="square">
            <a:spAutoFit/>
          </a:bodyPr>
          <a:lstStyle/>
          <a:p>
            <a:r>
              <a:rPr lang="en-US" sz="4000" dirty="0"/>
              <a:t>The tin is designed to melt and open </a:t>
            </a:r>
            <a:r>
              <a:rPr lang="en-US" sz="4000" dirty="0" smtClean="0"/>
              <a:t>the circuit </a:t>
            </a:r>
            <a:r>
              <a:rPr lang="en-US" sz="4000" dirty="0"/>
              <a:t>if excessive current flows through the fuse.</a:t>
            </a:r>
            <a:endParaRPr lang="en-US" sz="4000" dirty="0">
              <a:solidFill>
                <a:srgbClr val="000000"/>
              </a:solidFill>
            </a:endParaRPr>
          </a:p>
        </p:txBody>
      </p:sp>
    </p:spTree>
    <p:extLst>
      <p:ext uri="{BB962C8B-B14F-4D97-AF65-F5344CB8AC3E}">
        <p14:creationId xmlns:p14="http://schemas.microsoft.com/office/powerpoint/2010/main" val="2508462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smtClean="0">
                <a:latin typeface="+mj-lt"/>
              </a:rPr>
              <a:t>TERMINALS AND CONNECTORS</a:t>
            </a:r>
            <a:endParaRPr lang="en-US" dirty="0">
              <a:latin typeface="+mj-lt"/>
            </a:endParaRPr>
          </a:p>
        </p:txBody>
      </p:sp>
      <p:sp>
        <p:nvSpPr>
          <p:cNvPr id="28675" name="Content Placeholder 2"/>
          <p:cNvSpPr>
            <a:spLocks noGrp="1"/>
          </p:cNvSpPr>
          <p:nvPr>
            <p:ph idx="1"/>
          </p:nvPr>
        </p:nvSpPr>
        <p:spPr>
          <a:xfrm>
            <a:off x="457200" y="1600200"/>
            <a:ext cx="7924800" cy="4525963"/>
          </a:xfrm>
        </p:spPr>
        <p:txBody>
          <a:bodyPr/>
          <a:lstStyle/>
          <a:p>
            <a:r>
              <a:rPr lang="en-US" dirty="0"/>
              <a:t>A terminal is a metal fastener attached to the end of a wire, </a:t>
            </a:r>
            <a:r>
              <a:rPr lang="en-US" dirty="0" smtClean="0"/>
              <a:t>which makes </a:t>
            </a:r>
            <a:r>
              <a:rPr lang="en-US" dirty="0"/>
              <a:t>the electrical connection</a:t>
            </a:r>
            <a:r>
              <a:rPr lang="en-US" dirty="0" smtClean="0"/>
              <a:t>.</a:t>
            </a:r>
          </a:p>
          <a:p>
            <a:r>
              <a:rPr lang="en-US" dirty="0"/>
              <a:t>The term connector</a:t>
            </a:r>
            <a:r>
              <a:rPr lang="en-US" i="1" dirty="0"/>
              <a:t> </a:t>
            </a:r>
            <a:r>
              <a:rPr lang="en-US" dirty="0"/>
              <a:t>usually </a:t>
            </a:r>
            <a:r>
              <a:rPr lang="en-US" dirty="0" smtClean="0"/>
              <a:t>refers to the </a:t>
            </a:r>
            <a:r>
              <a:rPr lang="en-US" dirty="0"/>
              <a:t>plastic portion that snaps or connects together, making the </a:t>
            </a:r>
            <a:r>
              <a:rPr lang="en-US" dirty="0" smtClean="0"/>
              <a:t>mechanical connection.</a:t>
            </a:r>
          </a:p>
          <a:p>
            <a:endParaRPr lang="en-US" dirty="0" smtClean="0"/>
          </a:p>
        </p:txBody>
      </p:sp>
    </p:spTree>
    <p:extLst>
      <p:ext uri="{BB962C8B-B14F-4D97-AF65-F5344CB8AC3E}">
        <p14:creationId xmlns:p14="http://schemas.microsoft.com/office/powerpoint/2010/main" val="148128582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AUTOMOTIVE WIRING</a:t>
            </a:r>
            <a:endParaRPr lang="en-US" dirty="0">
              <a:latin typeface="+mj-lt"/>
            </a:endParaRPr>
          </a:p>
        </p:txBody>
      </p:sp>
      <p:sp>
        <p:nvSpPr>
          <p:cNvPr id="25603" name="Content Placeholder 2"/>
          <p:cNvSpPr>
            <a:spLocks noGrp="1"/>
          </p:cNvSpPr>
          <p:nvPr>
            <p:ph idx="1"/>
          </p:nvPr>
        </p:nvSpPr>
        <p:spPr>
          <a:xfrm>
            <a:off x="457200" y="1600200"/>
            <a:ext cx="8077200" cy="4525963"/>
          </a:xfrm>
        </p:spPr>
        <p:txBody>
          <a:bodyPr/>
          <a:lstStyle/>
          <a:p>
            <a:r>
              <a:rPr lang="en-US" dirty="0" smtClean="0"/>
              <a:t>Definition and Terminology</a:t>
            </a:r>
          </a:p>
          <a:p>
            <a:pPr lvl="1"/>
            <a:r>
              <a:rPr lang="en-US" dirty="0"/>
              <a:t>Most automotive wire </a:t>
            </a:r>
            <a:r>
              <a:rPr lang="en-US" dirty="0" smtClean="0"/>
              <a:t>is made </a:t>
            </a:r>
            <a:r>
              <a:rPr lang="en-US" dirty="0"/>
              <a:t>from strands of copper covered by plastic insulation.</a:t>
            </a:r>
            <a:endParaRPr lang="en-US" dirty="0" smtClean="0"/>
          </a:p>
          <a:p>
            <a:r>
              <a:rPr lang="en-US" dirty="0" smtClean="0"/>
              <a:t>American Wire Gauge (AWG)</a:t>
            </a:r>
          </a:p>
          <a:p>
            <a:pPr lvl="1"/>
            <a:r>
              <a:rPr lang="en-US" dirty="0" smtClean="0"/>
              <a:t>As the gauge </a:t>
            </a:r>
            <a:r>
              <a:rPr lang="en-US" dirty="0"/>
              <a:t>number increases, the size of the conductor wire decreases.</a:t>
            </a:r>
            <a:endParaRPr lang="en-US" dirty="0" smtClean="0"/>
          </a:p>
          <a:p>
            <a:r>
              <a:rPr lang="en-US" dirty="0" smtClean="0"/>
              <a:t>Metric Wire Gauge</a:t>
            </a:r>
          </a:p>
          <a:p>
            <a:pPr lvl="1"/>
            <a:r>
              <a:rPr lang="en-US" dirty="0" smtClean="0"/>
              <a:t>Sizes </a:t>
            </a:r>
            <a:r>
              <a:rPr lang="en-US" dirty="0"/>
              <a:t>measured in </a:t>
            </a:r>
            <a:r>
              <a:rPr lang="en-US" dirty="0" smtClean="0"/>
              <a:t>square millimeters </a:t>
            </a:r>
            <a:r>
              <a:rPr lang="en-US" dirty="0"/>
              <a:t>(mm</a:t>
            </a:r>
            <a:r>
              <a:rPr lang="en-US" sz="400" dirty="0"/>
              <a:t>2</a:t>
            </a:r>
            <a:r>
              <a:rPr lang="en-US" dirty="0"/>
              <a:t>) of cross-sectional area.</a:t>
            </a:r>
            <a:endParaRPr lang="en-US" dirty="0" smtClean="0"/>
          </a:p>
          <a:p>
            <a:pPr lvl="1"/>
            <a:endParaRPr lang="en-US" dirty="0" smtClean="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800" dirty="0">
                <a:latin typeface="+mj-lt"/>
              </a:rPr>
              <a:t>Figure 44.14 Some terminals have seals attached to help seal the electrical connections</a:t>
            </a:r>
            <a:endParaRPr lang="en-US" sz="2800" dirty="0">
              <a:latin typeface="+mj-lt"/>
            </a:endParaRPr>
          </a:p>
        </p:txBody>
      </p:sp>
      <p:pic>
        <p:nvPicPr>
          <p:cNvPr id="3" name="Picture 2" descr="A figure shows male and female connector terminals with seals. The figure shows a seal crimped at the core crimp of male and female terminals. The seals are crimped and soldere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12880" y="1749687"/>
            <a:ext cx="6518233" cy="4255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3544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800" dirty="0">
                <a:latin typeface="+mj-lt"/>
              </a:rPr>
              <a:t>Figure 44.15 Separate a connector by opening the lock and pulling the two apart</a:t>
            </a:r>
            <a:endParaRPr lang="en-US" sz="2800" dirty="0">
              <a:latin typeface="+mj-lt"/>
            </a:endParaRPr>
          </a:p>
        </p:txBody>
      </p:sp>
      <p:pic>
        <p:nvPicPr>
          <p:cNvPr id="3" name="Picture 2" descr="A figure shows male and female connectors with their secondary lock closed. A secondary lock on the connectors keeps them from openi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89035" y="2472039"/>
            <a:ext cx="7965931" cy="2459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9154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800" dirty="0">
                <a:latin typeface="+mj-lt"/>
              </a:rPr>
              <a:t>Figure 44.16 The secondary locks help retain the terminals in the connector</a:t>
            </a:r>
            <a:endParaRPr lang="en-US" sz="2800" dirty="0">
              <a:latin typeface="+mj-lt"/>
            </a:endParaRPr>
          </a:p>
        </p:txBody>
      </p:sp>
      <p:pic>
        <p:nvPicPr>
          <p:cNvPr id="3" name="Picture 2" descr="A figure shows male and female connectors with their secondary lock open. The secondary lock resembles a flap on both the connector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12044" y="1981423"/>
            <a:ext cx="7519913" cy="3441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5477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44.17 Use a small removal tool, sometimes called a pick, to release terminals from the connector</a:t>
            </a:r>
            <a:endParaRPr lang="en-US" sz="2400" dirty="0">
              <a:latin typeface="+mj-lt"/>
            </a:endParaRPr>
          </a:p>
        </p:txBody>
      </p:sp>
      <p:pic>
        <p:nvPicPr>
          <p:cNvPr id="3" name="Picture 2" descr="The figure shows the following:&#10;• A tool is inserted inside the locking wedge connector. The retaining fingers are raised to remove the contacts.&#10;• A tang connector consists of two parts with a plastic spring at the bottom and top left and a latching tongue at the bottom and top right. A terminal removal tool is inserted between the two parts and raised to release the terminals from the connector.&#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712693" y="1524000"/>
            <a:ext cx="1904238" cy="4690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4713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 </a:t>
            </a:r>
            <a:r>
              <a:rPr lang="en-US" dirty="0" smtClean="0">
                <a:latin typeface="+mj-lt"/>
              </a:rPr>
              <a:t>WIRE </a:t>
            </a:r>
            <a:r>
              <a:rPr lang="en-US" dirty="0" smtClean="0">
                <a:latin typeface="+mj-lt"/>
              </a:rPr>
              <a:t>REPAIR (1 OF 2)</a:t>
            </a:r>
            <a:endParaRPr lang="en-US" dirty="0">
              <a:latin typeface="+mj-lt"/>
            </a:endParaRPr>
          </a:p>
        </p:txBody>
      </p:sp>
      <p:sp>
        <p:nvSpPr>
          <p:cNvPr id="28675" name="Content Placeholder 2"/>
          <p:cNvSpPr>
            <a:spLocks noGrp="1"/>
          </p:cNvSpPr>
          <p:nvPr>
            <p:ph idx="1"/>
          </p:nvPr>
        </p:nvSpPr>
        <p:spPr>
          <a:xfrm>
            <a:off x="76200" y="1524000"/>
            <a:ext cx="8382000" cy="4525963"/>
          </a:xfrm>
        </p:spPr>
        <p:txBody>
          <a:bodyPr/>
          <a:lstStyle/>
          <a:p>
            <a:r>
              <a:rPr lang="en-US" dirty="0" smtClean="0"/>
              <a:t>Solder</a:t>
            </a:r>
          </a:p>
          <a:p>
            <a:pPr lvl="1"/>
            <a:r>
              <a:rPr lang="en-US" dirty="0"/>
              <a:t>Solder is an alloy of tin and lead used to make a </a:t>
            </a:r>
            <a:r>
              <a:rPr lang="en-US" dirty="0" smtClean="0"/>
              <a:t>good electrical </a:t>
            </a:r>
            <a:r>
              <a:rPr lang="en-US" dirty="0"/>
              <a:t>contact between two wires or connections in an </a:t>
            </a:r>
            <a:r>
              <a:rPr lang="en-US" dirty="0" smtClean="0"/>
              <a:t>electrical circuit.</a:t>
            </a:r>
          </a:p>
          <a:p>
            <a:r>
              <a:rPr lang="en-US" dirty="0" smtClean="0"/>
              <a:t>Crimping Terminals</a:t>
            </a:r>
          </a:p>
          <a:p>
            <a:pPr lvl="1"/>
            <a:r>
              <a:rPr lang="en-US" dirty="0"/>
              <a:t>Terminals can be crimped to create </a:t>
            </a:r>
            <a:r>
              <a:rPr lang="en-US" dirty="0" smtClean="0"/>
              <a:t>a good </a:t>
            </a:r>
            <a:r>
              <a:rPr lang="en-US" dirty="0"/>
              <a:t>electrical connection if the proper type of crimping tool is used</a:t>
            </a:r>
            <a:r>
              <a:rPr lang="en-US" dirty="0" smtClean="0"/>
              <a:t>.</a:t>
            </a:r>
          </a:p>
          <a:p>
            <a:endParaRPr lang="en-US" dirty="0" smtClean="0"/>
          </a:p>
        </p:txBody>
      </p:sp>
      <p:sp>
        <p:nvSpPr>
          <p:cNvPr id="3" name="TextBox 2"/>
          <p:cNvSpPr txBox="1"/>
          <p:nvPr/>
        </p:nvSpPr>
        <p:spPr>
          <a:xfrm>
            <a:off x="4724400" y="5105400"/>
            <a:ext cx="3733800" cy="400110"/>
          </a:xfrm>
          <a:prstGeom prst="rect">
            <a:avLst/>
          </a:prstGeom>
          <a:noFill/>
        </p:spPr>
        <p:txBody>
          <a:bodyPr wrap="square" rtlCol="0">
            <a:spAutoFit/>
          </a:bodyPr>
          <a:lstStyle/>
          <a:p>
            <a:r>
              <a:rPr lang="en-US" sz="2000" dirty="0" smtClean="0"/>
              <a:t>.</a:t>
            </a:r>
          </a:p>
        </p:txBody>
      </p:sp>
    </p:spTree>
    <p:extLst>
      <p:ext uri="{BB962C8B-B14F-4D97-AF65-F5344CB8AC3E}">
        <p14:creationId xmlns:p14="http://schemas.microsoft.com/office/powerpoint/2010/main" val="331578950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WIRE REPAIR (2 OF 2)</a:t>
            </a:r>
            <a:endParaRPr lang="en-US" dirty="0">
              <a:latin typeface="+mj-lt"/>
            </a:endParaRPr>
          </a:p>
        </p:txBody>
      </p:sp>
      <p:sp>
        <p:nvSpPr>
          <p:cNvPr id="3" name="Content Placeholder 2"/>
          <p:cNvSpPr>
            <a:spLocks noGrp="1"/>
          </p:cNvSpPr>
          <p:nvPr>
            <p:ph idx="1"/>
          </p:nvPr>
        </p:nvSpPr>
        <p:spPr/>
        <p:txBody>
          <a:bodyPr/>
          <a:lstStyle/>
          <a:p>
            <a:r>
              <a:rPr lang="en-US" dirty="0" smtClean="0"/>
              <a:t>Crimp and Seal Connectors</a:t>
            </a:r>
          </a:p>
          <a:p>
            <a:pPr lvl="1"/>
            <a:r>
              <a:rPr lang="en-US" dirty="0"/>
              <a:t>Crimp-and-seal connectors </a:t>
            </a:r>
            <a:r>
              <a:rPr lang="en-US" dirty="0" smtClean="0"/>
              <a:t>contain a </a:t>
            </a:r>
            <a:r>
              <a:rPr lang="en-US" dirty="0"/>
              <a:t>sealant and shrink tubing in one piece and are not</a:t>
            </a:r>
            <a:r>
              <a:rPr lang="en-US" i="1" dirty="0"/>
              <a:t> </a:t>
            </a:r>
            <a:r>
              <a:rPr lang="en-US" dirty="0"/>
              <a:t>simply </a:t>
            </a:r>
            <a:r>
              <a:rPr lang="en-US" dirty="0" smtClean="0"/>
              <a:t>butt connectors.</a:t>
            </a:r>
          </a:p>
          <a:p>
            <a:r>
              <a:rPr lang="en-US" dirty="0" smtClean="0"/>
              <a:t>Aluminum Wire Repair</a:t>
            </a:r>
          </a:p>
          <a:p>
            <a:pPr lvl="1"/>
            <a:r>
              <a:rPr lang="en-US" dirty="0"/>
              <a:t>If any aluminum wire must be repaired or replaced, the </a:t>
            </a:r>
            <a:r>
              <a:rPr lang="en-US" dirty="0" smtClean="0"/>
              <a:t>manufacturer specific procedure </a:t>
            </a:r>
            <a:r>
              <a:rPr lang="en-US" dirty="0"/>
              <a:t>should be used to be assured of a proper repair.</a:t>
            </a:r>
            <a:endParaRPr lang="en-US" dirty="0"/>
          </a:p>
        </p:txBody>
      </p:sp>
    </p:spTree>
    <p:extLst>
      <p:ext uri="{BB962C8B-B14F-4D97-AF65-F5344CB8AC3E}">
        <p14:creationId xmlns:p14="http://schemas.microsoft.com/office/powerpoint/2010/main" val="27062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44.18 Always use rosin-core solder for electrical or electronic soldering. Also, use small-diameter solder for small soldering irons.</a:t>
            </a:r>
            <a:endParaRPr lang="en-US" sz="2400" dirty="0">
              <a:latin typeface="+mj-lt"/>
            </a:endParaRPr>
          </a:p>
        </p:txBody>
      </p:sp>
      <p:pic>
        <p:nvPicPr>
          <p:cNvPr id="3" name="Picture 2" descr="A photo shows a light duty rosin-core solder. The solder is labeled: .032, 8 OZ, and 60 divided by 4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73011" y="2343509"/>
            <a:ext cx="4997979" cy="3748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6102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44.19 A butane-powered soldering tool. The cap has a built-in striker to light a converter in the tip of the tool.</a:t>
            </a:r>
            <a:endParaRPr lang="en-US" sz="2400" dirty="0">
              <a:latin typeface="+mj-lt"/>
            </a:endParaRPr>
          </a:p>
        </p:txBody>
      </p:sp>
      <p:pic>
        <p:nvPicPr>
          <p:cNvPr id="3" name="Picture 2" descr="A photo shows a butane-powered soldering tool that has a conical soldering tip connected to a locking ri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53999" y="2209800"/>
            <a:ext cx="5836002" cy="3697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4231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44.20 Notice that to create a good crimp the open part of the terminal is placed in the jaws of the crimping tool toward the anvil or the W-shape part</a:t>
            </a:r>
            <a:endParaRPr lang="en-US" dirty="0">
              <a:latin typeface="+mj-lt"/>
            </a:endParaRPr>
          </a:p>
        </p:txBody>
      </p:sp>
      <p:pic>
        <p:nvPicPr>
          <p:cNvPr id="3" name="Picture 2" descr="The figure shows the following:&#10;• The crimping tool has an upper and lower jaw at the right end that is followed by a cutting area and a stripping area and is connected to the handles.&#10;• The upper jaw has a concave shaped wedge and the lower jaw has a W-shaped slot.&#10;• The terminal is placed over the wire and placed on the jaws of the crimping tool and pressed.&#10;• This leads to a good crimp with a flattened end at the top with a slight curve and a W-shaped compressed crimp at the bottom.&#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70444" y="2109581"/>
            <a:ext cx="5803113" cy="4043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8815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44.21 All hand-crimped splices or terminals should be soldered to be assured of a good electrical connection</a:t>
            </a:r>
            <a:endParaRPr lang="en-US" dirty="0">
              <a:latin typeface="+mj-lt"/>
            </a:endParaRPr>
          </a:p>
        </p:txBody>
      </p:sp>
      <p:pic>
        <p:nvPicPr>
          <p:cNvPr id="3" name="Picture 2" descr="A figure shows a hand-crimped splice being soldered. The figure shows a solder with a shiny appearance at the hand-crimped splic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876514" y="1981200"/>
            <a:ext cx="3390971" cy="3831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4819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800" dirty="0" smtClean="0">
                <a:latin typeface="+mj-lt"/>
              </a:rPr>
              <a:t>Chart 44-1 The </a:t>
            </a:r>
            <a:r>
              <a:rPr lang="en-IN" sz="2800" dirty="0">
                <a:latin typeface="+mj-lt"/>
              </a:rPr>
              <a:t>list of relative conductivity of metals, showing silver to be the </a:t>
            </a:r>
            <a:r>
              <a:rPr lang="en-IN" sz="2800" dirty="0" smtClean="0">
                <a:latin typeface="+mj-lt"/>
              </a:rPr>
              <a:t>best.</a:t>
            </a:r>
            <a:endParaRPr lang="en-US" sz="2800" dirty="0">
              <a:latin typeface="+mj-lt"/>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254" y="1676400"/>
            <a:ext cx="5791489" cy="4518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9051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44.22 A butane torch especially designed for use on heat shrink applies heat without an open flame, which could cause damage</a:t>
            </a:r>
            <a:endParaRPr lang="en-US" dirty="0">
              <a:latin typeface="+mj-lt"/>
            </a:endParaRPr>
          </a:p>
        </p:txBody>
      </p:sp>
      <p:pic>
        <p:nvPicPr>
          <p:cNvPr id="3" name="Picture 2" descr="A photo shows a butane torch used on a heat shrink tubing over a wire. When heated, this tubing shrinks to one-third of its original diameter and the adhesive melts and seals the ends of the tubi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90055" y="2158084"/>
            <a:ext cx="5763888" cy="3975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4382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44.23 A typical crimp-and-seal connector. This type of connector is first lightly crimped to retain the ends of the wires and then it is heated.</a:t>
            </a:r>
            <a:endParaRPr lang="en-US" sz="2400" dirty="0">
              <a:latin typeface="+mj-lt"/>
            </a:endParaRPr>
          </a:p>
        </p:txBody>
      </p:sp>
      <p:pic>
        <p:nvPicPr>
          <p:cNvPr id="3" name="Picture 2" descr="A photo shows typical crimp-and-seal connectors. The connectors have a large diameter at one end and a small diameter at the other end. The connectors are first lightly crimped to retain the ends of the wires and are heate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14428" y="2057400"/>
            <a:ext cx="4915143" cy="3686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7923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44.24 Heating the crimp-and-seal connector melts the glue and forms an effective seal against moisture</a:t>
            </a:r>
            <a:endParaRPr lang="en-US" dirty="0">
              <a:latin typeface="+mj-lt"/>
            </a:endParaRPr>
          </a:p>
        </p:txBody>
      </p:sp>
      <p:pic>
        <p:nvPicPr>
          <p:cNvPr id="3" name="Picture 2" descr="A photo shows a crimp-and-seal connector heated with a wire inside. The glue in the connector is melted and sealed against the wire.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24401" y="1769426"/>
            <a:ext cx="7095196" cy="4257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4390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3: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938992"/>
          </a:xfrm>
          <a:prstGeom prst="rect">
            <a:avLst/>
          </a:prstGeom>
        </p:spPr>
        <p:txBody>
          <a:bodyPr wrap="square">
            <a:spAutoFit/>
          </a:bodyPr>
          <a:lstStyle/>
          <a:p>
            <a:r>
              <a:rPr lang="en-US" sz="4000" dirty="0"/>
              <a:t>How should a wire repair be done if the repair is under </a:t>
            </a:r>
            <a:r>
              <a:rPr lang="en-US" sz="4000" dirty="0" smtClean="0"/>
              <a:t>the hood </a:t>
            </a:r>
            <a:r>
              <a:rPr lang="en-US" sz="4000" dirty="0"/>
              <a:t>where it is exposed to the outside?</a:t>
            </a:r>
            <a:endParaRPr lang="en-US" sz="4000" dirty="0">
              <a:solidFill>
                <a:srgbClr val="000000"/>
              </a:solidFill>
            </a:endParaRPr>
          </a:p>
        </p:txBody>
      </p:sp>
    </p:spTree>
    <p:extLst>
      <p:ext uri="{BB962C8B-B14F-4D97-AF65-F5344CB8AC3E}">
        <p14:creationId xmlns:p14="http://schemas.microsoft.com/office/powerpoint/2010/main" val="206312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3:</a:t>
            </a:r>
            <a:endParaRPr lang="en-US" sz="3400" dirty="0">
              <a:solidFill>
                <a:srgbClr val="F8F9D3"/>
              </a:solidFill>
              <a:latin typeface="+mj-lt"/>
            </a:endParaRPr>
          </a:p>
        </p:txBody>
      </p:sp>
      <p:sp>
        <p:nvSpPr>
          <p:cNvPr id="6" name="Rectangle 5"/>
          <p:cNvSpPr/>
          <p:nvPr/>
        </p:nvSpPr>
        <p:spPr>
          <a:xfrm>
            <a:off x="168876" y="1975554"/>
            <a:ext cx="8534400" cy="3170099"/>
          </a:xfrm>
          <a:prstGeom prst="rect">
            <a:avLst/>
          </a:prstGeom>
        </p:spPr>
        <p:txBody>
          <a:bodyPr wrap="square">
            <a:spAutoFit/>
          </a:bodyPr>
          <a:lstStyle/>
          <a:p>
            <a:r>
              <a:rPr lang="en-US" sz="4000" dirty="0"/>
              <a:t>Vehicle manufacturers recommend </a:t>
            </a:r>
            <a:r>
              <a:rPr lang="en-US" sz="4000" dirty="0" smtClean="0"/>
              <a:t>all wire </a:t>
            </a:r>
            <a:r>
              <a:rPr lang="en-US" sz="4000" dirty="0"/>
              <a:t>repairs performed under the hood, or where the </a:t>
            </a:r>
            <a:r>
              <a:rPr lang="en-US" sz="4000" dirty="0" smtClean="0"/>
              <a:t>repair could </a:t>
            </a:r>
            <a:r>
              <a:rPr lang="en-US" sz="4000" dirty="0"/>
              <a:t>be exposed to the elements, be weatherproof.</a:t>
            </a:r>
            <a:endParaRPr lang="en-US" sz="4000" dirty="0">
              <a:solidFill>
                <a:srgbClr val="000000"/>
              </a:solidFill>
            </a:endParaRPr>
          </a:p>
        </p:txBody>
      </p:sp>
    </p:spTree>
    <p:extLst>
      <p:ext uri="{BB962C8B-B14F-4D97-AF65-F5344CB8AC3E}">
        <p14:creationId xmlns:p14="http://schemas.microsoft.com/office/powerpoint/2010/main" val="1978629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ELECTRICAL CONDUIT</a:t>
            </a:r>
            <a:endParaRPr lang="en-US" dirty="0">
              <a:latin typeface="+mj-lt"/>
            </a:endParaRPr>
          </a:p>
        </p:txBody>
      </p:sp>
      <p:sp>
        <p:nvSpPr>
          <p:cNvPr id="3" name="Content Placeholder 2"/>
          <p:cNvSpPr>
            <a:spLocks noGrp="1"/>
          </p:cNvSpPr>
          <p:nvPr>
            <p:ph idx="1"/>
          </p:nvPr>
        </p:nvSpPr>
        <p:spPr/>
        <p:txBody>
          <a:bodyPr/>
          <a:lstStyle/>
          <a:p>
            <a:r>
              <a:rPr lang="en-US" dirty="0" smtClean="0"/>
              <a:t>Black Conduit with Green or Blue Stripe</a:t>
            </a:r>
          </a:p>
          <a:p>
            <a:pPr lvl="1"/>
            <a:r>
              <a:rPr lang="en-US" dirty="0"/>
              <a:t>This conduit is </a:t>
            </a:r>
            <a:r>
              <a:rPr lang="en-US" dirty="0" smtClean="0"/>
              <a:t>designed for </a:t>
            </a:r>
            <a:r>
              <a:rPr lang="en-US" dirty="0"/>
              <a:t>high temperatures and is used under the hood </a:t>
            </a:r>
            <a:r>
              <a:rPr lang="en-US" dirty="0" smtClean="0"/>
              <a:t>and near </a:t>
            </a:r>
            <a:r>
              <a:rPr lang="en-US" dirty="0"/>
              <a:t>hot engine parts</a:t>
            </a:r>
            <a:r>
              <a:rPr lang="en-US" dirty="0" smtClean="0"/>
              <a:t>.</a:t>
            </a:r>
          </a:p>
          <a:p>
            <a:r>
              <a:rPr lang="en-US" dirty="0" smtClean="0"/>
              <a:t>Blue or Yellow Conduit</a:t>
            </a:r>
          </a:p>
          <a:p>
            <a:pPr lvl="1"/>
            <a:r>
              <a:rPr lang="en-US" dirty="0"/>
              <a:t>This color conduit is used to </a:t>
            </a:r>
            <a:r>
              <a:rPr lang="en-US" dirty="0" smtClean="0"/>
              <a:t>cover wires </a:t>
            </a:r>
            <a:r>
              <a:rPr lang="en-US" dirty="0"/>
              <a:t>that have voltages ranging from 12 to 42 volts</a:t>
            </a:r>
            <a:r>
              <a:rPr lang="en-US" dirty="0" smtClean="0"/>
              <a:t>.</a:t>
            </a:r>
          </a:p>
          <a:p>
            <a:r>
              <a:rPr lang="en-US" dirty="0" smtClean="0"/>
              <a:t>Orange Conduit</a:t>
            </a:r>
          </a:p>
          <a:p>
            <a:pPr lvl="1"/>
            <a:r>
              <a:rPr lang="en-US" dirty="0"/>
              <a:t>This color conduit is used to </a:t>
            </a:r>
            <a:r>
              <a:rPr lang="en-US" dirty="0" smtClean="0"/>
              <a:t>cover wiring that </a:t>
            </a:r>
            <a:r>
              <a:rPr lang="en-US" dirty="0"/>
              <a:t>carries high-voltage current above 60 volts.</a:t>
            </a:r>
            <a:endParaRPr lang="en-US" dirty="0"/>
          </a:p>
        </p:txBody>
      </p:sp>
    </p:spTree>
    <p:extLst>
      <p:ext uri="{BB962C8B-B14F-4D97-AF65-F5344CB8AC3E}">
        <p14:creationId xmlns:p14="http://schemas.microsoft.com/office/powerpoint/2010/main" val="2230539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44.25 Conduit that has a paint stripe is constructed of plastic that can withstand high </a:t>
            </a:r>
            <a:r>
              <a:rPr lang="en-IN" sz="2400" dirty="0" err="1">
                <a:latin typeface="+mj-lt"/>
              </a:rPr>
              <a:t>underhood</a:t>
            </a:r>
            <a:r>
              <a:rPr lang="en-IN" sz="2400" dirty="0">
                <a:latin typeface="+mj-lt"/>
              </a:rPr>
              <a:t> temperatures</a:t>
            </a:r>
            <a:endParaRPr lang="en-US" dirty="0">
              <a:latin typeface="+mj-lt"/>
            </a:endParaRPr>
          </a:p>
        </p:txBody>
      </p:sp>
      <p:pic>
        <p:nvPicPr>
          <p:cNvPr id="3" name="Picture 2" descr="A photo shows a plastic conduit pipe with a stripe of paint on i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24403" y="1769426"/>
            <a:ext cx="7095193" cy="4257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1497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44.26 (a) Blue conduit is used to cover circuits that carry up to 42 volts. (b) Yellow conduit can also be used to cover 42-volt wiring</a:t>
            </a:r>
            <a:endParaRPr lang="en-US" dirty="0">
              <a:latin typeface="+mj-lt"/>
            </a:endParaRPr>
          </a:p>
        </p:txBody>
      </p:sp>
      <p:pic>
        <p:nvPicPr>
          <p:cNvPr id="3" name="Picture 2" descr="A photo shows a blue conduit pipe covering the circuits of an engine under the hood of a vehicl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52636" y="2545510"/>
            <a:ext cx="3786916" cy="301346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A photo shows a yellow conduit pipe covering the circuits of an engine under the hood of a vehicle."/>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61779" y="2547506"/>
            <a:ext cx="3786916" cy="3009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5957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44.27 Always follow the vehicle manufacturer’s instructions, which include the use of linesman’s (high-voltage) gloves, if working on circuits that are covered in orange conduit</a:t>
            </a:r>
            <a:endParaRPr lang="en-US" sz="2000" dirty="0">
              <a:latin typeface="+mj-lt"/>
            </a:endParaRPr>
          </a:p>
        </p:txBody>
      </p:sp>
      <p:pic>
        <p:nvPicPr>
          <p:cNvPr id="3" name="Picture 2" descr="A photo shows an orange conduit pipe covering the circuits of an engine under the hood of a vehicl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35638" y="1732000"/>
            <a:ext cx="5872722" cy="4404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546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2800" dirty="0" smtClean="0">
                <a:latin typeface="+mj-lt"/>
              </a:rPr>
              <a:t>Chart 44-2 American </a:t>
            </a:r>
            <a:r>
              <a:rPr lang="en-IN" sz="2800" dirty="0">
                <a:latin typeface="+mj-lt"/>
              </a:rPr>
              <a:t>wire gauge (AWG) number and the actual conductor diameter in inches.</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5630" y="1524000"/>
            <a:ext cx="4596499" cy="4507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9892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800" dirty="0" smtClean="0">
                <a:latin typeface="+mj-lt"/>
              </a:rPr>
              <a:t>Chart 44-3 Metric </a:t>
            </a:r>
            <a:r>
              <a:rPr lang="en-IN" sz="2800" dirty="0">
                <a:latin typeface="+mj-lt"/>
              </a:rPr>
              <a:t>wire size in square </a:t>
            </a:r>
            <a:r>
              <a:rPr lang="en-IN" sz="2800" dirty="0" err="1">
                <a:latin typeface="+mj-lt"/>
              </a:rPr>
              <a:t>millimeters</a:t>
            </a:r>
            <a:r>
              <a:rPr lang="en-IN" sz="2800" dirty="0">
                <a:latin typeface="+mj-lt"/>
              </a:rPr>
              <a:t> (mm</a:t>
            </a:r>
            <a:r>
              <a:rPr lang="en-IN" sz="2800" baseline="30000" dirty="0">
                <a:latin typeface="+mj-lt"/>
              </a:rPr>
              <a:t>2</a:t>
            </a:r>
            <a:r>
              <a:rPr lang="en-IN" sz="2800" dirty="0">
                <a:latin typeface="+mj-lt"/>
              </a:rPr>
              <a:t>) conversion chart to American wire gauge (AWG).</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4591" y="1600200"/>
            <a:ext cx="6014818" cy="4346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482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855452"/>
          </a:xfrm>
        </p:spPr>
        <p:txBody>
          <a:bodyPr/>
          <a:lstStyle/>
          <a:p>
            <a:r>
              <a:rPr lang="en-IN" sz="2000" dirty="0" smtClean="0">
                <a:latin typeface="+mj-lt"/>
              </a:rPr>
              <a:t>Chart 44-4 Recommended </a:t>
            </a:r>
            <a:r>
              <a:rPr lang="en-IN" sz="2000" dirty="0">
                <a:latin typeface="+mj-lt"/>
              </a:rPr>
              <a:t>AWG wire size increases as the length increases because all wires have internal resistance. The longer the wire is, the greater the resistance. The larger the diameter is, the lower the resistance.</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9845" y="1524000"/>
            <a:ext cx="4124310" cy="440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9527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QUESTION 1: </a:t>
            </a:r>
            <a:r>
              <a:rPr lang="en-US" sz="4000" dirty="0" smtClean="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2554545"/>
          </a:xfrm>
          <a:prstGeom prst="rect">
            <a:avLst/>
          </a:prstGeom>
        </p:spPr>
        <p:txBody>
          <a:bodyPr wrap="square">
            <a:spAutoFit/>
          </a:bodyPr>
          <a:lstStyle/>
          <a:p>
            <a:r>
              <a:rPr lang="en-US" sz="4000" dirty="0"/>
              <a:t>What is the difference between the American wire gauge</a:t>
            </a:r>
          </a:p>
          <a:p>
            <a:r>
              <a:rPr lang="en-US" sz="4000" dirty="0"/>
              <a:t>(AWG) system and the metric system?</a:t>
            </a:r>
            <a:endParaRPr lang="en-US" sz="4000" dirty="0">
              <a:solidFill>
                <a:srgbClr val="000000"/>
              </a:solidFill>
            </a:endParaRPr>
          </a:p>
        </p:txBody>
      </p:sp>
    </p:spTree>
    <p:extLst>
      <p:ext uri="{BB962C8B-B14F-4D97-AF65-F5344CB8AC3E}">
        <p14:creationId xmlns:p14="http://schemas.microsoft.com/office/powerpoint/2010/main" val="3056825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1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6.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449</TotalTime>
  <Words>1816</Words>
  <Application>Microsoft Office PowerPoint</Application>
  <PresentationFormat>On-screen Show (4:3)</PresentationFormat>
  <Paragraphs>136</Paragraphs>
  <Slides>59</Slides>
  <Notes>0</Notes>
  <HiddenSlides>0</HiddenSlides>
  <MMClips>0</MMClips>
  <ScaleCrop>false</ScaleCrop>
  <HeadingPairs>
    <vt:vector size="4" baseType="variant">
      <vt:variant>
        <vt:lpstr>Theme</vt:lpstr>
      </vt:variant>
      <vt:variant>
        <vt:i4>6</vt:i4>
      </vt:variant>
      <vt:variant>
        <vt:lpstr>Slide Titles</vt:lpstr>
      </vt:variant>
      <vt:variant>
        <vt:i4>59</vt:i4>
      </vt:variant>
    </vt:vector>
  </HeadingPairs>
  <TitlesOfParts>
    <vt:vector size="65" baseType="lpstr">
      <vt:lpstr>Office Theme</vt:lpstr>
      <vt:lpstr>508 Lecture</vt:lpstr>
      <vt:lpstr>1_508 Lecture</vt:lpstr>
      <vt:lpstr>2_508 Lecture</vt:lpstr>
      <vt:lpstr>3_508 Lecture</vt:lpstr>
      <vt:lpstr>4_508 Lecture</vt:lpstr>
      <vt:lpstr>Automotive Technology Principles, Diagnosis, and Service</vt:lpstr>
      <vt:lpstr>LEARNING OBJECTIVES (1 of 2)</vt:lpstr>
      <vt:lpstr>LEARNING OBJECTIVES (2 of 2)</vt:lpstr>
      <vt:lpstr>AUTOMOTIVE WIRING</vt:lpstr>
      <vt:lpstr>Chart 44-1 The list of relative conductivity of metals, showing silver to be the best.</vt:lpstr>
      <vt:lpstr>Chart 44-2 American wire gauge (AWG) number and the actual conductor diameter in inches.</vt:lpstr>
      <vt:lpstr>Chart 44-3 Metric wire size in square millimeters (mm2) conversion chart to American wire gauge (AWG).</vt:lpstr>
      <vt:lpstr>Chart 44-4 Recommended AWG wire size increases as the length increases because all wires have internal resistance. The longer the wire is, the greater the resistance. The larger the diameter is, the lower the resistance.</vt:lpstr>
      <vt:lpstr>QUESTION 1: ?</vt:lpstr>
      <vt:lpstr>ANSWER 1:</vt:lpstr>
      <vt:lpstr>GROUND WIRES</vt:lpstr>
      <vt:lpstr>Figure 44.1 All lights and accessories ground to the body of the vehicle. </vt:lpstr>
      <vt:lpstr>FREQUENTLY ASKED QUESTION</vt:lpstr>
      <vt:lpstr>BATTERY CABLES</vt:lpstr>
      <vt:lpstr>Figure 44.2 Battery cables are designed to carry heavy starter current and are, therefore, usually 4 gauge or larger wire.</vt:lpstr>
      <vt:lpstr>JUMPER CABLES</vt:lpstr>
      <vt:lpstr>FUSES AND CIRCUIT PROTECTION DEVICES (1 OF 5)</vt:lpstr>
      <vt:lpstr>FUSES AND CIRCUIT PROTECTION DEVICES (2 OF 5)</vt:lpstr>
      <vt:lpstr>FUSES AND CIRCUIT PROTECTION DEVICES (3 OF 5)</vt:lpstr>
      <vt:lpstr>FUSES AND CIRCUIT PROTECTION DEVICES (4 OF 5)</vt:lpstr>
      <vt:lpstr>FUSES AND CIRCUIT PROTECTION DEVICES (5 OF 5)</vt:lpstr>
      <vt:lpstr>Chart 44-5 The fuse rating should be 20% higher than the maximum current in the circuit to provide the best protection for the wiring and the component being protected.</vt:lpstr>
      <vt:lpstr>Figure 44.3 A typical Underhood Electrical Center (UHEC). Most are referred to as an “intelligent power distribution box” or a “smart junction box,” because underneath (lower figure) are wires that join the circuits from the maxi fuses to other fuses and to or from relays.</vt:lpstr>
      <vt:lpstr>Chart 44-6 The amperage rating and the color of the blade fuse are standardized.</vt:lpstr>
      <vt:lpstr>Figure 44.4 Blade-type fuses can be tested through openings in the plastic at the top of the fuse</vt:lpstr>
      <vt:lpstr>Chart 44-7 Mini fuse amperage rating and colors.</vt:lpstr>
      <vt:lpstr>Chart 44-8 Maxi fuse amperage rating and colors.</vt:lpstr>
      <vt:lpstr>Figure 44.5 Three sizes of blade-type fuses: mini on the left, standard or ATO type in the center, and maxi on the right</vt:lpstr>
      <vt:lpstr>Figure 44.6 A comparison of the various types of protective devices used in most vehicles</vt:lpstr>
      <vt:lpstr>Figure 44.7 To test a fuse, use a test light to check for power at the power side of the fuse.</vt:lpstr>
      <vt:lpstr>Figure 44.8 Typical blade circuit breaker fits into the same space as a blade fuse.</vt:lpstr>
      <vt:lpstr>Figure 44.9 Electrical symbols used to represent circuit breakers</vt:lpstr>
      <vt:lpstr>Figure 44.10 (a) With normal current flow, the temperature of the PTC circuit protector remains normal. (b) When current exceeds the amperage rating of the PTC circuit protector, the polymer material that makes up the electronic circuit protector increases in resistance.</vt:lpstr>
      <vt:lpstr>Figure 44.11 PTC circuit protectors are used extensively in the power distribution center of this Chrysler vehicle</vt:lpstr>
      <vt:lpstr>Figure 44.12 Fusible links are usually located close to the battery and are usually attached to a junction block.</vt:lpstr>
      <vt:lpstr>Figure 44.13 Several maxi fuses are used on this Chevrolet to protect all the circuits, including the 300 A fuse that is connected directly to the positive battery cable</vt:lpstr>
      <vt:lpstr>QUESTION 2: ?</vt:lpstr>
      <vt:lpstr>ANSWER 2:</vt:lpstr>
      <vt:lpstr>TERMINALS AND CONNECTORS</vt:lpstr>
      <vt:lpstr>Figure 44.14 Some terminals have seals attached to help seal the electrical connections</vt:lpstr>
      <vt:lpstr>Figure 44.15 Separate a connector by opening the lock and pulling the two apart</vt:lpstr>
      <vt:lpstr>Figure 44.16 The secondary locks help retain the terminals in the connector</vt:lpstr>
      <vt:lpstr>Figure 44.17 Use a small removal tool, sometimes called a pick, to release terminals from the connector</vt:lpstr>
      <vt:lpstr> WIRE REPAIR (1 OF 2)</vt:lpstr>
      <vt:lpstr>WIRE REPAIR (2 OF 2)</vt:lpstr>
      <vt:lpstr>Figure 44.18 Always use rosin-core solder for electrical or electronic soldering. Also, use small-diameter solder for small soldering irons.</vt:lpstr>
      <vt:lpstr>Figure 44.19 A butane-powered soldering tool. The cap has a built-in striker to light a converter in the tip of the tool.</vt:lpstr>
      <vt:lpstr>Figure 44.20 Notice that to create a good crimp the open part of the terminal is placed in the jaws of the crimping tool toward the anvil or the W-shape part</vt:lpstr>
      <vt:lpstr>Figure 44.21 All hand-crimped splices or terminals should be soldered to be assured of a good electrical connection</vt:lpstr>
      <vt:lpstr>Figure 44.22 A butane torch especially designed for use on heat shrink applies heat without an open flame, which could cause damage</vt:lpstr>
      <vt:lpstr>Figure 44.23 A typical crimp-and-seal connector. This type of connector is first lightly crimped to retain the ends of the wires and then it is heated.</vt:lpstr>
      <vt:lpstr>Figure 44.24 Heating the crimp-and-seal connector melts the glue and forms an effective seal against moisture</vt:lpstr>
      <vt:lpstr>QUESTION 3: ?</vt:lpstr>
      <vt:lpstr>ANSWER 3:</vt:lpstr>
      <vt:lpstr>ELECTRICAL CONDUIT</vt:lpstr>
      <vt:lpstr>Figure 44.25 Conduit that has a paint stripe is constructed of plastic that can withstand high underhood temperatures</vt:lpstr>
      <vt:lpstr>Figure 44.26 (a) Blue conduit is used to cover circuits that carry up to 42 volts. (b) Yellow conduit can also be used to cover 42-volt wiring</vt:lpstr>
      <vt:lpstr>Figure 44.27 Always follow the vehicle manufacturer’s instructions, which include the use of linesman’s (high-voltage) gloves, if working on circuits that are covered in orange conduit</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 44</dc:title>
  <dc:creator>Curt &amp; Tammy</dc:creator>
  <cp:lastModifiedBy>Curt &amp; Tammy</cp:lastModifiedBy>
  <cp:revision>57</cp:revision>
  <dcterms:created xsi:type="dcterms:W3CDTF">2018-09-25T19:30:15Z</dcterms:created>
  <dcterms:modified xsi:type="dcterms:W3CDTF">2019-04-19T21:08:25Z</dcterms:modified>
</cp:coreProperties>
</file>