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67" r:id="rId11"/>
    <p:sldId id="268" r:id="rId12"/>
    <p:sldId id="337" r:id="rId13"/>
    <p:sldId id="315" r:id="rId14"/>
    <p:sldId id="338" r:id="rId15"/>
    <p:sldId id="326" r:id="rId16"/>
    <p:sldId id="327" r:id="rId17"/>
    <p:sldId id="339" r:id="rId18"/>
    <p:sldId id="328" r:id="rId19"/>
    <p:sldId id="340" r:id="rId20"/>
    <p:sldId id="329" r:id="rId21"/>
    <p:sldId id="286" r:id="rId22"/>
    <p:sldId id="287" r:id="rId23"/>
    <p:sldId id="341" r:id="rId24"/>
    <p:sldId id="330" r:id="rId25"/>
    <p:sldId id="331" r:id="rId26"/>
    <p:sldId id="332" r:id="rId27"/>
    <p:sldId id="342" r:id="rId28"/>
    <p:sldId id="333" r:id="rId29"/>
    <p:sldId id="343" r:id="rId30"/>
    <p:sldId id="334" r:id="rId31"/>
    <p:sldId id="299" r:id="rId32"/>
    <p:sldId id="300" r:id="rId33"/>
    <p:sldId id="344" r:id="rId34"/>
    <p:sldId id="335" r:id="rId35"/>
    <p:sldId id="345" r:id="rId36"/>
    <p:sldId id="336" r:id="rId37"/>
    <p:sldId id="346" r:id="rId38"/>
    <p:sldId id="32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4/19/2019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4/19/2019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43</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Oscilloscopes and Graphing </a:t>
            </a:r>
            <a:r>
              <a:rPr lang="en-US" sz="3200" b="1" dirty="0" err="1" smtClean="0">
                <a:solidFill>
                  <a:srgbClr val="005A70"/>
                </a:solidFill>
                <a:latin typeface="Arial" panose="020B0604020202020204" pitchFamily="34" charset="0"/>
                <a:cs typeface="Arial" panose="020B0604020202020204" pitchFamily="34" charset="0"/>
              </a:rPr>
              <a:t>Multimeters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latin typeface="+mj-lt"/>
              </a:rPr>
              <a:t>Chart 43-1 </a:t>
            </a:r>
            <a:r>
              <a:rPr lang="en-IN" sz="2400" dirty="0">
                <a:latin typeface="+mj-lt"/>
              </a:rPr>
              <a:t>The time base is milliseconds (</a:t>
            </a:r>
            <a:r>
              <a:rPr lang="en-IN" sz="2400" dirty="0" err="1">
                <a:latin typeface="+mj-lt"/>
              </a:rPr>
              <a:t>ms</a:t>
            </a:r>
            <a:r>
              <a:rPr lang="en-IN" sz="2400" dirty="0">
                <a:latin typeface="+mj-lt"/>
              </a:rPr>
              <a:t>) and total time of an event that can be displayed</a:t>
            </a:r>
            <a:r>
              <a:rPr lang="en-IN" sz="2400" dirty="0" smtClean="0">
                <a:latin typeface="+mj-lt"/>
              </a:rPr>
              <a:t>.</a:t>
            </a:r>
            <a:endParaRPr lang="en-US" sz="2400" dirty="0">
              <a:latin typeface="+mj-lt"/>
            </a:endParaRPr>
          </a:p>
        </p:txBody>
      </p:sp>
      <p:pic>
        <p:nvPicPr>
          <p:cNvPr id="3"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79" y="1752600"/>
            <a:ext cx="7614756" cy="388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08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43.2 The digital storage oscilloscope (DSO) displays the entire waveform of a throttle position (TP) sensor from idle to wide-open throttle and returns to idle.</a:t>
            </a:r>
          </a:p>
        </p:txBody>
      </p:sp>
      <p:pic>
        <p:nvPicPr>
          <p:cNvPr id="3" name="Picture 2" descr="The graph has two axes with the voltage on the vertical axis and 100 ms per DIV in the horizontal axis which represents time. The graph indicates the maximum reading as 4.72 V and the minimum reading as 680 mV. The graph has HOLD written in bold letters in the top right and arrow keys at the bottom. The graph title reads as ‘Potentiometer Sweep Tes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52750" y="2590800"/>
            <a:ext cx="3238500" cy="3260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182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AC VOLTAGE</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Whereas direct current (DC) flows in one </a:t>
            </a:r>
            <a:r>
              <a:rPr lang="en-US" dirty="0" smtClean="0"/>
              <a:t>direction, alternating </a:t>
            </a:r>
            <a:r>
              <a:rPr lang="en-US" dirty="0"/>
              <a:t>current (AC) voltage changes direction continuously. </a:t>
            </a:r>
            <a:r>
              <a:rPr lang="en-US" dirty="0" smtClean="0"/>
              <a:t>The voltage </a:t>
            </a:r>
            <a:r>
              <a:rPr lang="en-US" dirty="0"/>
              <a:t>varies over time and the waveform is a sine wave.</a:t>
            </a:r>
            <a:endParaRPr lang="en-US" dirty="0" smtClean="0"/>
          </a:p>
          <a:p>
            <a:endParaRPr lang="en-US" dirty="0"/>
          </a:p>
        </p:txBody>
      </p:sp>
    </p:spTree>
    <p:extLst>
      <p:ext uri="{BB962C8B-B14F-4D97-AF65-F5344CB8AC3E}">
        <p14:creationId xmlns:p14="http://schemas.microsoft.com/office/powerpoint/2010/main" val="411912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43.3 AC voltage varies over time from positive voltage to negative voltage. The effective value (0.707 of peak) is the level of DC required to deliver the same power</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1089" y="2362200"/>
            <a:ext cx="7340236" cy="3147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50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DC AND AC COUPLING</a:t>
            </a:r>
            <a:endParaRPr lang="en-US" dirty="0">
              <a:latin typeface="+mj-lt"/>
            </a:endParaRPr>
          </a:p>
        </p:txBody>
      </p:sp>
      <p:sp>
        <p:nvSpPr>
          <p:cNvPr id="3" name="Content Placeholder 2"/>
          <p:cNvSpPr>
            <a:spLocks noGrp="1"/>
          </p:cNvSpPr>
          <p:nvPr>
            <p:ph idx="1"/>
          </p:nvPr>
        </p:nvSpPr>
        <p:spPr/>
        <p:txBody>
          <a:bodyPr/>
          <a:lstStyle/>
          <a:p>
            <a:r>
              <a:rPr lang="en-US" dirty="0" smtClean="0"/>
              <a:t>DC Coupling</a:t>
            </a:r>
          </a:p>
          <a:p>
            <a:pPr lvl="1"/>
            <a:r>
              <a:rPr lang="en-US" dirty="0"/>
              <a:t>DC coupling is the most used position </a:t>
            </a:r>
            <a:r>
              <a:rPr lang="en-US" dirty="0" smtClean="0"/>
              <a:t>on a </a:t>
            </a:r>
            <a:r>
              <a:rPr lang="en-US" dirty="0"/>
              <a:t>scope because it allows the scope to display both AC and </a:t>
            </a:r>
            <a:r>
              <a:rPr lang="en-US" dirty="0" smtClean="0"/>
              <a:t>DC voltage </a:t>
            </a:r>
            <a:r>
              <a:rPr lang="en-US" dirty="0"/>
              <a:t>signals present in the circuit</a:t>
            </a:r>
            <a:r>
              <a:rPr lang="en-US" dirty="0" smtClean="0"/>
              <a:t>.</a:t>
            </a:r>
          </a:p>
          <a:p>
            <a:r>
              <a:rPr lang="en-US" dirty="0" smtClean="0"/>
              <a:t>AC Coupling</a:t>
            </a:r>
          </a:p>
          <a:p>
            <a:pPr lvl="1"/>
            <a:r>
              <a:rPr lang="en-US" dirty="0"/>
              <a:t>When the AC coupling position is selected, </a:t>
            </a:r>
            <a:r>
              <a:rPr lang="en-US" dirty="0" smtClean="0"/>
              <a:t>a capacitor </a:t>
            </a:r>
            <a:r>
              <a:rPr lang="en-US" dirty="0"/>
              <a:t>is placed into the meter lead circuit, which </a:t>
            </a:r>
            <a:r>
              <a:rPr lang="en-US" dirty="0" smtClean="0"/>
              <a:t>effectively blocks </a:t>
            </a:r>
            <a:r>
              <a:rPr lang="en-US" dirty="0"/>
              <a:t>all DC voltage signals, but allows the AC portion of the </a:t>
            </a:r>
            <a:r>
              <a:rPr lang="en-US" dirty="0" smtClean="0"/>
              <a:t>signal to </a:t>
            </a:r>
            <a:r>
              <a:rPr lang="en-US" dirty="0"/>
              <a:t>pass and be displayed.</a:t>
            </a:r>
            <a:endParaRPr lang="en-US" dirty="0"/>
          </a:p>
        </p:txBody>
      </p:sp>
    </p:spTree>
    <p:extLst>
      <p:ext uri="{BB962C8B-B14F-4D97-AF65-F5344CB8AC3E}">
        <p14:creationId xmlns:p14="http://schemas.microsoft.com/office/powerpoint/2010/main" val="392481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43.4 Ripple voltage is created from the AC voltage from an alternator. Some AC ripple voltage is normal, but if the AC portion exceeds 0.5 V, then a bad diode is the most likely cause.</a:t>
            </a:r>
          </a:p>
        </p:txBody>
      </p:sp>
      <p:pic>
        <p:nvPicPr>
          <p:cNvPr id="3" name="Picture 2" descr="A graph with 8 by 10 grid arrangement shows AC ripple voltage created by an alternator. The curve follows an inverted U-shape that alternates above and below the horizontal axi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6025" y="2286000"/>
            <a:ext cx="4171950" cy="328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529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difference between DC coupling and AC coupling?</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4401205"/>
          </a:xfrm>
          <a:prstGeom prst="rect">
            <a:avLst/>
          </a:prstGeom>
        </p:spPr>
        <p:txBody>
          <a:bodyPr wrap="square">
            <a:spAutoFit/>
          </a:bodyPr>
          <a:lstStyle/>
          <a:p>
            <a:pPr lvl="1"/>
            <a:r>
              <a:rPr lang="en-US" sz="4000" dirty="0"/>
              <a:t>When the AC coupling position is selected, a capacitor is placed into the meter lead circuit, which effectively blocks all DC voltage signals, but allows the AC portion of the signal to pass and be displayed.</a:t>
            </a:r>
            <a:endParaRPr lang="en-US" sz="4000" dirty="0"/>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PULSE TRAINS</a:t>
            </a:r>
            <a:endParaRPr lang="en-US" dirty="0">
              <a:latin typeface="+mj-lt"/>
            </a:endParaRPr>
          </a:p>
        </p:txBody>
      </p:sp>
      <p:sp>
        <p:nvSpPr>
          <p:cNvPr id="3" name="Content Placeholder 2"/>
          <p:cNvSpPr>
            <a:spLocks noGrp="1"/>
          </p:cNvSpPr>
          <p:nvPr>
            <p:ph idx="1"/>
          </p:nvPr>
        </p:nvSpPr>
        <p:spPr/>
        <p:txBody>
          <a:bodyPr/>
          <a:lstStyle/>
          <a:p>
            <a:r>
              <a:rPr lang="en-US" dirty="0" smtClean="0"/>
              <a:t>Frequency</a:t>
            </a:r>
          </a:p>
          <a:p>
            <a:pPr lvl="1"/>
            <a:r>
              <a:rPr lang="en-US" dirty="0"/>
              <a:t>Frequency is the number of cycles </a:t>
            </a:r>
            <a:r>
              <a:rPr lang="en-US" dirty="0" smtClean="0"/>
              <a:t>per second </a:t>
            </a:r>
            <a:r>
              <a:rPr lang="en-US" dirty="0"/>
              <a:t>measured in hertz</a:t>
            </a:r>
            <a:r>
              <a:rPr lang="en-US" dirty="0" smtClean="0"/>
              <a:t>.</a:t>
            </a:r>
          </a:p>
          <a:p>
            <a:r>
              <a:rPr lang="en-US" dirty="0" smtClean="0"/>
              <a:t>Duty Cycle</a:t>
            </a:r>
          </a:p>
          <a:p>
            <a:pPr lvl="1"/>
            <a:r>
              <a:rPr lang="en-US" dirty="0"/>
              <a:t>Duty cycle refers to the percentage of </a:t>
            </a:r>
            <a:r>
              <a:rPr lang="en-US" dirty="0" smtClean="0"/>
              <a:t>on-time of </a:t>
            </a:r>
            <a:r>
              <a:rPr lang="en-US" dirty="0"/>
              <a:t>the signal during one complete cycle</a:t>
            </a:r>
            <a:r>
              <a:rPr lang="en-US" dirty="0" smtClean="0"/>
              <a:t>.</a:t>
            </a:r>
          </a:p>
          <a:p>
            <a:r>
              <a:rPr lang="en-US" dirty="0" smtClean="0"/>
              <a:t>Pulse Width</a:t>
            </a:r>
          </a:p>
          <a:p>
            <a:pPr lvl="1"/>
            <a:r>
              <a:rPr lang="en-US" dirty="0" smtClean="0"/>
              <a:t>The </a:t>
            </a:r>
            <a:r>
              <a:rPr lang="en-US" dirty="0"/>
              <a:t>pulse width is a measure of the actual </a:t>
            </a:r>
            <a:r>
              <a:rPr lang="en-US" dirty="0" smtClean="0"/>
              <a:t>on-time measured </a:t>
            </a:r>
            <a:r>
              <a:rPr lang="en-US" dirty="0"/>
              <a:t>in milliseconds.</a:t>
            </a:r>
            <a:endParaRPr lang="en-US" dirty="0"/>
          </a:p>
        </p:txBody>
      </p:sp>
    </p:spTree>
    <p:extLst>
      <p:ext uri="{BB962C8B-B14F-4D97-AF65-F5344CB8AC3E}">
        <p14:creationId xmlns:p14="http://schemas.microsoft.com/office/powerpoint/2010/main" val="1954917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43.5 A pulse train is any electrical signal that turns on and off, or goes high and low in a series of pulses. Ignition module and fuel-injector pulses are examples of a pulse train signal</a:t>
            </a:r>
          </a:p>
        </p:txBody>
      </p:sp>
      <p:pic>
        <p:nvPicPr>
          <p:cNvPr id="3" name="Picture 2" descr="A pulse train has three following attributes and it can be best described as follows –&#10;1. Frequency – The number of cycles that take place per second is frequency. The more cycles that take places in one second, the higher the frequency reading. Frequency is measured in Hertz. An 8-hertz signal is drawn and is explained as the number of cycles per second. Here, 8-hertz means 8 cycles per second. The graph shows 8 cycles of square waves that cycle between on and off positions for 1 second.&#10;2. Duty Cycle – Duty cycle is a measurement comparing the signal on-time to the length of one complete cycle. As on-time increases, off-time decreases. Duty cycle is measured in percentage of on-time. A duty cycle is drawn for on and off times for a particular percentage of duty cycle. A 60 percent duty cycle is a signal is on for 60percent of the time and off for 40% of the time. The graph shows that the time between On position and Off position in each cycle is labeled as 1 cycle and time between each On signal is On-time.&#10;3. Pulse Width – Pulse width is the actual on-time of a signal, measured in milliseconds. With pulse width measurements, only the on time of the signal is measured. This helps in measuring conventional injector on-time and observations can be made on signal variation due to change in load. The graph shows that the time period between each ON cycle is the pulse width.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1679" y="1666875"/>
            <a:ext cx="3940642" cy="4561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599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43.1</a:t>
            </a:r>
            <a:r>
              <a:rPr lang="en-US" dirty="0" smtClean="0"/>
              <a:t> </a:t>
            </a:r>
            <a:r>
              <a:rPr lang="en-US" dirty="0"/>
              <a:t>Compare the different types of oscilloscopes and explain </a:t>
            </a:r>
            <a:r>
              <a:rPr lang="en-US" dirty="0" smtClean="0"/>
              <a:t>how to </a:t>
            </a:r>
            <a:r>
              <a:rPr lang="en-US" dirty="0"/>
              <a:t>setup and </a:t>
            </a:r>
            <a:r>
              <a:rPr lang="en-US" dirty="0" smtClean="0"/>
              <a:t>adjust oscilloscopes.</a:t>
            </a:r>
          </a:p>
          <a:p>
            <a:pPr marL="0" indent="0">
              <a:buNone/>
            </a:pPr>
            <a:r>
              <a:rPr lang="en-US" b="1" dirty="0" smtClean="0">
                <a:solidFill>
                  <a:srgbClr val="005A70"/>
                </a:solidFill>
              </a:rPr>
              <a:t>43.2 </a:t>
            </a:r>
            <a:r>
              <a:rPr lang="en-US" dirty="0"/>
              <a:t>Explain time base and volts per division settings</a:t>
            </a:r>
            <a:r>
              <a:rPr lang="en-US" dirty="0" smtClean="0"/>
              <a:t>.</a:t>
            </a:r>
          </a:p>
          <a:p>
            <a:pPr marL="0" indent="0">
              <a:buNone/>
            </a:pPr>
            <a:r>
              <a:rPr lang="en-US" b="1" dirty="0" smtClean="0">
                <a:solidFill>
                  <a:srgbClr val="005A70"/>
                </a:solidFill>
              </a:rPr>
              <a:t>43.3 </a:t>
            </a:r>
            <a:r>
              <a:rPr lang="en-US" dirty="0"/>
              <a:t>Describe the use of DC or AC coupling when displaying </a:t>
            </a:r>
            <a:r>
              <a:rPr lang="en-US" dirty="0" smtClean="0"/>
              <a:t>waveforms on </a:t>
            </a:r>
            <a:r>
              <a:rPr lang="en-US" dirty="0"/>
              <a:t>an oscilloscope.</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43.6 (a) A scope representation of a complete cycle, showing both on-time and off-time. (b) A meter display, indicating the on-time duty cycle in percentage (%). Note the trigger and negative (−) symbol.</a:t>
            </a:r>
          </a:p>
        </p:txBody>
      </p:sp>
      <p:pic>
        <p:nvPicPr>
          <p:cNvPr id="3" name="Picture 2" descr="The cycle resembles square waves with the length of one square labeled as on-time and the time period between each square wave as 1 complete cycle."/>
          <p:cNvPicPr>
            <a:picLocks noChangeAspect="1" noChangeArrowheads="1"/>
          </p:cNvPicPr>
          <p:nvPr/>
        </p:nvPicPr>
        <p:blipFill rotWithShape="1">
          <a:blip r:embed="rId2">
            <a:extLst>
              <a:ext uri="{28A0092B-C50C-407E-A947-70E740481C1C}">
                <a14:useLocalDpi xmlns:a14="http://schemas.microsoft.com/office/drawing/2010/main" val="0"/>
              </a:ext>
            </a:extLst>
          </a:blip>
          <a:srcRect b="45029"/>
          <a:stretch/>
        </p:blipFill>
        <p:spPr bwMode="auto">
          <a:xfrm>
            <a:off x="3332163" y="1600200"/>
            <a:ext cx="2478088" cy="24225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figure shows a digital multimeter displaying a reading of 082.4 in percentage. "/>
          <p:cNvPicPr>
            <a:picLocks noChangeAspect="1" noChangeArrowheads="1"/>
          </p:cNvPicPr>
          <p:nvPr/>
        </p:nvPicPr>
        <p:blipFill rotWithShape="1">
          <a:blip r:embed="rId2">
            <a:extLst>
              <a:ext uri="{28A0092B-C50C-407E-A947-70E740481C1C}">
                <a14:useLocalDpi xmlns:a14="http://schemas.microsoft.com/office/drawing/2010/main" val="0"/>
              </a:ext>
            </a:extLst>
          </a:blip>
          <a:srcRect t="55187"/>
          <a:stretch/>
        </p:blipFill>
        <p:spPr bwMode="auto">
          <a:xfrm>
            <a:off x="3332956" y="4191000"/>
            <a:ext cx="2478088" cy="197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422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43.7 Most automotive computer systems control the device by opening and closing the ground to the component</a:t>
            </a:r>
            <a:endParaRPr lang="en-US" dirty="0">
              <a:latin typeface="+mj-lt"/>
            </a:endParaRPr>
          </a:p>
        </p:txBody>
      </p:sp>
      <p:pic>
        <p:nvPicPr>
          <p:cNvPr id="3" name="Picture 2" descr="The top screen displays the pulse width measured for a ground-controlled circuit. The screen shows square waves and the lower horizontal pulse shown on the screen is the on-time pulse for a ground-controlled circuit. &#10;The bottom screen displays the pulse width measured for a feed-controlled circuit. The screen shows square waves and the upper horizontal pulse shown on the screen is the on-time pulse for a feed-controlled circuit.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88723" y="1676400"/>
            <a:ext cx="2364966" cy="457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081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NUMBER OF CHANNELS</a:t>
            </a:r>
            <a:endParaRPr lang="en-US" dirty="0">
              <a:latin typeface="+mj-lt"/>
            </a:endParaRPr>
          </a:p>
        </p:txBody>
      </p:sp>
      <p:sp>
        <p:nvSpPr>
          <p:cNvPr id="3" name="Content Placeholder 2"/>
          <p:cNvSpPr>
            <a:spLocks noGrp="1"/>
          </p:cNvSpPr>
          <p:nvPr>
            <p:ph idx="1"/>
          </p:nvPr>
        </p:nvSpPr>
        <p:spPr/>
        <p:txBody>
          <a:bodyPr/>
          <a:lstStyle/>
          <a:p>
            <a:r>
              <a:rPr lang="en-US" dirty="0" smtClean="0"/>
              <a:t>Single Channel</a:t>
            </a:r>
          </a:p>
          <a:p>
            <a:pPr lvl="1"/>
            <a:r>
              <a:rPr lang="en-US" dirty="0"/>
              <a:t>A single-channel scope is </a:t>
            </a:r>
            <a:r>
              <a:rPr lang="en-US" dirty="0" smtClean="0"/>
              <a:t>capable of displaying only </a:t>
            </a:r>
            <a:r>
              <a:rPr lang="en-US" dirty="0"/>
              <a:t>one sensor signal waveform </a:t>
            </a:r>
            <a:r>
              <a:rPr lang="en-US" dirty="0" smtClean="0"/>
              <a:t>at a </a:t>
            </a:r>
            <a:r>
              <a:rPr lang="en-US" dirty="0"/>
              <a:t>time</a:t>
            </a:r>
            <a:r>
              <a:rPr lang="en-US" dirty="0" smtClean="0"/>
              <a:t>.</a:t>
            </a:r>
          </a:p>
          <a:p>
            <a:r>
              <a:rPr lang="en-US" dirty="0" smtClean="0"/>
              <a:t>Two Channel</a:t>
            </a:r>
          </a:p>
          <a:p>
            <a:pPr lvl="1"/>
            <a:r>
              <a:rPr lang="en-US" dirty="0"/>
              <a:t>A two-channel scope can display </a:t>
            </a:r>
            <a:r>
              <a:rPr lang="en-US" dirty="0" smtClean="0"/>
              <a:t>the waveform from </a:t>
            </a:r>
            <a:r>
              <a:rPr lang="en-US" dirty="0"/>
              <a:t>two separate sensors or components </a:t>
            </a:r>
            <a:r>
              <a:rPr lang="en-US" dirty="0" smtClean="0"/>
              <a:t>at the </a:t>
            </a:r>
            <a:r>
              <a:rPr lang="en-US" dirty="0"/>
              <a:t>same time</a:t>
            </a:r>
            <a:r>
              <a:rPr lang="en-US" dirty="0" smtClean="0"/>
              <a:t>.</a:t>
            </a:r>
          </a:p>
          <a:p>
            <a:r>
              <a:rPr lang="en-US" dirty="0" smtClean="0"/>
              <a:t>Four Channel</a:t>
            </a:r>
          </a:p>
          <a:p>
            <a:pPr lvl="1"/>
            <a:r>
              <a:rPr lang="en-US" dirty="0"/>
              <a:t>A four-channel scope allows the technician </a:t>
            </a:r>
            <a:r>
              <a:rPr lang="en-US" dirty="0" smtClean="0"/>
              <a:t>to view </a:t>
            </a:r>
            <a:r>
              <a:rPr lang="en-US" dirty="0"/>
              <a:t>up to four different sensors or actuators on one display.</a:t>
            </a:r>
            <a:endParaRPr lang="en-US" dirty="0"/>
          </a:p>
        </p:txBody>
      </p:sp>
    </p:spTree>
    <p:extLst>
      <p:ext uri="{BB962C8B-B14F-4D97-AF65-F5344CB8AC3E}">
        <p14:creationId xmlns:p14="http://schemas.microsoft.com/office/powerpoint/2010/main" val="66990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43.8 A two-channel scope being used to compare two signals on the same vehicle</a:t>
            </a:r>
            <a:endParaRPr lang="en-US" dirty="0">
              <a:latin typeface="+mj-lt"/>
            </a:endParaRPr>
          </a:p>
        </p:txBody>
      </p:sp>
      <p:pic>
        <p:nvPicPr>
          <p:cNvPr id="3" name="Picture 2" descr="A figure shows a two-channel scope which shows waveforms from two separate sensors. The waveform in channel 1 is more closely spaced, while the waveform in channel 2 is spaced wide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39357" y="2124075"/>
            <a:ext cx="5263700" cy="367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96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TRIGGERS</a:t>
            </a:r>
            <a:endParaRPr lang="en-US" dirty="0">
              <a:latin typeface="+mj-lt"/>
            </a:endParaRPr>
          </a:p>
        </p:txBody>
      </p:sp>
      <p:sp>
        <p:nvSpPr>
          <p:cNvPr id="3" name="Content Placeholder 2"/>
          <p:cNvSpPr>
            <a:spLocks noGrp="1"/>
          </p:cNvSpPr>
          <p:nvPr>
            <p:ph idx="1"/>
          </p:nvPr>
        </p:nvSpPr>
        <p:spPr/>
        <p:txBody>
          <a:bodyPr/>
          <a:lstStyle/>
          <a:p>
            <a:r>
              <a:rPr lang="en-US" dirty="0" smtClean="0"/>
              <a:t>External Trigger</a:t>
            </a:r>
          </a:p>
          <a:p>
            <a:pPr lvl="1"/>
            <a:r>
              <a:rPr lang="en-US" dirty="0" smtClean="0"/>
              <a:t>An </a:t>
            </a:r>
            <a:r>
              <a:rPr lang="en-US" dirty="0"/>
              <a:t>external trigger is when </a:t>
            </a:r>
            <a:r>
              <a:rPr lang="en-US" dirty="0" smtClean="0"/>
              <a:t>the waveform </a:t>
            </a:r>
            <a:r>
              <a:rPr lang="en-US" dirty="0"/>
              <a:t>starts when a signal is received from another </a:t>
            </a:r>
            <a:r>
              <a:rPr lang="en-US" dirty="0" smtClean="0"/>
              <a:t>external source</a:t>
            </a:r>
            <a:r>
              <a:rPr lang="en-US" dirty="0"/>
              <a:t>, rather than from the signal pickup lead</a:t>
            </a:r>
            <a:r>
              <a:rPr lang="en-US" dirty="0" smtClean="0"/>
              <a:t>.</a:t>
            </a:r>
          </a:p>
          <a:p>
            <a:r>
              <a:rPr lang="en-US" dirty="0" smtClean="0"/>
              <a:t>Trigger Level</a:t>
            </a:r>
          </a:p>
          <a:p>
            <a:pPr lvl="1"/>
            <a:r>
              <a:rPr lang="en-US" dirty="0"/>
              <a:t>Trigger level is the voltage that must </a:t>
            </a:r>
            <a:r>
              <a:rPr lang="en-US" dirty="0" smtClean="0"/>
              <a:t>be detected </a:t>
            </a:r>
            <a:r>
              <a:rPr lang="en-US" dirty="0"/>
              <a:t>by the scope before the pattern is displayed</a:t>
            </a:r>
            <a:r>
              <a:rPr lang="en-US" dirty="0" smtClean="0"/>
              <a:t>.</a:t>
            </a:r>
          </a:p>
          <a:p>
            <a:r>
              <a:rPr lang="en-US" dirty="0" smtClean="0"/>
              <a:t>Trigger Slope</a:t>
            </a:r>
          </a:p>
          <a:p>
            <a:pPr lvl="1"/>
            <a:r>
              <a:rPr lang="en-US" dirty="0" smtClean="0"/>
              <a:t>The </a:t>
            </a:r>
            <a:r>
              <a:rPr lang="en-US" dirty="0"/>
              <a:t>trigger slope is the voltage direction </a:t>
            </a:r>
            <a:r>
              <a:rPr lang="en-US" dirty="0" smtClean="0"/>
              <a:t>that a </a:t>
            </a:r>
            <a:r>
              <a:rPr lang="en-US" dirty="0"/>
              <a:t>waveform must have in order to start the display.</a:t>
            </a:r>
            <a:endParaRPr lang="en-US" dirty="0"/>
          </a:p>
        </p:txBody>
      </p:sp>
    </p:spTree>
    <p:extLst>
      <p:ext uri="{BB962C8B-B14F-4D97-AF65-F5344CB8AC3E}">
        <p14:creationId xmlns:p14="http://schemas.microsoft.com/office/powerpoint/2010/main" val="313490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43.9 (a) A symbol for a positive trigger—a trigger occurs at a rising (positive) edge of the signal (waveform). (b) A symbol for a negative trigger—a trigger occurs at a falling (negative) edge of the signal (waveform)</a:t>
            </a:r>
          </a:p>
        </p:txBody>
      </p:sp>
      <p:pic>
        <p:nvPicPr>
          <p:cNvPr id="3" name="Picture 2" descr="The symbol for a positive trigger resembles a vertical line with a short, right facing horizontal line at the top and a short, left facing horizontal line at the bottom. The symbol for a negative trigger is the mirror image of positive trigg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2008" y="2438400"/>
            <a:ext cx="4259984" cy="3014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5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is the difference between a positive trigger and a negative</a:t>
            </a:r>
          </a:p>
          <a:p>
            <a:r>
              <a:rPr lang="en-US" sz="4000" dirty="0"/>
              <a:t>trigger?</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pPr lvl="1"/>
            <a:r>
              <a:rPr lang="en-US" sz="4000" dirty="0"/>
              <a:t>The trigger slope is the voltage direction that a waveform must have in order to start the display.</a:t>
            </a:r>
            <a:endParaRPr lang="en-US" sz="4000" dirty="0"/>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USING A SCOPE</a:t>
            </a:r>
            <a:endParaRPr lang="en-US" dirty="0">
              <a:latin typeface="+mj-lt"/>
            </a:endParaRPr>
          </a:p>
        </p:txBody>
      </p:sp>
      <p:sp>
        <p:nvSpPr>
          <p:cNvPr id="3" name="Content Placeholder 2"/>
          <p:cNvSpPr>
            <a:spLocks noGrp="1"/>
          </p:cNvSpPr>
          <p:nvPr>
            <p:ph idx="1"/>
          </p:nvPr>
        </p:nvSpPr>
        <p:spPr/>
        <p:txBody>
          <a:bodyPr/>
          <a:lstStyle/>
          <a:p>
            <a:r>
              <a:rPr lang="en-US" dirty="0" smtClean="0"/>
              <a:t>Using Scope Leads</a:t>
            </a:r>
          </a:p>
          <a:p>
            <a:pPr lvl="1"/>
            <a:r>
              <a:rPr lang="en-US" dirty="0"/>
              <a:t>Most scopes, both analog </a:t>
            </a:r>
            <a:r>
              <a:rPr lang="en-US" dirty="0" smtClean="0"/>
              <a:t>and digital</a:t>
            </a:r>
            <a:r>
              <a:rPr lang="en-US" dirty="0"/>
              <a:t>, normally use the same test leads</a:t>
            </a:r>
            <a:r>
              <a:rPr lang="en-US" dirty="0" smtClean="0"/>
              <a:t>.</a:t>
            </a:r>
          </a:p>
          <a:p>
            <a:pPr lvl="1"/>
            <a:r>
              <a:rPr lang="en-US" dirty="0"/>
              <a:t>These leads usually attach </a:t>
            </a:r>
            <a:r>
              <a:rPr lang="en-US" dirty="0" smtClean="0"/>
              <a:t>to the </a:t>
            </a:r>
            <a:r>
              <a:rPr lang="en-US" dirty="0"/>
              <a:t>scope through a BNC </a:t>
            </a:r>
            <a:r>
              <a:rPr lang="en-US" dirty="0" smtClean="0"/>
              <a:t>connector.</a:t>
            </a:r>
          </a:p>
          <a:p>
            <a:r>
              <a:rPr lang="en-US" dirty="0" smtClean="0"/>
              <a:t>Measuring Battery Voltage with a Scope</a:t>
            </a:r>
          </a:p>
          <a:p>
            <a:pPr lvl="1"/>
            <a:r>
              <a:rPr lang="en-US" dirty="0" smtClean="0"/>
              <a:t>Easy to do</a:t>
            </a:r>
          </a:p>
          <a:p>
            <a:pPr lvl="1"/>
            <a:r>
              <a:rPr lang="en-US" dirty="0" smtClean="0"/>
              <a:t>Great way to practice the techniques</a:t>
            </a:r>
            <a:endParaRPr lang="en-US" dirty="0"/>
          </a:p>
        </p:txBody>
      </p:sp>
    </p:spTree>
    <p:extLst>
      <p:ext uri="{BB962C8B-B14F-4D97-AF65-F5344CB8AC3E}">
        <p14:creationId xmlns:p14="http://schemas.microsoft.com/office/powerpoint/2010/main" val="3371248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43.10 Constant battery voltage is represented by a flat horizontal line. In this example, the engine was started and the battery voltage dropped to about 10 V, as shown on the left side of the scope display. When the engine started, </a:t>
            </a:r>
            <a:r>
              <a:rPr lang="en-US" sz="1800" dirty="0" smtClean="0">
                <a:latin typeface="+mj-lt"/>
              </a:rPr>
              <a:t>the </a:t>
            </a:r>
            <a:r>
              <a:rPr lang="en-US" sz="1800" dirty="0">
                <a:latin typeface="+mj-lt"/>
              </a:rPr>
              <a:t>voltage is shown as climbing</a:t>
            </a:r>
          </a:p>
        </p:txBody>
      </p:sp>
      <p:pic>
        <p:nvPicPr>
          <p:cNvPr id="3" name="Picture 2" descr="The figure shows a scope connected to the battery. This battery voltage measured is shown on the scope display. The graph has voltage on the vertical axis and time division of 200ms per DIV on the horizontal axis. The graph shows drop in voltage to about 10 V when the engine is started. When the engine starts running, the graph shows the voltage to be climbing. The scope display indicates 12.8 V as the voltage at the start of signal, 10.1 V as the minimum voltage and 12.8 V as the voltage at the end of sign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69793" y="1828800"/>
            <a:ext cx="3227048" cy="4190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011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43.4</a:t>
            </a:r>
            <a:r>
              <a:rPr lang="en-US" dirty="0" smtClean="0"/>
              <a:t> </a:t>
            </a:r>
            <a:r>
              <a:rPr lang="en-US" dirty="0"/>
              <a:t>Explain how to interpret pulse trains, channels, and triggers on a scope</a:t>
            </a:r>
            <a:r>
              <a:rPr lang="en-US" dirty="0" smtClean="0"/>
              <a:t>.</a:t>
            </a:r>
          </a:p>
          <a:p>
            <a:pPr marL="0" indent="0">
              <a:buNone/>
            </a:pPr>
            <a:r>
              <a:rPr lang="en-US" b="1" dirty="0" smtClean="0">
                <a:solidFill>
                  <a:srgbClr val="005A70"/>
                </a:solidFill>
              </a:rPr>
              <a:t>43.5</a:t>
            </a:r>
            <a:r>
              <a:rPr lang="en-US" dirty="0" smtClean="0"/>
              <a:t> </a:t>
            </a:r>
            <a:r>
              <a:rPr lang="en-US" dirty="0"/>
              <a:t>Explain how to use a scope and discuss </a:t>
            </a:r>
            <a:r>
              <a:rPr lang="en-US" dirty="0" smtClean="0"/>
              <a:t>graphing </a:t>
            </a:r>
            <a:r>
              <a:rPr lang="en-US" dirty="0" err="1" smtClean="0"/>
              <a:t>multimeters</a:t>
            </a:r>
            <a:r>
              <a:rPr lang="en-US" dirty="0" smtClean="0"/>
              <a:t> and scan </a:t>
            </a:r>
            <a:r>
              <a:rPr lang="en-US" dirty="0"/>
              <a:t>tools</a:t>
            </a:r>
            <a:r>
              <a:rPr lang="en-US" dirty="0" smtClean="0"/>
              <a:t>.</a:t>
            </a:r>
          </a:p>
          <a:p>
            <a:pPr marL="0" indent="0">
              <a:buNone/>
            </a:pPr>
            <a:r>
              <a:rPr lang="en-US" b="1" dirty="0" smtClean="0">
                <a:solidFill>
                  <a:schemeClr val="accent2"/>
                </a:solidFill>
              </a:rPr>
              <a:t>43.6</a:t>
            </a:r>
            <a:r>
              <a:rPr lang="en-US" dirty="0" smtClean="0"/>
              <a:t> </a:t>
            </a:r>
            <a:r>
              <a:rPr lang="en-US" dirty="0"/>
              <a:t>This chapter will help you prepare for the ASE </a:t>
            </a:r>
            <a:r>
              <a:rPr lang="en-US" dirty="0" smtClean="0"/>
              <a:t>Electrical/Electronic Systems </a:t>
            </a:r>
            <a:r>
              <a:rPr lang="en-US" dirty="0"/>
              <a:t>(A6) certification test content area “A” (General </a:t>
            </a:r>
            <a:r>
              <a:rPr lang="en-US" dirty="0" smtClean="0"/>
              <a:t>Electrical/ Electronic </a:t>
            </a:r>
            <a:r>
              <a:rPr lang="en-US" dirty="0"/>
              <a:t>System Diagnosis).</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GRAPHING MULTIMETER</a:t>
            </a:r>
            <a:endParaRPr lang="en-US" dirty="0">
              <a:latin typeface="+mj-lt"/>
            </a:endParaRPr>
          </a:p>
        </p:txBody>
      </p:sp>
      <p:sp>
        <p:nvSpPr>
          <p:cNvPr id="3" name="Content Placeholder 2"/>
          <p:cNvSpPr>
            <a:spLocks noGrp="1"/>
          </p:cNvSpPr>
          <p:nvPr>
            <p:ph idx="1"/>
          </p:nvPr>
        </p:nvSpPr>
        <p:spPr/>
        <p:txBody>
          <a:bodyPr/>
          <a:lstStyle/>
          <a:p>
            <a:r>
              <a:rPr lang="en-US" dirty="0"/>
              <a:t>A graphing </a:t>
            </a:r>
            <a:r>
              <a:rPr lang="en-US" dirty="0" err="1"/>
              <a:t>multimeter</a:t>
            </a:r>
            <a:r>
              <a:rPr lang="en-US" dirty="0"/>
              <a:t>, abbreviated GMM, is a cross between </a:t>
            </a:r>
            <a:r>
              <a:rPr lang="en-US" dirty="0" smtClean="0"/>
              <a:t>a digital </a:t>
            </a:r>
            <a:r>
              <a:rPr lang="en-US" dirty="0"/>
              <a:t>meter and a digital storage oscilloscope</a:t>
            </a:r>
            <a:r>
              <a:rPr lang="en-US" dirty="0" smtClean="0"/>
              <a:t>.</a:t>
            </a:r>
          </a:p>
          <a:p>
            <a:r>
              <a:rPr lang="en-US" dirty="0"/>
              <a:t>A graphing </a:t>
            </a:r>
            <a:r>
              <a:rPr lang="en-US" dirty="0" err="1" smtClean="0"/>
              <a:t>multimeter</a:t>
            </a:r>
            <a:r>
              <a:rPr lang="en-US" dirty="0" smtClean="0"/>
              <a:t> displays </a:t>
            </a:r>
            <a:r>
              <a:rPr lang="en-US" dirty="0"/>
              <a:t>the voltage levels at two places</a:t>
            </a:r>
            <a:r>
              <a:rPr lang="en-US" dirty="0" smtClean="0"/>
              <a:t>:</a:t>
            </a:r>
          </a:p>
          <a:p>
            <a:pPr lvl="1"/>
            <a:r>
              <a:rPr lang="en-US" dirty="0"/>
              <a:t>On a display </a:t>
            </a:r>
            <a:r>
              <a:rPr lang="en-US" dirty="0" smtClean="0"/>
              <a:t>screen</a:t>
            </a:r>
          </a:p>
          <a:p>
            <a:pPr lvl="1"/>
            <a:r>
              <a:rPr lang="en-US" dirty="0"/>
              <a:t>In a digital readout</a:t>
            </a:r>
            <a:endParaRPr lang="en-US" dirty="0"/>
          </a:p>
        </p:txBody>
      </p:sp>
    </p:spTree>
    <p:extLst>
      <p:ext uri="{BB962C8B-B14F-4D97-AF65-F5344CB8AC3E}">
        <p14:creationId xmlns:p14="http://schemas.microsoft.com/office/powerpoint/2010/main" val="732568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43.11 A typical graphing </a:t>
            </a:r>
            <a:r>
              <a:rPr lang="en-US" sz="2400" dirty="0" err="1">
                <a:latin typeface="+mj-lt"/>
              </a:rPr>
              <a:t>multimeter</a:t>
            </a:r>
            <a:r>
              <a:rPr lang="en-US" sz="2400" dirty="0">
                <a:latin typeface="+mj-lt"/>
              </a:rPr>
              <a:t> that can be used as a digital meter, plus it can show the voltage levels on the display screen</a:t>
            </a:r>
            <a:endParaRPr lang="en-US"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7333" y="2402230"/>
            <a:ext cx="5249334" cy="3480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711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GRAPHING SCAN TOOL</a:t>
            </a:r>
            <a:endParaRPr lang="en-US" dirty="0">
              <a:latin typeface="+mj-lt"/>
            </a:endParaRPr>
          </a:p>
        </p:txBody>
      </p:sp>
      <p:sp>
        <p:nvSpPr>
          <p:cNvPr id="3" name="Content Placeholder 2"/>
          <p:cNvSpPr>
            <a:spLocks noGrp="1"/>
          </p:cNvSpPr>
          <p:nvPr>
            <p:ph idx="1"/>
          </p:nvPr>
        </p:nvSpPr>
        <p:spPr/>
        <p:txBody>
          <a:bodyPr/>
          <a:lstStyle/>
          <a:p>
            <a:r>
              <a:rPr lang="en-US" dirty="0"/>
              <a:t>Many scan tools are capable of displaying the voltage </a:t>
            </a:r>
            <a:r>
              <a:rPr lang="en-US" dirty="0" smtClean="0"/>
              <a:t>levels captured </a:t>
            </a:r>
            <a:r>
              <a:rPr lang="en-US" dirty="0"/>
              <a:t>by the scan tool through the data link </a:t>
            </a:r>
            <a:r>
              <a:rPr lang="en-US" dirty="0" smtClean="0"/>
              <a:t>connector (DLC</a:t>
            </a:r>
            <a:r>
              <a:rPr lang="en-US" dirty="0"/>
              <a:t>) on a screen</a:t>
            </a:r>
            <a:r>
              <a:rPr lang="en-US" dirty="0" smtClean="0"/>
              <a:t>.</a:t>
            </a:r>
          </a:p>
          <a:p>
            <a:r>
              <a:rPr lang="en-US" dirty="0"/>
              <a:t>This feature is helpful where changes </a:t>
            </a:r>
            <a:r>
              <a:rPr lang="en-US" dirty="0" smtClean="0"/>
              <a:t>in voltage levels </a:t>
            </a:r>
            <a:r>
              <a:rPr lang="en-US" dirty="0"/>
              <a:t>are difficult to detect by looking at numbers </a:t>
            </a:r>
            <a:r>
              <a:rPr lang="en-US" dirty="0" smtClean="0"/>
              <a:t>that are </a:t>
            </a:r>
            <a:r>
              <a:rPr lang="en-US" dirty="0"/>
              <a:t>constantly changing.</a:t>
            </a:r>
            <a:endParaRPr lang="en-US" dirty="0"/>
          </a:p>
        </p:txBody>
      </p:sp>
    </p:spTree>
    <p:extLst>
      <p:ext uri="{BB962C8B-B14F-4D97-AF65-F5344CB8AC3E}">
        <p14:creationId xmlns:p14="http://schemas.microsoft.com/office/powerpoint/2010/main" val="100651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TYPES OF OSCILLOSCOPES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An </a:t>
            </a:r>
            <a:r>
              <a:rPr lang="en-US" dirty="0"/>
              <a:t>oscilloscope (usually called a scope) is </a:t>
            </a:r>
            <a:r>
              <a:rPr lang="en-US" dirty="0" smtClean="0"/>
              <a:t>a visual </a:t>
            </a:r>
            <a:r>
              <a:rPr lang="en-US" dirty="0"/>
              <a:t>voltmeter with a timer that shows when a voltage changes</a:t>
            </a:r>
            <a:r>
              <a:rPr lang="en-US" dirty="0" smtClean="0"/>
              <a:t>.</a:t>
            </a:r>
          </a:p>
          <a:p>
            <a:pPr lvl="1"/>
            <a:r>
              <a:rPr lang="en-US" dirty="0"/>
              <a:t>An </a:t>
            </a:r>
            <a:r>
              <a:rPr lang="en-US" i="1" dirty="0"/>
              <a:t>analog scope </a:t>
            </a:r>
            <a:r>
              <a:rPr lang="en-US" dirty="0"/>
              <a:t>uses a cathode ray tube (CRT</a:t>
            </a:r>
            <a:r>
              <a:rPr lang="en-US" dirty="0" smtClean="0"/>
              <a:t>)</a:t>
            </a:r>
          </a:p>
          <a:p>
            <a:pPr lvl="1"/>
            <a:r>
              <a:rPr lang="en-US" dirty="0"/>
              <a:t>A </a:t>
            </a:r>
            <a:r>
              <a:rPr lang="en-US" i="1" dirty="0"/>
              <a:t>digital scope </a:t>
            </a:r>
            <a:r>
              <a:rPr lang="en-US" dirty="0"/>
              <a:t>commonly uses a liquid crystal display (LCD</a:t>
            </a:r>
            <a:r>
              <a:rPr lang="en-US" dirty="0" smtClean="0"/>
              <a:t>)</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are the differences between an analog and a </a:t>
            </a:r>
            <a:r>
              <a:rPr lang="en-US" sz="4000" dirty="0" smtClean="0"/>
              <a:t>digital oscilloscope</a:t>
            </a:r>
            <a:r>
              <a:rPr lang="en-US" sz="4000" dirty="0"/>
              <a: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2554545"/>
          </a:xfrm>
          <a:prstGeom prst="rect">
            <a:avLst/>
          </a:prstGeom>
        </p:spPr>
        <p:txBody>
          <a:bodyPr wrap="square">
            <a:spAutoFit/>
          </a:bodyPr>
          <a:lstStyle/>
          <a:p>
            <a:pPr lvl="1"/>
            <a:r>
              <a:rPr lang="en-US" sz="4000" dirty="0"/>
              <a:t>An </a:t>
            </a:r>
            <a:r>
              <a:rPr lang="en-US" sz="4000" i="1" dirty="0"/>
              <a:t>analog scope </a:t>
            </a:r>
            <a:r>
              <a:rPr lang="en-US" sz="4000" dirty="0"/>
              <a:t>uses a cathode ray tube (CRT)</a:t>
            </a:r>
          </a:p>
          <a:p>
            <a:pPr lvl="1"/>
            <a:r>
              <a:rPr lang="en-US" sz="4000" dirty="0"/>
              <a:t>A </a:t>
            </a:r>
            <a:r>
              <a:rPr lang="en-US" sz="4000" i="1" dirty="0"/>
              <a:t>digital scope </a:t>
            </a:r>
            <a:r>
              <a:rPr lang="en-US" sz="4000" dirty="0"/>
              <a:t>commonly uses a liquid crystal display (LCD)</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OSCILLOSCOPE DISPLAY GRID</a:t>
            </a:r>
            <a:endParaRPr lang="en-US" dirty="0">
              <a:latin typeface="+mj-lt"/>
            </a:endParaRPr>
          </a:p>
        </p:txBody>
      </p:sp>
      <p:sp>
        <p:nvSpPr>
          <p:cNvPr id="3" name="Content Placeholder 2"/>
          <p:cNvSpPr>
            <a:spLocks noGrp="1"/>
          </p:cNvSpPr>
          <p:nvPr>
            <p:ph idx="1"/>
          </p:nvPr>
        </p:nvSpPr>
        <p:spPr/>
        <p:txBody>
          <a:bodyPr/>
          <a:lstStyle/>
          <a:p>
            <a:r>
              <a:rPr lang="en-US" dirty="0" smtClean="0"/>
              <a:t>A typical </a:t>
            </a:r>
            <a:r>
              <a:rPr lang="en-US" dirty="0"/>
              <a:t>scope face </a:t>
            </a:r>
            <a:r>
              <a:rPr lang="en-US" dirty="0" smtClean="0"/>
              <a:t>usually has </a:t>
            </a:r>
            <a:r>
              <a:rPr lang="en-US" dirty="0"/>
              <a:t>eight or ten grids vertically (up and down) and ten grids </a:t>
            </a:r>
            <a:r>
              <a:rPr lang="en-US" dirty="0" smtClean="0"/>
              <a:t>horizontally (left </a:t>
            </a:r>
            <a:r>
              <a:rPr lang="en-US" dirty="0"/>
              <a:t>to right</a:t>
            </a:r>
            <a:r>
              <a:rPr lang="en-US" dirty="0" smtClean="0"/>
              <a:t>).</a:t>
            </a:r>
          </a:p>
          <a:p>
            <a:r>
              <a:rPr lang="en-US" dirty="0"/>
              <a:t>The transparent scale (grid), used for </a:t>
            </a:r>
            <a:r>
              <a:rPr lang="en-US" dirty="0" smtClean="0"/>
              <a:t>reference measurements</a:t>
            </a:r>
            <a:r>
              <a:rPr lang="en-US" dirty="0"/>
              <a:t>, is called a </a:t>
            </a:r>
            <a:r>
              <a:rPr lang="en-US" dirty="0" err="1"/>
              <a:t>graticule</a:t>
            </a:r>
            <a:r>
              <a:rPr lang="en-US" dirty="0" smtClean="0"/>
              <a:t>.</a:t>
            </a:r>
          </a:p>
          <a:p>
            <a:r>
              <a:rPr lang="en-US" dirty="0"/>
              <a:t>Voltage is displayed on a scope starting with </a:t>
            </a:r>
            <a:r>
              <a:rPr lang="en-US" dirty="0" smtClean="0"/>
              <a:t>zero volts </a:t>
            </a:r>
            <a:r>
              <a:rPr lang="en-US" dirty="0"/>
              <a:t>at the bottom and higher voltage being </a:t>
            </a:r>
            <a:r>
              <a:rPr lang="en-US" dirty="0" smtClean="0"/>
              <a:t>displayed vertically.</a:t>
            </a:r>
          </a:p>
          <a:p>
            <a:r>
              <a:rPr lang="en-US" dirty="0"/>
              <a:t>The scope illustrates time left to right.</a:t>
            </a:r>
            <a:endParaRPr lang="en-US" dirty="0"/>
          </a:p>
        </p:txBody>
      </p:sp>
    </p:spTree>
    <p:extLst>
      <p:ext uri="{BB962C8B-B14F-4D97-AF65-F5344CB8AC3E}">
        <p14:creationId xmlns:p14="http://schemas.microsoft.com/office/powerpoint/2010/main" val="232217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43.1 A scope display allows technicians to take measurements of voltage patterns. In this example, each vertical division is 1 volt and each horizontal division is set to represent 50 milliseconds</a:t>
            </a:r>
            <a:endParaRPr lang="en-US" dirty="0">
              <a:latin typeface="+mj-lt"/>
            </a:endParaRPr>
          </a:p>
        </p:txBody>
      </p:sp>
      <p:pic>
        <p:nvPicPr>
          <p:cNvPr id="5" name="Picture 2" descr="A figure shows an oscilloscope display grid with 8 by 10 grid arrangement. Each vertical division is set to represent 1 volt. Each horizontal division is set to represent 50 millisecon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6386" y="2133600"/>
            <a:ext cx="4391228" cy="389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SCOPE SETUP AND ADJUSTMENTS</a:t>
            </a:r>
            <a:endParaRPr lang="en-US" dirty="0">
              <a:latin typeface="+mj-lt"/>
            </a:endParaRPr>
          </a:p>
        </p:txBody>
      </p:sp>
      <p:sp>
        <p:nvSpPr>
          <p:cNvPr id="3" name="Content Placeholder 2"/>
          <p:cNvSpPr>
            <a:spLocks noGrp="1"/>
          </p:cNvSpPr>
          <p:nvPr>
            <p:ph idx="1"/>
          </p:nvPr>
        </p:nvSpPr>
        <p:spPr/>
        <p:txBody>
          <a:bodyPr/>
          <a:lstStyle/>
          <a:p>
            <a:r>
              <a:rPr lang="en-US" dirty="0" smtClean="0"/>
              <a:t>Setting the Time Base</a:t>
            </a:r>
          </a:p>
          <a:p>
            <a:pPr lvl="1"/>
            <a:r>
              <a:rPr lang="en-US" dirty="0"/>
              <a:t>Setting the time base means setting </a:t>
            </a:r>
            <a:r>
              <a:rPr lang="en-US" dirty="0" smtClean="0"/>
              <a:t>how much </a:t>
            </a:r>
            <a:r>
              <a:rPr lang="en-US" dirty="0"/>
              <a:t>time is displayed in each block, called a division</a:t>
            </a:r>
            <a:r>
              <a:rPr lang="en-US" dirty="0" smtClean="0"/>
              <a:t>.</a:t>
            </a:r>
          </a:p>
          <a:p>
            <a:r>
              <a:rPr lang="en-US" dirty="0" smtClean="0"/>
              <a:t>Volts Per Division</a:t>
            </a:r>
          </a:p>
          <a:p>
            <a:r>
              <a:rPr lang="it-IT" dirty="0" smtClean="0"/>
              <a:t>The </a:t>
            </a:r>
            <a:r>
              <a:rPr lang="it-IT" dirty="0"/>
              <a:t>volts per division, </a:t>
            </a:r>
            <a:r>
              <a:rPr lang="it-IT" dirty="0" smtClean="0"/>
              <a:t>abbreviated </a:t>
            </a:r>
            <a:r>
              <a:rPr lang="en-US" i="1" dirty="0" smtClean="0"/>
              <a:t>V/div</a:t>
            </a:r>
            <a:r>
              <a:rPr lang="en-US" dirty="0"/>
              <a:t>, should be set so that the entire anticipated waveform can </a:t>
            </a:r>
            <a:r>
              <a:rPr lang="en-US" dirty="0" smtClean="0"/>
              <a:t>be viewed</a:t>
            </a:r>
            <a:r>
              <a:rPr lang="en-US" dirty="0"/>
              <a:t>.</a:t>
            </a:r>
            <a:endParaRPr lang="en-US" dirty="0"/>
          </a:p>
        </p:txBody>
      </p:sp>
    </p:spTree>
    <p:extLst>
      <p:ext uri="{BB962C8B-B14F-4D97-AF65-F5344CB8AC3E}">
        <p14:creationId xmlns:p14="http://schemas.microsoft.com/office/powerpoint/2010/main" val="1084283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441</TotalTime>
  <Words>1297</Words>
  <Application>Microsoft Office PowerPoint</Application>
  <PresentationFormat>On-screen Show (4:3)</PresentationFormat>
  <Paragraphs>98</Paragraphs>
  <Slides>33</Slides>
  <Notes>0</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TYPES OF OSCILLOSCOPES</vt:lpstr>
      <vt:lpstr>QUESTION 1: ?</vt:lpstr>
      <vt:lpstr>ANSWER 1:</vt:lpstr>
      <vt:lpstr>OSCILLOSCOPE DISPLAY GRID</vt:lpstr>
      <vt:lpstr>Figure 43.1 A scope display allows technicians to take measurements of voltage patterns. In this example, each vertical division is 1 volt and each horizontal division is set to represent 50 milliseconds</vt:lpstr>
      <vt:lpstr>SCOPE SETUP AND ADJUSTMENTS</vt:lpstr>
      <vt:lpstr>Chart 43-1 The time base is milliseconds (ms) and total time of an event that can be displayed.</vt:lpstr>
      <vt:lpstr>Figure 43.2 The digital storage oscilloscope (DSO) displays the entire waveform of a throttle position (TP) sensor from idle to wide-open throttle and returns to idle.</vt:lpstr>
      <vt:lpstr>AC VOLTAGE</vt:lpstr>
      <vt:lpstr>Figure 43.3 AC voltage varies over time from positive voltage to negative voltage. The effective value (0.707 of peak) is the level of DC required to deliver the same power</vt:lpstr>
      <vt:lpstr>DC AND AC COUPLING</vt:lpstr>
      <vt:lpstr>Figure 43.4 Ripple voltage is created from the AC voltage from an alternator. Some AC ripple voltage is normal, but if the AC portion exceeds 0.5 V, then a bad diode is the most likely cause.</vt:lpstr>
      <vt:lpstr>QUESTION 2: ?</vt:lpstr>
      <vt:lpstr>ANSWER 2:</vt:lpstr>
      <vt:lpstr>PULSE TRAINS</vt:lpstr>
      <vt:lpstr>Figure 43.5 A pulse train is any electrical signal that turns on and off, or goes high and low in a series of pulses. Ignition module and fuel-injector pulses are examples of a pulse train signal</vt:lpstr>
      <vt:lpstr>Figure 43.6 (a) A scope representation of a complete cycle, showing both on-time and off-time. (b) A meter display, indicating the on-time duty cycle in percentage (%). Note the trigger and negative (−) symbol.</vt:lpstr>
      <vt:lpstr>Figure 43.7 Most automotive computer systems control the device by opening and closing the ground to the component</vt:lpstr>
      <vt:lpstr>NUMBER OF CHANNELS</vt:lpstr>
      <vt:lpstr>Figure 43.8 A two-channel scope being used to compare two signals on the same vehicle</vt:lpstr>
      <vt:lpstr>TRIGGERS</vt:lpstr>
      <vt:lpstr>Figure 43.9 (a) A symbol for a positive trigger—a trigger occurs at a rising (positive) edge of the signal (waveform). (b) A symbol for a negative trigger—a trigger occurs at a falling (negative) edge of the signal (waveform)</vt:lpstr>
      <vt:lpstr>QUESTION 3: ?</vt:lpstr>
      <vt:lpstr>ANSWER 3:</vt:lpstr>
      <vt:lpstr>USING A SCOPE</vt:lpstr>
      <vt:lpstr>Figure 43.10 Constant battery voltage is represented by a flat horizontal line. In this example, the engine was started and the battery voltage dropped to about 10 V, as shown on the left side of the scope display. When the engine started, the voltage is shown as climbing</vt:lpstr>
      <vt:lpstr>GRAPHING MULTIMETER</vt:lpstr>
      <vt:lpstr>Figure 43.11 A typical graphing multimeter that can be used as a digital meter, plus it can show the voltage levels on the display screen</vt:lpstr>
      <vt:lpstr>GRAPHING SCAN TOOL</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43</dc:title>
  <dc:creator>Curt &amp; Tammy</dc:creator>
  <cp:lastModifiedBy>Curt &amp; Tammy</cp:lastModifiedBy>
  <cp:revision>50</cp:revision>
  <dcterms:created xsi:type="dcterms:W3CDTF">2018-09-25T19:30:15Z</dcterms:created>
  <dcterms:modified xsi:type="dcterms:W3CDTF">2019-04-19T19:49:36Z</dcterms:modified>
</cp:coreProperties>
</file>