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67" r:id="rId12"/>
    <p:sldId id="316" r:id="rId13"/>
    <p:sldId id="317" r:id="rId14"/>
    <p:sldId id="270" r:id="rId15"/>
    <p:sldId id="368" r:id="rId16"/>
    <p:sldId id="318" r:id="rId17"/>
    <p:sldId id="369" r:id="rId18"/>
    <p:sldId id="377" r:id="rId19"/>
    <p:sldId id="326" r:id="rId20"/>
    <p:sldId id="327" r:id="rId21"/>
    <p:sldId id="328" r:id="rId22"/>
    <p:sldId id="329" r:id="rId23"/>
    <p:sldId id="331" r:id="rId24"/>
    <p:sldId id="330" r:id="rId25"/>
    <p:sldId id="332" r:id="rId26"/>
    <p:sldId id="274" r:id="rId27"/>
    <p:sldId id="286" r:id="rId28"/>
    <p:sldId id="287" r:id="rId29"/>
    <p:sldId id="333" r:id="rId30"/>
    <p:sldId id="272" r:id="rId31"/>
    <p:sldId id="334" r:id="rId32"/>
    <p:sldId id="370" r:id="rId33"/>
    <p:sldId id="335" r:id="rId34"/>
    <p:sldId id="336" r:id="rId35"/>
    <p:sldId id="267" r:id="rId36"/>
    <p:sldId id="268" r:id="rId37"/>
    <p:sldId id="371" r:id="rId38"/>
    <p:sldId id="337" r:id="rId39"/>
    <p:sldId id="372" r:id="rId40"/>
    <p:sldId id="373" r:id="rId41"/>
    <p:sldId id="338" r:id="rId42"/>
    <p:sldId id="339" r:id="rId43"/>
    <p:sldId id="375" r:id="rId44"/>
    <p:sldId id="374" r:id="rId45"/>
    <p:sldId id="340" r:id="rId46"/>
    <p:sldId id="341" r:id="rId47"/>
    <p:sldId id="342" r:id="rId48"/>
    <p:sldId id="343" r:id="rId49"/>
    <p:sldId id="376"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299" r:id="rId74"/>
    <p:sldId id="300" r:id="rId75"/>
    <p:sldId id="32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Circuit Testers and Digital Meters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LOGIC PROBE</a:t>
            </a:r>
            <a:endParaRPr lang="en-US" dirty="0">
              <a:latin typeface="+mj-lt"/>
            </a:endParaRPr>
          </a:p>
        </p:txBody>
      </p:sp>
      <p:sp>
        <p:nvSpPr>
          <p:cNvPr id="3" name="Content Placeholder 2"/>
          <p:cNvSpPr>
            <a:spLocks noGrp="1"/>
          </p:cNvSpPr>
          <p:nvPr>
            <p:ph idx="1"/>
          </p:nvPr>
        </p:nvSpPr>
        <p:spPr/>
        <p:txBody>
          <a:bodyPr/>
          <a:lstStyle/>
          <a:p>
            <a:r>
              <a:rPr lang="en-US" dirty="0" smtClean="0"/>
              <a:t>A logic </a:t>
            </a:r>
            <a:r>
              <a:rPr lang="en-US" dirty="0"/>
              <a:t>probe is an </a:t>
            </a:r>
            <a:r>
              <a:rPr lang="en-US" dirty="0" smtClean="0"/>
              <a:t>electronic device </a:t>
            </a:r>
            <a:r>
              <a:rPr lang="en-US" dirty="0"/>
              <a:t>that lights up a red (usually) LED if the probe is touched </a:t>
            </a:r>
            <a:r>
              <a:rPr lang="en-US" dirty="0" smtClean="0"/>
              <a:t>to battery </a:t>
            </a:r>
            <a:r>
              <a:rPr lang="en-US" dirty="0"/>
              <a:t>voltage. If the probe is touched to ground, a green (</a:t>
            </a:r>
            <a:r>
              <a:rPr lang="en-US" dirty="0" smtClean="0"/>
              <a:t>usually) LED </a:t>
            </a:r>
            <a:r>
              <a:rPr lang="en-US" dirty="0"/>
              <a:t>lights</a:t>
            </a:r>
            <a:r>
              <a:rPr lang="en-US" dirty="0" smtClean="0"/>
              <a:t>.</a:t>
            </a:r>
          </a:p>
          <a:p>
            <a:r>
              <a:rPr lang="en-US" dirty="0" smtClean="0"/>
              <a:t>A logic </a:t>
            </a:r>
            <a:r>
              <a:rPr lang="en-US" dirty="0"/>
              <a:t>probe must first be </a:t>
            </a:r>
            <a:r>
              <a:rPr lang="en-US" dirty="0" smtClean="0"/>
              <a:t>connected to </a:t>
            </a:r>
            <a:r>
              <a:rPr lang="en-US" dirty="0"/>
              <a:t>a power and ground source, such as the vehicle battery</a:t>
            </a:r>
            <a:r>
              <a:rPr lang="en-US" dirty="0" smtClean="0"/>
              <a:t>.</a:t>
            </a:r>
          </a:p>
          <a:p>
            <a:endParaRPr lang="en-US" dirty="0"/>
          </a:p>
        </p:txBody>
      </p:sp>
    </p:spTree>
    <p:extLst>
      <p:ext uri="{BB962C8B-B14F-4D97-AF65-F5344CB8AC3E}">
        <p14:creationId xmlns:p14="http://schemas.microsoft.com/office/powerpoint/2010/main" val="276340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42.5 A logic probe connected to the vehicle battery. When the tip probe is connected to a circuit, it can check for power, ground, or a pulse</a:t>
            </a:r>
            <a:endParaRPr lang="en-US" dirty="0">
              <a:latin typeface="+mj-lt"/>
            </a:endParaRPr>
          </a:p>
        </p:txBody>
      </p:sp>
      <p:pic>
        <p:nvPicPr>
          <p:cNvPr id="6" name="Picture 2" descr="The logic probe has 3 lights, red, green and amber. An auxiliary lead from the probe connected to the negative (black) and positive (red) terminals of the battery. Another lead at the top of the probe is not connec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0862" y="1483295"/>
            <a:ext cx="4102273" cy="46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DIGITAL MULTIMETERS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Digital </a:t>
            </a:r>
            <a:r>
              <a:rPr lang="en-US" dirty="0" err="1"/>
              <a:t>multimeter</a:t>
            </a:r>
            <a:r>
              <a:rPr lang="en-US" dirty="0"/>
              <a:t> (DMM) and digital </a:t>
            </a:r>
            <a:r>
              <a:rPr lang="en-US" dirty="0" smtClean="0"/>
              <a:t>volt-ohm-meter </a:t>
            </a:r>
            <a:r>
              <a:rPr lang="en-US" dirty="0"/>
              <a:t>(DVOM) are terms commonly used for </a:t>
            </a:r>
            <a:r>
              <a:rPr lang="en-US" dirty="0" smtClean="0"/>
              <a:t>electronic high-impedance </a:t>
            </a:r>
            <a:r>
              <a:rPr lang="en-US" dirty="0"/>
              <a:t>test meters</a:t>
            </a:r>
            <a:r>
              <a:rPr lang="en-US" dirty="0" smtClean="0"/>
              <a:t>.</a:t>
            </a:r>
          </a:p>
          <a:p>
            <a:pPr lvl="1"/>
            <a:r>
              <a:rPr lang="en-US" dirty="0"/>
              <a:t>High impedance means </a:t>
            </a:r>
            <a:r>
              <a:rPr lang="en-US" dirty="0" smtClean="0"/>
              <a:t>that the </a:t>
            </a:r>
            <a:r>
              <a:rPr lang="en-US" dirty="0"/>
              <a:t>electronic internal resistance of the meter is high enough </a:t>
            </a:r>
            <a:r>
              <a:rPr lang="en-US" dirty="0" smtClean="0"/>
              <a:t>to prevent </a:t>
            </a:r>
            <a:r>
              <a:rPr lang="en-US" dirty="0"/>
              <a:t>excessive current draw from any circuit being tested</a:t>
            </a:r>
            <a:r>
              <a:rPr lang="en-US" dirty="0" smtClean="0"/>
              <a:t>.</a:t>
            </a:r>
          </a:p>
          <a:p>
            <a:pPr lvl="1"/>
            <a:r>
              <a:rPr lang="en-US" dirty="0" smtClean="0"/>
              <a:t>Most meters </a:t>
            </a:r>
            <a:r>
              <a:rPr lang="en-US" dirty="0"/>
              <a:t>today have a minimum of 10 million ohms (10 </a:t>
            </a:r>
            <a:r>
              <a:rPr lang="en-US" dirty="0" err="1"/>
              <a:t>megohms</a:t>
            </a:r>
            <a:r>
              <a:rPr lang="en-US" dirty="0"/>
              <a:t>) </a:t>
            </a:r>
            <a:r>
              <a:rPr lang="en-US" dirty="0" smtClean="0"/>
              <a:t>of resistance</a:t>
            </a:r>
            <a:r>
              <a:rPr lang="en-US" dirty="0"/>
              <a:t>.</a:t>
            </a:r>
            <a:endParaRPr lang="en-US" dirty="0" smtClean="0"/>
          </a:p>
          <a:p>
            <a:endParaRPr lang="en-US" dirty="0"/>
          </a:p>
        </p:txBody>
      </p:sp>
    </p:spTree>
    <p:extLst>
      <p:ext uri="{BB962C8B-B14F-4D97-AF65-F5344CB8AC3E}">
        <p14:creationId xmlns:p14="http://schemas.microsoft.com/office/powerpoint/2010/main" val="375891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DIGITAL MULTIMETERS (2 OF 2)</a:t>
            </a:r>
            <a:endParaRPr lang="en-US" dirty="0">
              <a:latin typeface="+mj-lt"/>
            </a:endParaRPr>
          </a:p>
        </p:txBody>
      </p:sp>
      <p:sp>
        <p:nvSpPr>
          <p:cNvPr id="3" name="Content Placeholder 2"/>
          <p:cNvSpPr>
            <a:spLocks noGrp="1"/>
          </p:cNvSpPr>
          <p:nvPr>
            <p:ph idx="1"/>
          </p:nvPr>
        </p:nvSpPr>
        <p:spPr/>
        <p:txBody>
          <a:bodyPr/>
          <a:lstStyle/>
          <a:p>
            <a:r>
              <a:rPr lang="en-US" dirty="0" smtClean="0"/>
              <a:t>Measuring Voltage</a:t>
            </a:r>
          </a:p>
          <a:p>
            <a:pPr lvl="1"/>
            <a:r>
              <a:rPr lang="en-US" dirty="0" smtClean="0"/>
              <a:t>DC Volts (DCV) and AC Volts (ACV)</a:t>
            </a:r>
          </a:p>
          <a:p>
            <a:pPr lvl="1"/>
            <a:r>
              <a:rPr lang="en-US" dirty="0" smtClean="0"/>
              <a:t>Manual or automatically ranged</a:t>
            </a:r>
          </a:p>
          <a:p>
            <a:r>
              <a:rPr lang="en-US" dirty="0" smtClean="0"/>
              <a:t>Measuring Resistance</a:t>
            </a:r>
          </a:p>
          <a:p>
            <a:pPr lvl="1"/>
            <a:r>
              <a:rPr lang="en-US" dirty="0" smtClean="0"/>
              <a:t>Measure when no current is flowing in the circuit.</a:t>
            </a:r>
          </a:p>
          <a:p>
            <a:r>
              <a:rPr lang="en-US" dirty="0" smtClean="0"/>
              <a:t>Measuring Current</a:t>
            </a:r>
          </a:p>
          <a:p>
            <a:pPr lvl="1"/>
            <a:r>
              <a:rPr lang="en-US" dirty="0"/>
              <a:t>The </a:t>
            </a:r>
            <a:r>
              <a:rPr lang="en-US" dirty="0" smtClean="0"/>
              <a:t>ammeter has </a:t>
            </a:r>
            <a:r>
              <a:rPr lang="en-US" dirty="0"/>
              <a:t>to be installed in the circuit (in series) so that it can measure </a:t>
            </a:r>
            <a:r>
              <a:rPr lang="en-US" dirty="0" smtClean="0"/>
              <a:t>all the </a:t>
            </a:r>
            <a:r>
              <a:rPr lang="en-US" dirty="0"/>
              <a:t>current flow in that circuit</a:t>
            </a:r>
            <a:endParaRPr lang="en-US" dirty="0" smtClean="0"/>
          </a:p>
          <a:p>
            <a:pPr marL="0" indent="-29718">
              <a:buNone/>
            </a:pPr>
            <a:endParaRPr lang="en-US" dirty="0"/>
          </a:p>
        </p:txBody>
      </p:sp>
    </p:spTree>
    <p:extLst>
      <p:ext uri="{BB962C8B-B14F-4D97-AF65-F5344CB8AC3E}">
        <p14:creationId xmlns:p14="http://schemas.microsoft.com/office/powerpoint/2010/main" val="312425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42.6 Typical digital </a:t>
            </a:r>
            <a:r>
              <a:rPr lang="en-IN" sz="2000" dirty="0" err="1">
                <a:latin typeface="+mj-lt"/>
              </a:rPr>
              <a:t>multimeter</a:t>
            </a:r>
            <a:r>
              <a:rPr lang="en-IN" sz="2000" dirty="0">
                <a:latin typeface="+mj-lt"/>
              </a:rPr>
              <a:t>. The black meter lead is always placed in the COM terminal. The red meter test lead should be in the volt-ohm terminal, except when measuring current in amperes</a:t>
            </a:r>
            <a:endParaRPr lang="en-US" dirty="0">
              <a:latin typeface="+mj-lt"/>
            </a:endParaRPr>
          </a:p>
        </p:txBody>
      </p:sp>
      <p:pic>
        <p:nvPicPr>
          <p:cNvPr id="3" name="Picture 2" descr="The parts of a digital multi-meter are as follows: &#10;• A digital display.&#10;• Seven rectangular buttons - Toggle button, min/max recording button, manual range button, display hold button, continuity beeper button, relative reading button, frequency, duty cycle button and one circular backlight button compromise the buttons below the display screen.&#10;• A test selector knob with options for AC Volts, DC Volts, DC millivolts, ohms (resistance), diode test, AC or DC amperes milliamperes, AC or DC microamperes. &#10;• Four terminals in the bottom – Amperes input terminal (A), milliamp/microamp input terminal, common terminal (COM) and an input terminal to check volts, ohms or diode (volt-ohm)&#10;• Two test leads, black and red. Black lead is placed in the COM terminal and red lead is placed in volt-ohm terminal.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4483" y="1834460"/>
            <a:ext cx="5375031" cy="432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5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42-1 Common </a:t>
            </a:r>
            <a:r>
              <a:rPr lang="en-IN" sz="2400" dirty="0">
                <a:latin typeface="+mj-lt"/>
              </a:rPr>
              <a:t>symbols and abbreviations used on digital meters</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568" y="1600200"/>
            <a:ext cx="5320864" cy="463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1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42.7 Typical digital </a:t>
            </a:r>
            <a:r>
              <a:rPr lang="en-IN" sz="2400" dirty="0" err="1">
                <a:latin typeface="+mj-lt"/>
              </a:rPr>
              <a:t>multimeter</a:t>
            </a:r>
            <a:r>
              <a:rPr lang="en-IN" sz="2400" dirty="0">
                <a:latin typeface="+mj-lt"/>
              </a:rPr>
              <a:t> (DMM) set to read DC volts</a:t>
            </a:r>
            <a:endParaRPr lang="en-US" dirty="0">
              <a:latin typeface="+mj-lt"/>
            </a:endParaRPr>
          </a:p>
        </p:txBody>
      </p:sp>
      <p:pic>
        <p:nvPicPr>
          <p:cNvPr id="3" name="Picture 2" descr="A photo shows a digital multimeter. The multimeter screen reads a DC voltage of 12.28 vol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5731" y="1802894"/>
            <a:ext cx="5912534" cy="414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2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a:t>
            </a:r>
            <a:r>
              <a:rPr lang="en-IN" dirty="0" smtClean="0">
                <a:latin typeface="+mj-lt"/>
              </a:rPr>
              <a:t>42.8a  A </a:t>
            </a:r>
            <a:r>
              <a:rPr lang="en-IN" dirty="0">
                <a:latin typeface="+mj-lt"/>
              </a:rPr>
              <a:t>typical </a:t>
            </a:r>
            <a:r>
              <a:rPr lang="en-IN" dirty="0" err="1">
                <a:latin typeface="+mj-lt"/>
              </a:rPr>
              <a:t>autoranging</a:t>
            </a:r>
            <a:r>
              <a:rPr lang="en-IN" dirty="0">
                <a:latin typeface="+mj-lt"/>
              </a:rPr>
              <a:t> digital </a:t>
            </a:r>
            <a:r>
              <a:rPr lang="en-IN" dirty="0" err="1">
                <a:latin typeface="+mj-lt"/>
              </a:rPr>
              <a:t>multimeter</a:t>
            </a:r>
            <a:r>
              <a:rPr lang="en-IN" dirty="0">
                <a:latin typeface="+mj-lt"/>
              </a:rPr>
              <a:t> automatically selects the proper scale to read the voltage being tested. The scale selected is usually displayed on the meter face. </a:t>
            </a:r>
            <a:endParaRPr lang="en-US" dirty="0">
              <a:latin typeface="+mj-lt"/>
            </a:endParaRPr>
          </a:p>
        </p:txBody>
      </p:sp>
      <p:pic>
        <p:nvPicPr>
          <p:cNvPr id="3" name="Picture 2" descr="The measured voltage is 3.865 volts and as the signal reading is below 4 volts, the meter auto ranges to 4-volt scale and displays the value up to three decimal places."/>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819400" y="2137852"/>
            <a:ext cx="3241685" cy="281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2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42.8b </a:t>
            </a:r>
            <a:r>
              <a:rPr lang="en-IN" sz="2400" dirty="0">
                <a:latin typeface="+mj-lt"/>
              </a:rPr>
              <a:t>The range is now set to the 40-volt scale, meaning that the meter can read up to 40 volts on the scale.</a:t>
            </a:r>
            <a:endParaRPr lang="en-US" dirty="0">
              <a:latin typeface="+mj-lt"/>
            </a:endParaRPr>
          </a:p>
        </p:txBody>
      </p:sp>
      <p:pic>
        <p:nvPicPr>
          <p:cNvPr id="3" name="Picture 2" descr="The measured voltage is 04.65 volts and as the signal reading exceeds 4 volts, the meter auto ranges into 40-volt scale and displays the value up to two decimal places."/>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819400" y="2363708"/>
            <a:ext cx="3429000" cy="297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3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42.9 Using a digital </a:t>
            </a:r>
            <a:r>
              <a:rPr lang="en-IN" sz="2400" dirty="0" err="1">
                <a:latin typeface="+mj-lt"/>
              </a:rPr>
              <a:t>multimeter</a:t>
            </a:r>
            <a:r>
              <a:rPr lang="en-IN" sz="2400" dirty="0">
                <a:latin typeface="+mj-lt"/>
              </a:rPr>
              <a:t> set to read ohms </a:t>
            </a:r>
            <a:r>
              <a:rPr lang="en-IN" sz="2400" dirty="0" smtClean="0">
                <a:latin typeface="+mj-lt"/>
              </a:rPr>
              <a:t>(</a:t>
            </a:r>
            <a:r>
              <a:rPr lang="el-GR" sz="2400" dirty="0" smtClean="0">
                <a:latin typeface="+mj-lt"/>
              </a:rPr>
              <a:t>Ω</a:t>
            </a:r>
            <a:r>
              <a:rPr lang="en-IN" sz="2400" dirty="0" smtClean="0">
                <a:latin typeface="+mj-lt"/>
              </a:rPr>
              <a:t>) </a:t>
            </a:r>
            <a:r>
              <a:rPr lang="en-IN" sz="2400" dirty="0">
                <a:latin typeface="+mj-lt"/>
              </a:rPr>
              <a:t>to test this light bulb. The meter reads the resistance of the filament</a:t>
            </a:r>
            <a:endParaRPr lang="en-US" dirty="0">
              <a:latin typeface="+mj-lt"/>
            </a:endParaRPr>
          </a:p>
        </p:txBody>
      </p:sp>
      <p:pic>
        <p:nvPicPr>
          <p:cNvPr id="3" name="Picture 2" descr="A photo shows a digital multi-meter being used to measure the resistance of the filament of a light bulb. The display reads 1.3 ohm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9571" y="1912182"/>
            <a:ext cx="7204855" cy="396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8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42.1</a:t>
            </a:r>
            <a:r>
              <a:rPr lang="en-US" dirty="0" smtClean="0"/>
              <a:t> </a:t>
            </a:r>
            <a:r>
              <a:rPr lang="en-US" dirty="0"/>
              <a:t>Discuss how to safely set up and use a fused jumper wire, a </a:t>
            </a:r>
            <a:r>
              <a:rPr lang="en-US" dirty="0" smtClean="0"/>
              <a:t>test light</a:t>
            </a:r>
            <a:r>
              <a:rPr lang="en-US" dirty="0"/>
              <a:t>, and a logic probe</a:t>
            </a:r>
            <a:r>
              <a:rPr lang="en-US" dirty="0" smtClean="0"/>
              <a:t>.</a:t>
            </a:r>
          </a:p>
          <a:p>
            <a:pPr marL="0" indent="0">
              <a:buNone/>
            </a:pPr>
            <a:r>
              <a:rPr lang="en-US" b="1" dirty="0" smtClean="0">
                <a:solidFill>
                  <a:srgbClr val="005A70"/>
                </a:solidFill>
              </a:rPr>
              <a:t>42.2 </a:t>
            </a:r>
            <a:r>
              <a:rPr lang="en-US" dirty="0"/>
              <a:t>Describe the uses of digital </a:t>
            </a:r>
            <a:r>
              <a:rPr lang="en-US" dirty="0" err="1"/>
              <a:t>multimeters</a:t>
            </a:r>
            <a:r>
              <a:rPr lang="en-US" dirty="0"/>
              <a:t> and inductive ammeters</a:t>
            </a:r>
            <a:r>
              <a:rPr lang="en-US" dirty="0" smtClean="0"/>
              <a:t>.</a:t>
            </a:r>
          </a:p>
          <a:p>
            <a:pPr marL="0" indent="0">
              <a:buNone/>
            </a:pPr>
            <a:r>
              <a:rPr lang="en-US" b="1" dirty="0" smtClean="0">
                <a:solidFill>
                  <a:srgbClr val="005A70"/>
                </a:solidFill>
              </a:rPr>
              <a:t>42.3 </a:t>
            </a:r>
            <a:r>
              <a:rPr lang="en-US" dirty="0"/>
              <a:t>Discuss diode check and frequency.</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42.10 Many digital </a:t>
            </a:r>
            <a:r>
              <a:rPr lang="en-IN" sz="1800" dirty="0" err="1">
                <a:latin typeface="+mj-lt"/>
              </a:rPr>
              <a:t>multimeters</a:t>
            </a:r>
            <a:r>
              <a:rPr lang="en-IN" sz="1800" dirty="0">
                <a:latin typeface="+mj-lt"/>
              </a:rPr>
              <a:t> can have the display indicate zero to compensate for test lead resistance. (1) Connect leads in the V</a:t>
            </a:r>
            <a:r>
              <a:rPr lang="el-GR" sz="1800" dirty="0">
                <a:latin typeface="+mj-lt"/>
              </a:rPr>
              <a:t>Ω</a:t>
            </a:r>
            <a:r>
              <a:rPr lang="en-US" sz="1800" dirty="0">
                <a:latin typeface="+mj-lt"/>
              </a:rPr>
              <a:t> </a:t>
            </a:r>
            <a:r>
              <a:rPr lang="en-IN" sz="1800" dirty="0">
                <a:latin typeface="+mj-lt"/>
              </a:rPr>
              <a:t>and COM meter terminals. (2) Select the </a:t>
            </a:r>
            <a:r>
              <a:rPr lang="el-GR" sz="1800" dirty="0">
                <a:latin typeface="+mj-lt"/>
              </a:rPr>
              <a:t>Ω</a:t>
            </a:r>
            <a:r>
              <a:rPr lang="en-US" sz="1800" dirty="0">
                <a:latin typeface="+mj-lt"/>
              </a:rPr>
              <a:t> </a:t>
            </a:r>
            <a:r>
              <a:rPr lang="en-IN" sz="1800" dirty="0">
                <a:latin typeface="+mj-lt"/>
              </a:rPr>
              <a:t>scale. (3) Touch the two meter leads together. (4) Push the “zero” or “relative” button on the meter. (5) The meter display now indicates zero ohms of resistance</a:t>
            </a:r>
            <a:endParaRPr lang="en-US" sz="1800" dirty="0">
              <a:latin typeface="+mj-lt"/>
            </a:endParaRPr>
          </a:p>
        </p:txBody>
      </p:sp>
      <p:pic>
        <p:nvPicPr>
          <p:cNvPr id="3" name="Picture 2" descr="Following steps are indicated in the figure to display zero resistance for test lead resistance.&#10;1) Connect the test leads in volt-ohm and COM meter terminals. &#10;2) Select the Ohm scale using the test selector knob. &#10;3) Touch the two meter leads together. &#10;4) Push the “zero” or “relative” button on the meter. &#10;5) The meter display will now indicate zero ohms of resistanc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4164" y="2269925"/>
            <a:ext cx="4095668" cy="389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5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438775" cy="481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a:t>
            </a:r>
            <a:r>
              <a:rPr lang="en-US" sz="3400" dirty="0" smtClean="0">
                <a:latin typeface="+mj-lt"/>
              </a:rPr>
              <a:t>1: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Why must an ohmmeter </a:t>
            </a:r>
            <a:r>
              <a:rPr lang="en-US" sz="4000" dirty="0" smtClean="0"/>
              <a:t>be connected </a:t>
            </a:r>
            <a:r>
              <a:rPr lang="en-US" sz="4000" dirty="0"/>
              <a:t>to a disconnected circuit</a:t>
            </a:r>
          </a:p>
          <a:p>
            <a:r>
              <a:rPr lang="en-US" sz="4000" dirty="0"/>
              <a:t>or component?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a:t>
            </a:r>
            <a:r>
              <a:rPr lang="en-US" sz="3400" dirty="0" smtClean="0">
                <a:latin typeface="+mj-lt"/>
              </a:rPr>
              <a:t>1:</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meter provides power to the circuit/component being tested.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42.11 Measuring the current flow required by a horn requires that the ammeter be connected to the circuit in series and the horn button be depressed by an assistant</a:t>
            </a:r>
            <a:endParaRPr lang="en-US" dirty="0">
              <a:latin typeface="+mj-lt"/>
            </a:endParaRPr>
          </a:p>
        </p:txBody>
      </p:sp>
      <p:pic>
        <p:nvPicPr>
          <p:cNvPr id="3" name="Picture 2" descr="A depressed horn is connected to the ammeter in series with the horn circuit for the measurement of current flow. The black lead of the ammeter is connected to the horn and the red lead is connected to the horn wire. The ammeter shows a reading of 5.60 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9473" y="2081312"/>
            <a:ext cx="2845051" cy="406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99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3581400" cy="483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42.12 Note the blade-type fuse holder soldered in series with one of the meter leads. A 10-ampere fuse helps protect the internal meter fuse (if equipped</a:t>
            </a:r>
            <a:r>
              <a:rPr lang="en-IN" sz="2400" dirty="0" smtClean="0">
                <a:latin typeface="+mj-lt"/>
              </a:rPr>
              <a:t>).</a:t>
            </a:r>
            <a:endParaRPr lang="en-US" sz="2400" dirty="0">
              <a:latin typeface="+mj-lt"/>
            </a:endParaRPr>
          </a:p>
        </p:txBody>
      </p:sp>
      <p:pic>
        <p:nvPicPr>
          <p:cNvPr id="3" name="Picture 2" descr="A photo shows a blade-type fuse holder soldered in series with on meter lead of an ammeter. The holder has a 10-amps fuse in pl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0800" y="1905000"/>
            <a:ext cx="4782396" cy="406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7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INDUCTIVE AMMETERS</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smtClean="0"/>
              <a:t>Inductive </a:t>
            </a:r>
            <a:r>
              <a:rPr lang="en-US" dirty="0"/>
              <a:t>ammeters do not make physical </a:t>
            </a:r>
            <a:r>
              <a:rPr lang="en-US" dirty="0" smtClean="0"/>
              <a:t>contact with </a:t>
            </a:r>
            <a:r>
              <a:rPr lang="en-US" dirty="0"/>
              <a:t>the circuit</a:t>
            </a:r>
            <a:r>
              <a:rPr lang="en-US" dirty="0" smtClean="0"/>
              <a:t>.</a:t>
            </a:r>
          </a:p>
          <a:p>
            <a:pPr lvl="1"/>
            <a:r>
              <a:rPr lang="en-US" dirty="0"/>
              <a:t>They measure the strength of the magnetic </a:t>
            </a:r>
            <a:r>
              <a:rPr lang="en-US" dirty="0" smtClean="0"/>
              <a:t>field surrounding </a:t>
            </a:r>
            <a:r>
              <a:rPr lang="en-US" dirty="0"/>
              <a:t>the wire carrying the current, and use a </a:t>
            </a:r>
            <a:r>
              <a:rPr lang="en-US" dirty="0" smtClean="0"/>
              <a:t>Hall-effect sensor </a:t>
            </a:r>
            <a:r>
              <a:rPr lang="en-US" dirty="0"/>
              <a:t>to measure current</a:t>
            </a:r>
            <a:r>
              <a:rPr lang="en-US" dirty="0" smtClean="0"/>
              <a:t>.</a:t>
            </a:r>
          </a:p>
          <a:p>
            <a:r>
              <a:rPr lang="en-US" dirty="0" smtClean="0"/>
              <a:t>AC/DC Clamp-on Digital </a:t>
            </a:r>
            <a:r>
              <a:rPr lang="en-US" dirty="0" err="1" smtClean="0"/>
              <a:t>Multimeters</a:t>
            </a:r>
            <a:endParaRPr lang="en-US" dirty="0" smtClean="0"/>
          </a:p>
          <a:p>
            <a:pPr lvl="1"/>
            <a:r>
              <a:rPr lang="en-US" dirty="0" smtClean="0"/>
              <a:t>There </a:t>
            </a:r>
            <a:r>
              <a:rPr lang="en-US" dirty="0"/>
              <a:t>is no need to break the circuit to measure </a:t>
            </a:r>
            <a:r>
              <a:rPr lang="en-US" dirty="0" smtClean="0"/>
              <a:t>current (amperes</a:t>
            </a:r>
            <a:r>
              <a:rPr lang="en-US" dirty="0"/>
              <a:t>).</a:t>
            </a:r>
            <a:endParaRPr lang="en-US" dirty="0"/>
          </a:p>
        </p:txBody>
      </p:sp>
    </p:spTree>
    <p:extLst>
      <p:ext uri="{BB962C8B-B14F-4D97-AF65-F5344CB8AC3E}">
        <p14:creationId xmlns:p14="http://schemas.microsoft.com/office/powerpoint/2010/main" val="214430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42.13 An inductive ammeter clamp is used with all starting and charging testers to measure the current flow through the battery cables</a:t>
            </a:r>
            <a:endParaRPr lang="en-US" dirty="0">
              <a:latin typeface="+mj-lt"/>
            </a:endParaRPr>
          </a:p>
        </p:txBody>
      </p:sp>
      <p:pic>
        <p:nvPicPr>
          <p:cNvPr id="3" name="Picture 2" descr="A photo shows an inductive ammeter clamp connected to a battery cab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1680" y="2140753"/>
            <a:ext cx="5260636" cy="394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4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42.14 A typical mini clamp-on-type digital </a:t>
            </a:r>
            <a:r>
              <a:rPr lang="en-IN" sz="2000" dirty="0" err="1">
                <a:latin typeface="+mj-lt"/>
              </a:rPr>
              <a:t>multimeter</a:t>
            </a:r>
            <a:r>
              <a:rPr lang="en-IN" sz="2000" dirty="0">
                <a:latin typeface="+mj-lt"/>
              </a:rPr>
              <a:t>. This meter is capable of measuring alternating current (AC) and direct current (DC) without requiring that the circuit be disconnected to install the meter in series.</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6994" y="2057400"/>
            <a:ext cx="4810008" cy="360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4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42.4</a:t>
            </a:r>
            <a:r>
              <a:rPr lang="en-US" dirty="0" smtClean="0"/>
              <a:t> </a:t>
            </a:r>
            <a:r>
              <a:rPr lang="en-US" dirty="0"/>
              <a:t>Describe the prefixes used with electrical units and how </a:t>
            </a:r>
            <a:r>
              <a:rPr lang="en-US" dirty="0" smtClean="0"/>
              <a:t>to read </a:t>
            </a:r>
            <a:r>
              <a:rPr lang="en-US" dirty="0"/>
              <a:t>digital meters</a:t>
            </a:r>
            <a:r>
              <a:rPr lang="en-US" dirty="0" smtClean="0"/>
              <a:t>.</a:t>
            </a:r>
          </a:p>
          <a:p>
            <a:pPr marL="0" indent="0">
              <a:buNone/>
            </a:pPr>
            <a:r>
              <a:rPr lang="en-US" b="1" dirty="0" smtClean="0">
                <a:solidFill>
                  <a:srgbClr val="005A70"/>
                </a:solidFill>
              </a:rPr>
              <a:t>42.5</a:t>
            </a:r>
            <a:r>
              <a:rPr lang="en-US" dirty="0" smtClean="0"/>
              <a:t> </a:t>
            </a:r>
            <a:r>
              <a:rPr lang="en-US" dirty="0"/>
              <a:t>Explain how to safely use a digital meter to read </a:t>
            </a:r>
            <a:r>
              <a:rPr lang="en-US" dirty="0" smtClean="0"/>
              <a:t>voltage, resistance</a:t>
            </a:r>
            <a:r>
              <a:rPr lang="en-US" dirty="0"/>
              <a:t>, and current, and compare to factory specifications</a:t>
            </a:r>
            <a:r>
              <a:rPr lang="en-US" dirty="0" smtClean="0"/>
              <a:t>.</a:t>
            </a:r>
          </a:p>
          <a:p>
            <a:pPr marL="0" indent="0">
              <a:buNone/>
            </a:pPr>
            <a:r>
              <a:rPr lang="en-US" b="1" dirty="0" smtClean="0">
                <a:solidFill>
                  <a:schemeClr val="accent2"/>
                </a:solidFill>
              </a:rPr>
              <a:t>42.6</a:t>
            </a:r>
            <a:r>
              <a:rPr lang="en-US" dirty="0" smtClean="0"/>
              <a:t>  </a:t>
            </a:r>
            <a:r>
              <a:rPr lang="en-US" dirty="0"/>
              <a:t>This chapter will help you prepare for the ASE </a:t>
            </a:r>
            <a:r>
              <a:rPr lang="en-US" dirty="0" smtClean="0"/>
              <a:t>Electrical/Electronic </a:t>
            </a:r>
            <a:r>
              <a:rPr lang="en-US" dirty="0"/>
              <a:t>Systems (A6) certification test content area “A</a:t>
            </a:r>
            <a:r>
              <a:rPr lang="en-US" dirty="0" smtClean="0"/>
              <a:t>” (</a:t>
            </a:r>
            <a:r>
              <a:rPr lang="en-US" dirty="0"/>
              <a:t>General Electrical/Electronic System Diagnosis).</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a:t>
            </a:r>
            <a:r>
              <a:rPr lang="en-US" sz="3200" dirty="0" smtClean="0">
                <a:latin typeface="+mj-lt"/>
              </a:rPr>
              <a:t>2: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How is an ammeter connected to an electrical circuit?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a:t>
            </a:r>
            <a:r>
              <a:rPr lang="en-US" sz="3200" dirty="0" smtClean="0">
                <a:latin typeface="+mj-lt"/>
              </a:rPr>
              <a:t>2:</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In series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TECH TIP</a:t>
            </a:r>
            <a:endParaRPr lang="en-US" dirty="0">
              <a:latin typeface="+mj-l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8567" y="1600200"/>
            <a:ext cx="37068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2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42.15 Typical digital </a:t>
            </a:r>
            <a:r>
              <a:rPr lang="en-IN" sz="2000" dirty="0" err="1">
                <a:latin typeface="+mj-lt"/>
              </a:rPr>
              <a:t>multimeter</a:t>
            </a:r>
            <a:r>
              <a:rPr lang="en-IN" sz="2000" dirty="0">
                <a:latin typeface="+mj-lt"/>
              </a:rPr>
              <a:t> showing OL (over limit) on the readout with the ohms (</a:t>
            </a:r>
            <a:r>
              <a:rPr lang="el-GR" sz="2000" dirty="0">
                <a:latin typeface="+mj-lt"/>
              </a:rPr>
              <a:t>Ω</a:t>
            </a:r>
            <a:r>
              <a:rPr lang="en-IN" sz="2000" dirty="0">
                <a:latin typeface="+mj-lt"/>
              </a:rPr>
              <a:t>) unit selected. This usually means that the unit being measured is open (infinite resistance) and has no continuity</a:t>
            </a:r>
            <a:endParaRPr lang="en-US" dirty="0">
              <a:latin typeface="+mj-lt"/>
            </a:endParaRPr>
          </a:p>
        </p:txBody>
      </p:sp>
      <p:pic>
        <p:nvPicPr>
          <p:cNvPr id="3" name="Picture 2" descr="A figure shows a digital multi-meter with its display indicating OL (over lim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5173" y="1825566"/>
            <a:ext cx="1973651" cy="43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2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DIODE CHECK, DUTY CYCLE, AND FREQUENCY</a:t>
            </a:r>
            <a:endParaRPr lang="en-US" dirty="0">
              <a:latin typeface="+mj-lt"/>
            </a:endParaRPr>
          </a:p>
        </p:txBody>
      </p:sp>
      <p:sp>
        <p:nvSpPr>
          <p:cNvPr id="3" name="Content Placeholder 2"/>
          <p:cNvSpPr>
            <a:spLocks noGrp="1"/>
          </p:cNvSpPr>
          <p:nvPr>
            <p:ph idx="1"/>
          </p:nvPr>
        </p:nvSpPr>
        <p:spPr/>
        <p:txBody>
          <a:bodyPr/>
          <a:lstStyle/>
          <a:p>
            <a:r>
              <a:rPr lang="en-US" dirty="0" smtClean="0"/>
              <a:t>Diode Check</a:t>
            </a:r>
          </a:p>
          <a:p>
            <a:pPr lvl="1"/>
            <a:r>
              <a:rPr lang="en-US" dirty="0" smtClean="0"/>
              <a:t>Used to </a:t>
            </a:r>
            <a:r>
              <a:rPr lang="en-US" dirty="0"/>
              <a:t>check diodes, including light-emitting diodes (LEDs</a:t>
            </a:r>
            <a:r>
              <a:rPr lang="en-US" dirty="0" smtClean="0"/>
              <a:t>).</a:t>
            </a:r>
          </a:p>
          <a:p>
            <a:r>
              <a:rPr lang="en-US" dirty="0" smtClean="0"/>
              <a:t>Duty Cycle</a:t>
            </a:r>
          </a:p>
          <a:p>
            <a:pPr lvl="1"/>
            <a:r>
              <a:rPr lang="en-US" dirty="0" smtClean="0"/>
              <a:t>Duty </a:t>
            </a:r>
            <a:r>
              <a:rPr lang="en-US" dirty="0"/>
              <a:t>cycle is the amount of time, by </a:t>
            </a:r>
            <a:r>
              <a:rPr lang="en-US" dirty="0" smtClean="0"/>
              <a:t>percentage, that </a:t>
            </a:r>
            <a:r>
              <a:rPr lang="en-US" dirty="0"/>
              <a:t>a signal is on compared to being off</a:t>
            </a:r>
            <a:r>
              <a:rPr lang="en-US" dirty="0" smtClean="0"/>
              <a:t>.</a:t>
            </a:r>
          </a:p>
          <a:p>
            <a:r>
              <a:rPr lang="en-US" dirty="0" smtClean="0"/>
              <a:t>Frequency</a:t>
            </a:r>
          </a:p>
          <a:p>
            <a:pPr lvl="1"/>
            <a:r>
              <a:rPr lang="en-US" dirty="0"/>
              <a:t>Frequency is a measure of how many times </a:t>
            </a:r>
            <a:r>
              <a:rPr lang="en-US" dirty="0" smtClean="0"/>
              <a:t>per second </a:t>
            </a:r>
            <a:r>
              <a:rPr lang="en-US" dirty="0"/>
              <a:t>a signal changes.</a:t>
            </a:r>
            <a:endParaRPr lang="en-US" dirty="0"/>
          </a:p>
        </p:txBody>
      </p:sp>
    </p:spTree>
    <p:extLst>
      <p:ext uri="{BB962C8B-B14F-4D97-AF65-F5344CB8AC3E}">
        <p14:creationId xmlns:p14="http://schemas.microsoft.com/office/powerpoint/2010/main" val="223966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ELECTRICAL UNIT PREFIXES</a:t>
            </a:r>
            <a:endParaRPr lang="en-US" dirty="0">
              <a:latin typeface="+mj-lt"/>
            </a:endParaRPr>
          </a:p>
        </p:txBody>
      </p:sp>
      <p:sp>
        <p:nvSpPr>
          <p:cNvPr id="3" name="Content Placeholder 2"/>
          <p:cNvSpPr>
            <a:spLocks noGrp="1"/>
          </p:cNvSpPr>
          <p:nvPr>
            <p:ph idx="1"/>
          </p:nvPr>
        </p:nvSpPr>
        <p:spPr/>
        <p:txBody>
          <a:bodyPr/>
          <a:lstStyle/>
          <a:p>
            <a:r>
              <a:rPr lang="en-US" dirty="0"/>
              <a:t>Always check the face of the meter display for </a:t>
            </a:r>
            <a:r>
              <a:rPr lang="en-US" dirty="0" smtClean="0"/>
              <a:t>the unit </a:t>
            </a:r>
            <a:r>
              <a:rPr lang="en-US" dirty="0"/>
              <a:t>being measured</a:t>
            </a:r>
            <a:r>
              <a:rPr lang="en-US" dirty="0" smtClean="0"/>
              <a:t>.</a:t>
            </a:r>
          </a:p>
          <a:p>
            <a:r>
              <a:rPr lang="en-US" dirty="0" smtClean="0"/>
              <a:t>The </a:t>
            </a:r>
            <a:r>
              <a:rPr lang="en-US" dirty="0"/>
              <a:t>prefixes can be confusing because most </a:t>
            </a:r>
            <a:r>
              <a:rPr lang="en-US" dirty="0" smtClean="0"/>
              <a:t>digital meters </a:t>
            </a:r>
            <a:r>
              <a:rPr lang="en-US" dirty="0"/>
              <a:t>can express values in more than one unit, especially if </a:t>
            </a:r>
            <a:r>
              <a:rPr lang="en-US" dirty="0" smtClean="0"/>
              <a:t>the meter </a:t>
            </a:r>
            <a:r>
              <a:rPr lang="en-US" dirty="0"/>
              <a:t>is </a:t>
            </a:r>
            <a:r>
              <a:rPr lang="en-US" dirty="0" err="1"/>
              <a:t>autoranging</a:t>
            </a:r>
            <a:r>
              <a:rPr lang="en-US" dirty="0" smtClean="0"/>
              <a:t>.</a:t>
            </a:r>
          </a:p>
          <a:p>
            <a:endParaRPr lang="en-US" dirty="0"/>
          </a:p>
        </p:txBody>
      </p:sp>
    </p:spTree>
    <p:extLst>
      <p:ext uri="{BB962C8B-B14F-4D97-AF65-F5344CB8AC3E}">
        <p14:creationId xmlns:p14="http://schemas.microsoft.com/office/powerpoint/2010/main" val="363126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42.16 Always look at the meter display when a measurement is being made, especially if using an </a:t>
            </a:r>
            <a:r>
              <a:rPr lang="en-IN" sz="2400" dirty="0" err="1">
                <a:latin typeface="+mj-lt"/>
              </a:rPr>
              <a:t>autoranging</a:t>
            </a:r>
            <a:r>
              <a:rPr lang="en-IN" sz="2400" dirty="0">
                <a:latin typeface="+mj-lt"/>
              </a:rPr>
              <a:t> meter</a:t>
            </a:r>
            <a:endParaRPr lang="en-US" dirty="0">
              <a:latin typeface="+mj-lt"/>
            </a:endParaRPr>
          </a:p>
        </p:txBody>
      </p:sp>
      <p:pic>
        <p:nvPicPr>
          <p:cNvPr id="3" name="Picture 2" descr="The digital multi-meter shows a value of 3.124 kilohm on the screen.&#10;The following text is displayed in the figure:&#10;The symbol on the right side of the display indicates the range of meter that has been set to read. Following are the other electrical unit symbols and their measurement indication. &#10;• Ohms symbol on the display indicates that the reading is exactly the resistance in ohms. &#10;• Kilohms or 1,000 ohms symbol on the display indicates that the reading is in kilohms and to obtain the resistance in ohms, one needs to multiply the reading on display by 1,000. &#10;• Megaohms or 1,000,000 ohms symbol on the display indicates that the reading is in megaohms and to obtain the resistance in ohms, one needs to multiply the reading on display by 1,000,00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9841" y="1775441"/>
            <a:ext cx="3024314" cy="430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8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42-2 A </a:t>
            </a:r>
            <a:r>
              <a:rPr lang="en-IN" sz="2400" dirty="0">
                <a:latin typeface="+mj-lt"/>
              </a:rPr>
              <a:t>conversion chart showing the decimal point location for the various prefixes</a:t>
            </a:r>
            <a:r>
              <a:rPr lang="en-IN" sz="2400" dirty="0" smtClean="0">
                <a:latin typeface="+mj-lt"/>
              </a:rPr>
              <a:t>.</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83" y="1524000"/>
            <a:ext cx="7227245" cy="417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TO READ DIGITAL METERS</a:t>
            </a:r>
            <a:endParaRPr lang="en-US" dirty="0">
              <a:latin typeface="+mj-lt"/>
            </a:endParaRPr>
          </a:p>
        </p:txBody>
      </p:sp>
      <p:sp>
        <p:nvSpPr>
          <p:cNvPr id="3" name="Content Placeholder 2"/>
          <p:cNvSpPr>
            <a:spLocks noGrp="1"/>
          </p:cNvSpPr>
          <p:nvPr>
            <p:ph idx="1"/>
          </p:nvPr>
        </p:nvSpPr>
        <p:spPr/>
        <p:txBody>
          <a:bodyPr/>
          <a:lstStyle/>
          <a:p>
            <a:r>
              <a:rPr lang="en-US" dirty="0" smtClean="0"/>
              <a:t>1. Select </a:t>
            </a:r>
            <a:r>
              <a:rPr lang="en-US" dirty="0"/>
              <a:t>the proper unit of electricity for what is </a:t>
            </a:r>
            <a:r>
              <a:rPr lang="en-US" dirty="0" smtClean="0"/>
              <a:t>being measured.</a:t>
            </a:r>
          </a:p>
          <a:p>
            <a:r>
              <a:rPr lang="en-US" dirty="0" smtClean="0"/>
              <a:t>2. Place </a:t>
            </a:r>
            <a:r>
              <a:rPr lang="en-US" dirty="0"/>
              <a:t>the meter leads into the proper input terminals</a:t>
            </a:r>
            <a:r>
              <a:rPr lang="en-US" dirty="0" smtClean="0"/>
              <a:t>.</a:t>
            </a:r>
          </a:p>
          <a:p>
            <a:r>
              <a:rPr lang="en-US" dirty="0" smtClean="0"/>
              <a:t>3. Measure </a:t>
            </a:r>
            <a:r>
              <a:rPr lang="en-US" dirty="0"/>
              <a:t>the component being tested</a:t>
            </a:r>
            <a:r>
              <a:rPr lang="en-US" dirty="0" smtClean="0"/>
              <a:t>.</a:t>
            </a:r>
          </a:p>
          <a:p>
            <a:r>
              <a:rPr lang="en-US" dirty="0" smtClean="0"/>
              <a:t>4. Interpret </a:t>
            </a:r>
            <a:r>
              <a:rPr lang="en-US" dirty="0"/>
              <a:t>the reading</a:t>
            </a:r>
            <a:r>
              <a:rPr lang="en-US" dirty="0" smtClean="0"/>
              <a:t>.</a:t>
            </a:r>
          </a:p>
          <a:p>
            <a:endParaRPr lang="en-US" dirty="0"/>
          </a:p>
        </p:txBody>
      </p:sp>
    </p:spTree>
    <p:extLst>
      <p:ext uri="{BB962C8B-B14F-4D97-AF65-F5344CB8AC3E}">
        <p14:creationId xmlns:p14="http://schemas.microsoft.com/office/powerpoint/2010/main" val="104407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42-3 </a:t>
            </a:r>
            <a:r>
              <a:rPr lang="en-US" sz="2400" b="0" dirty="0">
                <a:latin typeface="+mj-lt"/>
              </a:rPr>
              <a:t>Sample meter readings, using manually set and </a:t>
            </a:r>
            <a:r>
              <a:rPr lang="en-US" sz="2400" b="0" dirty="0" err="1">
                <a:latin typeface="+mj-lt"/>
              </a:rPr>
              <a:t>autoranging</a:t>
            </a:r>
            <a:r>
              <a:rPr lang="en-US" sz="2400" b="0" dirty="0">
                <a:latin typeface="+mj-lt"/>
              </a:rPr>
              <a:t> selection on the digital meter control.</a:t>
            </a:r>
            <a:endParaRPr lang="en-US" sz="2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524000"/>
            <a:ext cx="6172199" cy="480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43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FUSED JUMPER WIRE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 fused </a:t>
            </a:r>
            <a:r>
              <a:rPr lang="en-US" dirty="0"/>
              <a:t>jumper wire is used to check a </a:t>
            </a:r>
            <a:r>
              <a:rPr lang="en-US" dirty="0" smtClean="0"/>
              <a:t>circuit by </a:t>
            </a:r>
            <a:r>
              <a:rPr lang="en-US" dirty="0"/>
              <a:t>bypassing the switch or to provide a power or </a:t>
            </a:r>
            <a:r>
              <a:rPr lang="en-US" dirty="0" smtClean="0"/>
              <a:t>ground to </a:t>
            </a:r>
            <a:r>
              <a:rPr lang="en-US" dirty="0"/>
              <a:t>a component</a:t>
            </a:r>
            <a:r>
              <a:rPr lang="en-US" dirty="0" smtClean="0"/>
              <a:t>.</a:t>
            </a:r>
          </a:p>
          <a:p>
            <a:r>
              <a:rPr lang="en-US" dirty="0" smtClean="0"/>
              <a:t>It should include a fuse, an alligator clip ends, and a good-quality insulated wire.</a:t>
            </a:r>
          </a:p>
          <a:p>
            <a:r>
              <a:rPr lang="en-US" dirty="0" smtClean="0"/>
              <a:t>A fused </a:t>
            </a:r>
            <a:r>
              <a:rPr lang="en-US" dirty="0"/>
              <a:t>jumper wire </a:t>
            </a:r>
            <a:r>
              <a:rPr lang="en-US" dirty="0" smtClean="0"/>
              <a:t>can be </a:t>
            </a:r>
            <a:r>
              <a:rPr lang="en-US" dirty="0"/>
              <a:t>used to help diagnose a component or circuit by performing </a:t>
            </a:r>
            <a:r>
              <a:rPr lang="en-US" dirty="0" smtClean="0"/>
              <a:t>the following </a:t>
            </a:r>
            <a:r>
              <a:rPr lang="en-US" dirty="0"/>
              <a:t>procedures</a:t>
            </a:r>
            <a:r>
              <a:rPr lang="en-US" dirty="0" smtClean="0"/>
              <a:t>.</a:t>
            </a:r>
          </a:p>
          <a:p>
            <a:pPr lvl="1"/>
            <a:r>
              <a:rPr lang="en-US" dirty="0"/>
              <a:t>Supply power or ground.</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42.17 When reading AC voltage signals, a true RMS meter (such as a Fluke 87) provides a different reading than an average responding meter (such as a Fluke 88).</a:t>
            </a:r>
            <a:endParaRPr lang="en-US" dirty="0">
              <a:latin typeface="+mj-lt"/>
            </a:endParaRPr>
          </a:p>
        </p:txBody>
      </p:sp>
      <p:pic>
        <p:nvPicPr>
          <p:cNvPr id="3" name="Picture 2" descr="The first AC waveform resembles a sine wave and the second AC waveform resembles a curve that fluctuates rapidly above and below the horizontal axis. For the first AC waveform, the RMS meter and the average-responding meter both show the same reading of 6.54V AC. For the second AC waveform, the RMS meter shows a reading of 6.54V AC but the average-responding meter shows a reading of 4.25V AC.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0210" y="2223213"/>
            <a:ext cx="7463576" cy="381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69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42.18 This meter display shows 052.2 AC volts. Notice that the zero beside the 5 indicates that the meter can read over 100 volts AC with a resolution of 0.1 volt</a:t>
            </a:r>
            <a:endParaRPr lang="en-US" dirty="0">
              <a:latin typeface="+mj-lt"/>
            </a:endParaRPr>
          </a:p>
        </p:txBody>
      </p:sp>
      <p:pic>
        <p:nvPicPr>
          <p:cNvPr id="3" name="Picture 2" descr="A photo shows a meter displaying a reading of 052.2 AC vol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3994" y="1580302"/>
            <a:ext cx="3876006" cy="452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6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42.19 Be sure to use only a meter that is CAT III-rated when taking electrical voltage measurements on a hybrid vehicle</a:t>
            </a:r>
            <a:endParaRPr lang="en-US" dirty="0">
              <a:latin typeface="+mj-lt"/>
            </a:endParaRPr>
          </a:p>
        </p:txBody>
      </p:sp>
      <p:pic>
        <p:nvPicPr>
          <p:cNvPr id="3" name="Picture 2" descr="A photo shows a CAT III-rated meter used for measuring electrical voltage on a hybrid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4566" y="1714491"/>
            <a:ext cx="5674862" cy="425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5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42.20 Always use meter leads that are CAT III-rated on a meter that is also CAT III-rated, to maintain the protection needed when working on hybrid vehicles</a:t>
            </a:r>
            <a:endParaRPr lang="en-US" dirty="0">
              <a:latin typeface="+mj-lt"/>
            </a:endParaRPr>
          </a:p>
        </p:txBody>
      </p:sp>
      <p:pic>
        <p:nvPicPr>
          <p:cNvPr id="3" name="Picture 2" descr="A photo shows a CAT III-rated meter lead used for measuring electrical voltage on a hybrid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0823" y="2190000"/>
            <a:ext cx="6242348" cy="37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72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latin typeface="+mj-lt"/>
              </a:rPr>
              <a:t>DIGITAL METER USAGE</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087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 </a:t>
            </a:r>
            <a:r>
              <a:rPr lang="en-US" sz="2400" b="0" dirty="0">
                <a:latin typeface="+mj-lt"/>
              </a:rPr>
              <a:t>For most electrical measurements, the black </a:t>
            </a:r>
            <a:r>
              <a:rPr lang="en-US" sz="2400" b="0" dirty="0" smtClean="0">
                <a:latin typeface="+mj-lt"/>
              </a:rPr>
              <a:t>meter lead </a:t>
            </a:r>
            <a:r>
              <a:rPr lang="en-US" sz="2400" b="0" dirty="0">
                <a:latin typeface="+mj-lt"/>
              </a:rPr>
              <a:t>is inserted in the terminal labeled “COM” and </a:t>
            </a:r>
            <a:r>
              <a:rPr lang="en-US" sz="2400" b="0" dirty="0" smtClean="0">
                <a:latin typeface="+mj-lt"/>
              </a:rPr>
              <a:t>the red </a:t>
            </a:r>
            <a:r>
              <a:rPr lang="en-US" sz="2400" b="0" dirty="0">
                <a:latin typeface="+mj-lt"/>
              </a:rPr>
              <a:t>meter lead is inserted into the terminal labeled “V”.</a:t>
            </a:r>
            <a:endParaRPr lang="en-US" sz="2400" dirty="0">
              <a:latin typeface="+mj-lt"/>
            </a:endParaRPr>
          </a:p>
        </p:txBody>
      </p:sp>
      <p:pic>
        <p:nvPicPr>
          <p:cNvPr id="3" name="Picture 2" descr="A photo shows a technician inserting the black meter lead in the terminal labelled “COM” and the red meter lead into the terminal labelled “V”.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00199"/>
            <a:ext cx="6146975" cy="460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6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 </a:t>
            </a:r>
            <a:r>
              <a:rPr lang="en-US" b="0" dirty="0" smtClean="0">
                <a:latin typeface="+mj-lt"/>
              </a:rPr>
              <a:t>To </a:t>
            </a:r>
            <a:r>
              <a:rPr lang="en-US" b="0" dirty="0">
                <a:latin typeface="+mj-lt"/>
              </a:rPr>
              <a:t>use a digital meter, turn the power switch </a:t>
            </a:r>
            <a:r>
              <a:rPr lang="en-US" b="0" dirty="0" smtClean="0">
                <a:latin typeface="+mj-lt"/>
              </a:rPr>
              <a:t>and select </a:t>
            </a:r>
            <a:r>
              <a:rPr lang="en-US" b="0" dirty="0">
                <a:latin typeface="+mj-lt"/>
              </a:rPr>
              <a:t>the unit of electricity to be measured. In </a:t>
            </a:r>
            <a:r>
              <a:rPr lang="en-US" b="0" dirty="0" smtClean="0">
                <a:latin typeface="+mj-lt"/>
              </a:rPr>
              <a:t>this case</a:t>
            </a:r>
            <a:r>
              <a:rPr lang="en-US" b="0" dirty="0">
                <a:latin typeface="+mj-lt"/>
              </a:rPr>
              <a:t>, the rotary switch is turned to select DC volts V.</a:t>
            </a:r>
            <a:endParaRPr lang="en-US" dirty="0">
              <a:latin typeface="+mj-lt"/>
            </a:endParaRPr>
          </a:p>
        </p:txBody>
      </p:sp>
      <p:pic>
        <p:nvPicPr>
          <p:cNvPr id="3" name="Picture 2" descr="A photo shows a technician turning the rotary knob of a digital meter to select DC volts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1828800"/>
            <a:ext cx="6070775" cy="437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 </a:t>
            </a:r>
            <a:r>
              <a:rPr lang="en-US" sz="2400" b="0" dirty="0">
                <a:latin typeface="+mj-lt"/>
              </a:rPr>
              <a:t>For most automotive electrical use, such </a:t>
            </a:r>
            <a:r>
              <a:rPr lang="en-US" sz="2400" b="0" dirty="0" smtClean="0">
                <a:latin typeface="+mj-lt"/>
              </a:rPr>
              <a:t>as measuring </a:t>
            </a:r>
            <a:r>
              <a:rPr lang="en-US" sz="2400" b="0" dirty="0">
                <a:latin typeface="+mj-lt"/>
              </a:rPr>
              <a:t>battery voltage, select DC volts.</a:t>
            </a:r>
            <a:endParaRPr lang="en-US" sz="2400" dirty="0">
              <a:latin typeface="+mj-lt"/>
            </a:endParaRPr>
          </a:p>
        </p:txBody>
      </p:sp>
      <p:pic>
        <p:nvPicPr>
          <p:cNvPr id="3" name="Picture 2" descr="A photo shows the rotary knob of a digital meter at DC volts posi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752600"/>
            <a:ext cx="6070774" cy="437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3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a:t>
            </a:r>
            <a:r>
              <a:rPr lang="en-US" b="0" dirty="0">
                <a:latin typeface="+mj-lt"/>
              </a:rPr>
              <a:t>Connect the red meter lead to the positive </a:t>
            </a:r>
            <a:r>
              <a:rPr lang="en-US" b="0" dirty="0" smtClean="0">
                <a:latin typeface="+mj-lt"/>
              </a:rPr>
              <a:t>(+) terminal of </a:t>
            </a:r>
            <a:r>
              <a:rPr lang="en-US" b="0" dirty="0">
                <a:latin typeface="+mj-lt"/>
              </a:rPr>
              <a:t>a battery and the black meter lead </a:t>
            </a:r>
            <a:r>
              <a:rPr lang="en-US" b="0" dirty="0" smtClean="0">
                <a:latin typeface="+mj-lt"/>
              </a:rPr>
              <a:t>to the </a:t>
            </a:r>
            <a:r>
              <a:rPr lang="en-US" b="0" dirty="0">
                <a:latin typeface="+mj-lt"/>
              </a:rPr>
              <a:t>negative (-) terminal. The meter reads </a:t>
            </a:r>
            <a:r>
              <a:rPr lang="en-US" b="0" dirty="0" smtClean="0">
                <a:latin typeface="+mj-lt"/>
              </a:rPr>
              <a:t>the voltage difference </a:t>
            </a:r>
            <a:r>
              <a:rPr lang="en-US" b="0" dirty="0">
                <a:latin typeface="+mj-lt"/>
              </a:rPr>
              <a:t>between the leads.</a:t>
            </a:r>
            <a:endParaRPr lang="en-US" dirty="0">
              <a:latin typeface="+mj-lt"/>
            </a:endParaRPr>
          </a:p>
        </p:txBody>
      </p:sp>
      <p:pic>
        <p:nvPicPr>
          <p:cNvPr id="3" name="Picture 2" descr="The red meter lead is connected to the positive terminal of the battery and the black meter lead is connected to the negative terminal. The meter display shows the value of voltage difference between the lea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76400"/>
            <a:ext cx="5918374" cy="426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7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 </a:t>
            </a:r>
            <a:r>
              <a:rPr lang="en-US" sz="2400" b="0" dirty="0">
                <a:latin typeface="+mj-lt"/>
              </a:rPr>
              <a:t>This jump-start battery unit measures </a:t>
            </a:r>
            <a:r>
              <a:rPr lang="en-US" sz="2400" b="0" dirty="0" smtClean="0">
                <a:latin typeface="+mj-lt"/>
              </a:rPr>
              <a:t>13.151 volts </a:t>
            </a:r>
            <a:r>
              <a:rPr lang="en-US" sz="2400" b="0" dirty="0">
                <a:latin typeface="+mj-lt"/>
              </a:rPr>
              <a:t>with the meter set on </a:t>
            </a:r>
            <a:r>
              <a:rPr lang="en-US" sz="2400" b="0" dirty="0" smtClean="0">
                <a:latin typeface="+mj-lt"/>
              </a:rPr>
              <a:t>auto ranging </a:t>
            </a:r>
            <a:r>
              <a:rPr lang="en-US" sz="2400" b="0" dirty="0">
                <a:latin typeface="+mj-lt"/>
              </a:rPr>
              <a:t>on the </a:t>
            </a:r>
            <a:r>
              <a:rPr lang="en-US" sz="2400" b="0" dirty="0" smtClean="0">
                <a:latin typeface="+mj-lt"/>
              </a:rPr>
              <a:t>DC voltage </a:t>
            </a:r>
            <a:r>
              <a:rPr lang="en-US" sz="2400" b="0" dirty="0">
                <a:latin typeface="+mj-lt"/>
              </a:rPr>
              <a:t>scale.</a:t>
            </a:r>
            <a:endParaRPr lang="en-US" sz="2400" dirty="0">
              <a:latin typeface="+mj-lt"/>
            </a:endParaRPr>
          </a:p>
        </p:txBody>
      </p:sp>
      <p:pic>
        <p:nvPicPr>
          <p:cNvPr id="3" name="Picture 2" descr="A photo shows a digital meter set on auto ranging on the DC voltage scale. The meter shows a reading of 13.151 vol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541566"/>
            <a:ext cx="5842173" cy="420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8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42.1 A technician-made fused jumper lead, which is equipped with a red 10-ampere fuse. This fused jumper wire uses terminals for testing circuits at a connector instead of alligator clips</a:t>
            </a:r>
            <a:endParaRPr lang="en-US" dirty="0">
              <a:latin typeface="+mj-lt"/>
            </a:endParaRPr>
          </a:p>
        </p:txBody>
      </p:sp>
      <p:pic>
        <p:nvPicPr>
          <p:cNvPr id="5" name="Picture 2" descr="A photo shows a technician-made fused jumper lead. It has a 10-ampere fuse on one end and two wired terminals on the other end instead of alligator clip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0459" y="1937279"/>
            <a:ext cx="4403081" cy="413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 </a:t>
            </a:r>
            <a:r>
              <a:rPr lang="en-US" sz="2400" b="0" dirty="0">
                <a:latin typeface="+mj-lt"/>
              </a:rPr>
              <a:t>Another meter (Fluke 87 III) displays four digits </a:t>
            </a:r>
            <a:r>
              <a:rPr lang="en-US" sz="2400" b="0" dirty="0" smtClean="0">
                <a:latin typeface="+mj-lt"/>
              </a:rPr>
              <a:t>when measuring </a:t>
            </a:r>
            <a:r>
              <a:rPr lang="en-US" sz="2400" b="0" dirty="0">
                <a:latin typeface="+mj-lt"/>
              </a:rPr>
              <a:t>the voltage of the battery jump-start unit.</a:t>
            </a:r>
            <a:endParaRPr lang="en-US" sz="2400" dirty="0">
              <a:latin typeface="+mj-lt"/>
            </a:endParaRPr>
          </a:p>
        </p:txBody>
      </p:sp>
      <p:pic>
        <p:nvPicPr>
          <p:cNvPr id="3" name="Picture 2" descr="A photo shows a Fluke 87 III meter that reads 13.15V.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1752600"/>
            <a:ext cx="5842173" cy="420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1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7. </a:t>
            </a:r>
            <a:r>
              <a:rPr lang="en-US" sz="2400" b="0" dirty="0">
                <a:latin typeface="+mj-lt"/>
              </a:rPr>
              <a:t>To measure resistance, turn the rotary dial to </a:t>
            </a:r>
            <a:r>
              <a:rPr lang="en-US" sz="2400" b="0" dirty="0" smtClean="0">
                <a:latin typeface="+mj-lt"/>
              </a:rPr>
              <a:t>the ohm (</a:t>
            </a:r>
            <a:r>
              <a:rPr lang="el-GR" sz="2400" b="0" dirty="0" smtClean="0">
                <a:latin typeface="+mj-lt"/>
              </a:rPr>
              <a:t>Ω</a:t>
            </a:r>
            <a:r>
              <a:rPr lang="en-US" sz="2400" b="0" dirty="0" smtClean="0">
                <a:latin typeface="+mj-lt"/>
              </a:rPr>
              <a:t>) </a:t>
            </a:r>
            <a:r>
              <a:rPr lang="en-US" sz="2400" b="0" dirty="0">
                <a:latin typeface="+mj-lt"/>
              </a:rPr>
              <a:t>symbol. With the meter leads </a:t>
            </a:r>
            <a:r>
              <a:rPr lang="en-US" sz="2400" b="0" dirty="0" smtClean="0">
                <a:latin typeface="+mj-lt"/>
              </a:rPr>
              <a:t>separated, the </a:t>
            </a:r>
            <a:r>
              <a:rPr lang="en-US" sz="2400" b="0" dirty="0">
                <a:latin typeface="+mj-lt"/>
              </a:rPr>
              <a:t>meter display reads OL (over limit).</a:t>
            </a:r>
            <a:endParaRPr lang="en-US" sz="2400" dirty="0">
              <a:latin typeface="+mj-lt"/>
            </a:endParaRPr>
          </a:p>
        </p:txBody>
      </p:sp>
      <p:pic>
        <p:nvPicPr>
          <p:cNvPr id="3" name="Picture 2" descr="A photo shows the rotary knob of a meter pointed at ohms. The meter display reads OL (over limit) as the meter leads are separat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00200"/>
            <a:ext cx="5842172" cy="420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9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 </a:t>
            </a:r>
            <a:r>
              <a:rPr lang="en-US" sz="2400" b="0" dirty="0">
                <a:latin typeface="+mj-lt"/>
              </a:rPr>
              <a:t>The meter can read your own body resistance if </a:t>
            </a:r>
            <a:r>
              <a:rPr lang="en-US" sz="2400" b="0" dirty="0" smtClean="0">
                <a:latin typeface="+mj-lt"/>
              </a:rPr>
              <a:t>you grasp </a:t>
            </a:r>
            <a:r>
              <a:rPr lang="en-US" sz="2400" b="0" dirty="0">
                <a:latin typeface="+mj-lt"/>
              </a:rPr>
              <a:t>the meter lead terminals with your </a:t>
            </a:r>
            <a:r>
              <a:rPr lang="en-US" sz="2400" b="0" dirty="0" smtClean="0">
                <a:latin typeface="+mj-lt"/>
              </a:rPr>
              <a:t>fingers. The </a:t>
            </a:r>
            <a:r>
              <a:rPr lang="en-US" sz="2400" b="0" dirty="0">
                <a:latin typeface="+mj-lt"/>
              </a:rPr>
              <a:t>reading on the display indicates 196.35 </a:t>
            </a:r>
            <a:r>
              <a:rPr lang="en-US" sz="2400" b="0" dirty="0" smtClean="0">
                <a:latin typeface="+mj-lt"/>
              </a:rPr>
              <a:t>k</a:t>
            </a:r>
            <a:r>
              <a:rPr lang="el-GR" sz="2400" b="0" dirty="0" smtClean="0">
                <a:latin typeface="+mj-lt"/>
              </a:rPr>
              <a:t>Ω</a:t>
            </a:r>
            <a:r>
              <a:rPr lang="en-US" sz="2400" b="0" dirty="0" smtClean="0">
                <a:latin typeface="+mj-lt"/>
              </a:rPr>
              <a:t>.</a:t>
            </a:r>
            <a:endParaRPr lang="en-US" sz="2400" dirty="0">
              <a:latin typeface="+mj-lt"/>
            </a:endParaRPr>
          </a:p>
        </p:txBody>
      </p:sp>
      <p:pic>
        <p:nvPicPr>
          <p:cNvPr id="3" name="Picture 2" descr="A photo shows a digital meter that reads the body resistance as the meter leads are grasped with fingers. The reading on the display indicates 196.35 kilohm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76400"/>
            <a:ext cx="6070772" cy="437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4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9. </a:t>
            </a:r>
            <a:r>
              <a:rPr lang="en-US" sz="2400" b="0" dirty="0">
                <a:latin typeface="+mj-lt"/>
              </a:rPr>
              <a:t>When measuring anything, be sure to read </a:t>
            </a:r>
            <a:r>
              <a:rPr lang="en-US" sz="2400" b="0" dirty="0" smtClean="0">
                <a:latin typeface="+mj-lt"/>
              </a:rPr>
              <a:t>the symbol on </a:t>
            </a:r>
            <a:r>
              <a:rPr lang="en-US" sz="2400" b="0" dirty="0">
                <a:latin typeface="+mj-lt"/>
              </a:rPr>
              <a:t>the meter face. In this case, the </a:t>
            </a:r>
            <a:r>
              <a:rPr lang="en-US" sz="2400" b="0" dirty="0" smtClean="0">
                <a:latin typeface="+mj-lt"/>
              </a:rPr>
              <a:t>meter reading </a:t>
            </a:r>
            <a:r>
              <a:rPr lang="en-US" sz="2400" b="0" dirty="0">
                <a:latin typeface="+mj-lt"/>
              </a:rPr>
              <a:t>is 291.10 </a:t>
            </a:r>
            <a:r>
              <a:rPr lang="en-US" sz="2400" b="0" dirty="0" smtClean="0">
                <a:latin typeface="+mj-lt"/>
              </a:rPr>
              <a:t>k</a:t>
            </a:r>
            <a:r>
              <a:rPr lang="el-GR" sz="2400" b="0" dirty="0" smtClean="0">
                <a:latin typeface="+mj-lt"/>
              </a:rPr>
              <a:t>Ω</a:t>
            </a:r>
            <a:r>
              <a:rPr lang="en-US" sz="2400" b="0" dirty="0" smtClean="0">
                <a:latin typeface="+mj-lt"/>
              </a:rPr>
              <a:t>.</a:t>
            </a:r>
            <a:endParaRPr lang="en-US" sz="2400" dirty="0">
              <a:latin typeface="+mj-lt"/>
            </a:endParaRPr>
          </a:p>
        </p:txBody>
      </p:sp>
      <p:pic>
        <p:nvPicPr>
          <p:cNvPr id="3" name="Picture 2" descr="A photo shows the display of a meter that reads 291.10 with kilohm symbol on the meter fac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00200"/>
            <a:ext cx="6070771" cy="437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9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 </a:t>
            </a:r>
            <a:r>
              <a:rPr lang="en-US" b="0" dirty="0">
                <a:latin typeface="+mj-lt"/>
              </a:rPr>
              <a:t>A meter set on ohms can be used to check </a:t>
            </a:r>
            <a:r>
              <a:rPr lang="en-US" b="0" dirty="0" smtClean="0">
                <a:latin typeface="+mj-lt"/>
              </a:rPr>
              <a:t>the resistance </a:t>
            </a:r>
            <a:r>
              <a:rPr lang="en-US" b="0" dirty="0">
                <a:latin typeface="+mj-lt"/>
              </a:rPr>
              <a:t>of a light bulb filament. In this </a:t>
            </a:r>
            <a:r>
              <a:rPr lang="en-US" b="0" dirty="0" smtClean="0">
                <a:latin typeface="+mj-lt"/>
              </a:rPr>
              <a:t>case, the </a:t>
            </a:r>
            <a:r>
              <a:rPr lang="en-US" b="0" dirty="0">
                <a:latin typeface="+mj-lt"/>
              </a:rPr>
              <a:t>meter reads 3.15 ohms. If the bulb were </a:t>
            </a:r>
            <a:r>
              <a:rPr lang="en-US" b="0" dirty="0" smtClean="0">
                <a:latin typeface="+mj-lt"/>
              </a:rPr>
              <a:t>bad (filament </a:t>
            </a:r>
            <a:r>
              <a:rPr lang="en-US" b="0" dirty="0">
                <a:latin typeface="+mj-lt"/>
              </a:rPr>
              <a:t>open), the meter displays OL.</a:t>
            </a:r>
            <a:endParaRPr lang="en-US" dirty="0">
              <a:latin typeface="+mj-lt"/>
            </a:endParaRPr>
          </a:p>
        </p:txBody>
      </p:sp>
      <p:pic>
        <p:nvPicPr>
          <p:cNvPr id="3" name="Picture 2" descr="A photo shows a digital multi-meter being used to measure the resistance of the filament of a light bulb. The meter reads 3.15 ohm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752600"/>
            <a:ext cx="5765971" cy="415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4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11. </a:t>
            </a:r>
            <a:r>
              <a:rPr lang="en-US" sz="2400" b="0" dirty="0">
                <a:latin typeface="+mj-lt"/>
              </a:rPr>
              <a:t>A digital meter set to read ohms </a:t>
            </a:r>
            <a:r>
              <a:rPr lang="en-US" sz="2400" b="0" dirty="0" smtClean="0">
                <a:latin typeface="+mj-lt"/>
              </a:rPr>
              <a:t>should measure 0.00</a:t>
            </a:r>
            <a:r>
              <a:rPr lang="en-US" sz="2400" b="0" dirty="0">
                <a:latin typeface="+mj-lt"/>
              </a:rPr>
              <a:t>, as shown, when the </a:t>
            </a:r>
            <a:r>
              <a:rPr lang="en-US" sz="2400" b="0" dirty="0" smtClean="0">
                <a:latin typeface="+mj-lt"/>
              </a:rPr>
              <a:t>meter leads </a:t>
            </a:r>
            <a:r>
              <a:rPr lang="en-US" sz="2400" b="0" dirty="0">
                <a:latin typeface="+mj-lt"/>
              </a:rPr>
              <a:t>are touched together.</a:t>
            </a:r>
            <a:endParaRPr lang="en-US" sz="2400" dirty="0">
              <a:latin typeface="+mj-lt"/>
            </a:endParaRPr>
          </a:p>
        </p:txBody>
      </p:sp>
      <p:pic>
        <p:nvPicPr>
          <p:cNvPr id="3" name="Picture 2" descr="A photo shows a meter that reads 0.00 ohms as the two meter leads are touched togeth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76400"/>
            <a:ext cx="5990575" cy="432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7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The large letter V means volts and the </a:t>
            </a:r>
            <a:r>
              <a:rPr lang="en-US" b="0" dirty="0" smtClean="0">
                <a:latin typeface="+mj-lt"/>
              </a:rPr>
              <a:t>wavy symbol </a:t>
            </a:r>
            <a:r>
              <a:rPr lang="en-US" b="0" dirty="0">
                <a:latin typeface="+mj-lt"/>
              </a:rPr>
              <a:t>over the V means that the </a:t>
            </a:r>
            <a:r>
              <a:rPr lang="en-US" b="0" dirty="0" smtClean="0">
                <a:latin typeface="+mj-lt"/>
              </a:rPr>
              <a:t>meter measures alternating-current </a:t>
            </a:r>
            <a:r>
              <a:rPr lang="en-US" b="0" dirty="0">
                <a:latin typeface="+mj-lt"/>
              </a:rPr>
              <a:t>(AC) voltage, if</a:t>
            </a:r>
            <a:br>
              <a:rPr lang="en-US" b="0" dirty="0">
                <a:latin typeface="+mj-lt"/>
              </a:rPr>
            </a:br>
            <a:r>
              <a:rPr lang="en-US" b="0" dirty="0">
                <a:latin typeface="+mj-lt"/>
              </a:rPr>
              <a:t>this position is selected.</a:t>
            </a:r>
            <a:endParaRPr lang="en-US" dirty="0">
              <a:latin typeface="+mj-lt"/>
            </a:endParaRPr>
          </a:p>
        </p:txBody>
      </p:sp>
      <p:pic>
        <p:nvPicPr>
          <p:cNvPr id="3" name="Picture 2" descr="A photo shows the rotary knob of a digital meter at the alternating-current (AC) voltage posit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76400"/>
            <a:ext cx="5990575" cy="431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9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13. </a:t>
            </a:r>
            <a:r>
              <a:rPr lang="en-US" b="0" dirty="0">
                <a:latin typeface="+mj-lt"/>
              </a:rPr>
              <a:t>The next symbol is a V with a dotted and </a:t>
            </a:r>
            <a:r>
              <a:rPr lang="en-US" b="0" dirty="0" smtClean="0">
                <a:latin typeface="+mj-lt"/>
              </a:rPr>
              <a:t>a straight </a:t>
            </a:r>
            <a:r>
              <a:rPr lang="en-US" b="0" dirty="0">
                <a:latin typeface="+mj-lt"/>
              </a:rPr>
              <a:t>line overhead. This symbol stands </a:t>
            </a:r>
            <a:r>
              <a:rPr lang="en-US" b="0" dirty="0" smtClean="0">
                <a:latin typeface="+mj-lt"/>
              </a:rPr>
              <a:t>for direct-current </a:t>
            </a:r>
            <a:r>
              <a:rPr lang="en-US" b="0" dirty="0">
                <a:latin typeface="+mj-lt"/>
              </a:rPr>
              <a:t>(DC) volts. This position is </a:t>
            </a:r>
            <a:r>
              <a:rPr lang="en-US" b="0" dirty="0" smtClean="0">
                <a:latin typeface="+mj-lt"/>
              </a:rPr>
              <a:t>most used </a:t>
            </a:r>
            <a:r>
              <a:rPr lang="en-US" b="0" dirty="0">
                <a:latin typeface="+mj-lt"/>
              </a:rPr>
              <a:t>for automotive service.</a:t>
            </a:r>
            <a:endParaRPr lang="en-US" dirty="0">
              <a:latin typeface="+mj-lt"/>
            </a:endParaRPr>
          </a:p>
        </p:txBody>
      </p:sp>
      <p:pic>
        <p:nvPicPr>
          <p:cNvPr id="3" name="Picture 2" descr="A photo shows the rotary knob of a digital meter at the direct-current (DC) voltage posit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76400"/>
            <a:ext cx="5990574" cy="431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9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14. </a:t>
            </a:r>
            <a:r>
              <a:rPr lang="en-US" sz="2400" b="0" dirty="0">
                <a:latin typeface="+mj-lt"/>
              </a:rPr>
              <a:t>The symbol mV indicates millivolts or </a:t>
            </a:r>
            <a:r>
              <a:rPr lang="en-US" sz="2400" b="0" dirty="0" smtClean="0">
                <a:latin typeface="+mj-lt"/>
              </a:rPr>
              <a:t>1/1,000 of </a:t>
            </a:r>
            <a:r>
              <a:rPr lang="en-US" sz="2400" b="0" dirty="0">
                <a:latin typeface="+mj-lt"/>
              </a:rPr>
              <a:t>a volt (0.001). The solid and dashed </a:t>
            </a:r>
            <a:r>
              <a:rPr lang="en-US" sz="2400" b="0" dirty="0" smtClean="0">
                <a:latin typeface="+mj-lt"/>
              </a:rPr>
              <a:t>line above </a:t>
            </a:r>
            <a:r>
              <a:rPr lang="en-US" sz="2400" b="0" dirty="0">
                <a:latin typeface="+mj-lt"/>
              </a:rPr>
              <a:t>the mV means DC mV.</a:t>
            </a:r>
            <a:endParaRPr lang="en-US" sz="2400" dirty="0">
              <a:latin typeface="+mj-lt"/>
            </a:endParaRPr>
          </a:p>
        </p:txBody>
      </p:sp>
      <p:pic>
        <p:nvPicPr>
          <p:cNvPr id="3" name="Picture 2" descr="A photo shows the rotary knob of a digital meter at the mV posit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76400"/>
            <a:ext cx="6066774" cy="436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50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15. </a:t>
            </a:r>
            <a:r>
              <a:rPr lang="en-US" sz="2400" b="0" dirty="0">
                <a:latin typeface="+mj-lt"/>
              </a:rPr>
              <a:t>The rotary switch is turned to </a:t>
            </a:r>
            <a:r>
              <a:rPr lang="el-GR" sz="2400" b="0" dirty="0" smtClean="0">
                <a:latin typeface="+mj-lt"/>
              </a:rPr>
              <a:t>Ω</a:t>
            </a:r>
            <a:r>
              <a:rPr lang="en-US" sz="2400" b="0" dirty="0" smtClean="0">
                <a:latin typeface="+mj-lt"/>
              </a:rPr>
              <a:t> </a:t>
            </a:r>
            <a:r>
              <a:rPr lang="en-US" sz="2400" b="0" dirty="0">
                <a:latin typeface="+mj-lt"/>
              </a:rPr>
              <a:t>(ohms) </a:t>
            </a:r>
            <a:r>
              <a:rPr lang="en-US" sz="2400" b="0" dirty="0" smtClean="0">
                <a:latin typeface="+mj-lt"/>
              </a:rPr>
              <a:t>unit of </a:t>
            </a:r>
            <a:r>
              <a:rPr lang="en-US" sz="2400" b="0" dirty="0">
                <a:latin typeface="+mj-lt"/>
              </a:rPr>
              <a:t>resistance measure. The symbol to the </a:t>
            </a:r>
            <a:r>
              <a:rPr lang="en-US" sz="2400" b="0" dirty="0" smtClean="0">
                <a:latin typeface="+mj-lt"/>
              </a:rPr>
              <a:t>left of </a:t>
            </a:r>
            <a:r>
              <a:rPr lang="en-US" sz="2400" b="0" dirty="0">
                <a:latin typeface="+mj-lt"/>
              </a:rPr>
              <a:t>the </a:t>
            </a:r>
            <a:r>
              <a:rPr lang="el-GR" sz="2400" b="0" dirty="0" smtClean="0">
                <a:latin typeface="+mj-lt"/>
              </a:rPr>
              <a:t>Ω</a:t>
            </a:r>
            <a:r>
              <a:rPr lang="en-US" sz="2400" b="0" dirty="0" smtClean="0">
                <a:latin typeface="+mj-lt"/>
              </a:rPr>
              <a:t> </a:t>
            </a:r>
            <a:r>
              <a:rPr lang="en-US" sz="2400" b="0" dirty="0">
                <a:latin typeface="+mj-lt"/>
              </a:rPr>
              <a:t>symbol is the beeper or </a:t>
            </a:r>
            <a:r>
              <a:rPr lang="en-US" sz="2400" b="0" dirty="0" smtClean="0">
                <a:latin typeface="+mj-lt"/>
              </a:rPr>
              <a:t>continuity indicator</a:t>
            </a:r>
            <a:r>
              <a:rPr lang="en-US" sz="2400" b="0" dirty="0">
                <a:latin typeface="+mj-lt"/>
              </a:rPr>
              <a:t>.</a:t>
            </a:r>
            <a:endParaRPr lang="en-US" sz="2400" dirty="0">
              <a:latin typeface="+mj-lt"/>
            </a:endParaRPr>
          </a:p>
        </p:txBody>
      </p:sp>
      <p:pic>
        <p:nvPicPr>
          <p:cNvPr id="3" name="Picture 2" descr="A photo shows a digital meter usage with the rotary knob at ohm posi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76400"/>
            <a:ext cx="6066774" cy="424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88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 LIGHTS</a:t>
            </a:r>
            <a:endParaRPr lang="en-US" dirty="0">
              <a:latin typeface="+mj-lt"/>
            </a:endParaRPr>
          </a:p>
        </p:txBody>
      </p:sp>
      <p:sp>
        <p:nvSpPr>
          <p:cNvPr id="3" name="Content Placeholder 2"/>
          <p:cNvSpPr>
            <a:spLocks noGrp="1"/>
          </p:cNvSpPr>
          <p:nvPr>
            <p:ph idx="1"/>
          </p:nvPr>
        </p:nvSpPr>
        <p:spPr/>
        <p:txBody>
          <a:bodyPr/>
          <a:lstStyle/>
          <a:p>
            <a:r>
              <a:rPr lang="en-US" dirty="0" smtClean="0"/>
              <a:t>Non-powered Test Lights</a:t>
            </a:r>
          </a:p>
          <a:p>
            <a:pPr lvl="1"/>
            <a:r>
              <a:rPr lang="en-US" dirty="0"/>
              <a:t>A test light </a:t>
            </a:r>
            <a:r>
              <a:rPr lang="en-US" dirty="0" smtClean="0"/>
              <a:t>is simply </a:t>
            </a:r>
            <a:r>
              <a:rPr lang="en-US" dirty="0"/>
              <a:t>a lightbulb with a probe and a ground wire attached</a:t>
            </a:r>
            <a:r>
              <a:rPr lang="en-US" dirty="0" smtClean="0"/>
              <a:t>.</a:t>
            </a:r>
          </a:p>
          <a:p>
            <a:r>
              <a:rPr lang="en-US" dirty="0" smtClean="0"/>
              <a:t>Use of a 12-Volt Test Light</a:t>
            </a:r>
          </a:p>
          <a:p>
            <a:pPr lvl="1"/>
            <a:r>
              <a:rPr lang="en-US" dirty="0" smtClean="0"/>
              <a:t>Check electrical power</a:t>
            </a:r>
          </a:p>
          <a:p>
            <a:pPr lvl="1"/>
            <a:r>
              <a:rPr lang="en-US" dirty="0" smtClean="0"/>
              <a:t>Check grounds</a:t>
            </a:r>
          </a:p>
          <a:p>
            <a:r>
              <a:rPr lang="en-US" dirty="0" smtClean="0"/>
              <a:t>High-Impedance Test Light</a:t>
            </a:r>
          </a:p>
          <a:p>
            <a:pPr lvl="1"/>
            <a:r>
              <a:rPr lang="en-US" dirty="0" smtClean="0"/>
              <a:t>Has </a:t>
            </a:r>
            <a:r>
              <a:rPr lang="en-US" dirty="0"/>
              <a:t>a high internal resistance and, therefore, draws very </a:t>
            </a:r>
            <a:r>
              <a:rPr lang="en-US" dirty="0" smtClean="0"/>
              <a:t>low current </a:t>
            </a:r>
            <a:r>
              <a:rPr lang="en-US" dirty="0"/>
              <a:t>in order to light</a:t>
            </a:r>
            <a:endParaRPr lang="en-US" dirty="0" smtClean="0"/>
          </a:p>
        </p:txBody>
      </p:sp>
    </p:spTree>
    <p:extLst>
      <p:ext uri="{BB962C8B-B14F-4D97-AF65-F5344CB8AC3E}">
        <p14:creationId xmlns:p14="http://schemas.microsoft.com/office/powerpoint/2010/main" val="42682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16. </a:t>
            </a:r>
            <a:r>
              <a:rPr lang="en-US" b="0" dirty="0">
                <a:latin typeface="+mj-lt"/>
              </a:rPr>
              <a:t>Notice that AUTO is in the upper left and the M </a:t>
            </a:r>
            <a:r>
              <a:rPr lang="el-GR" b="0" dirty="0" smtClean="0">
                <a:latin typeface="+mj-lt"/>
              </a:rPr>
              <a:t>Ω</a:t>
            </a:r>
            <a:r>
              <a:rPr lang="en-US" b="0" dirty="0" smtClean="0">
                <a:latin typeface="+mj-lt"/>
              </a:rPr>
              <a:t> is in </a:t>
            </a:r>
            <a:r>
              <a:rPr lang="en-US" b="0" dirty="0">
                <a:latin typeface="+mj-lt"/>
              </a:rPr>
              <a:t>the lower right. M </a:t>
            </a:r>
            <a:r>
              <a:rPr lang="el-GR" b="0" dirty="0" smtClean="0">
                <a:latin typeface="+mj-lt"/>
              </a:rPr>
              <a:t>Ω</a:t>
            </a:r>
            <a:r>
              <a:rPr lang="en-US" b="0" dirty="0" smtClean="0">
                <a:latin typeface="+mj-lt"/>
              </a:rPr>
              <a:t> means </a:t>
            </a:r>
            <a:r>
              <a:rPr lang="en-US" b="0" dirty="0" err="1">
                <a:latin typeface="+mj-lt"/>
              </a:rPr>
              <a:t>megaohms</a:t>
            </a:r>
            <a:r>
              <a:rPr lang="en-US" b="0" dirty="0">
                <a:latin typeface="+mj-lt"/>
              </a:rPr>
              <a:t> or </a:t>
            </a:r>
            <a:r>
              <a:rPr lang="en-US" b="0" dirty="0" smtClean="0">
                <a:latin typeface="+mj-lt"/>
              </a:rPr>
              <a:t>that the </a:t>
            </a:r>
            <a:r>
              <a:rPr lang="en-US" b="0" dirty="0">
                <a:latin typeface="+mj-lt"/>
              </a:rPr>
              <a:t>meter is set to read in millions of ohms.</a:t>
            </a:r>
            <a:endParaRPr lang="en-US" dirty="0">
              <a:latin typeface="+mj-lt"/>
            </a:endParaRPr>
          </a:p>
        </p:txBody>
      </p:sp>
      <p:pic>
        <p:nvPicPr>
          <p:cNvPr id="3" name="Picture 2" descr="A photo shows a digital meter with AUTO indicated on the upper left of the display screen and megaohms in the lower righ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1676400"/>
            <a:ext cx="5914373" cy="414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1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17. </a:t>
            </a:r>
            <a:r>
              <a:rPr lang="en-US" b="0" dirty="0">
                <a:latin typeface="+mj-lt"/>
              </a:rPr>
              <a:t>The symbol shown is that of a diode. In </a:t>
            </a:r>
            <a:r>
              <a:rPr lang="en-US" b="0" dirty="0" smtClean="0">
                <a:latin typeface="+mj-lt"/>
              </a:rPr>
              <a:t>this position</a:t>
            </a:r>
            <a:r>
              <a:rPr lang="en-US" b="0" dirty="0">
                <a:latin typeface="+mj-lt"/>
              </a:rPr>
              <a:t>, the meter applies a voltage to </a:t>
            </a:r>
            <a:r>
              <a:rPr lang="en-US" b="0" dirty="0" smtClean="0">
                <a:latin typeface="+mj-lt"/>
              </a:rPr>
              <a:t>a diode </a:t>
            </a:r>
            <a:r>
              <a:rPr lang="en-US" b="0" dirty="0">
                <a:latin typeface="+mj-lt"/>
              </a:rPr>
              <a:t>and the meter reads the voltage drop</a:t>
            </a:r>
            <a:br>
              <a:rPr lang="en-US" b="0" dirty="0">
                <a:latin typeface="+mj-lt"/>
              </a:rPr>
            </a:br>
            <a:r>
              <a:rPr lang="en-US" b="0" dirty="0">
                <a:latin typeface="+mj-lt"/>
              </a:rPr>
              <a:t>across the junction of a diode.</a:t>
            </a:r>
            <a:endParaRPr lang="en-US" dirty="0">
              <a:latin typeface="+mj-lt"/>
            </a:endParaRPr>
          </a:p>
        </p:txBody>
      </p:sp>
      <p:pic>
        <p:nvPicPr>
          <p:cNvPr id="3" name="Picture 2" descr="A photo a digital meter usage with the rotary knob in the position indicating a symbol of a diod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1564953"/>
            <a:ext cx="5745097" cy="41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0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18. </a:t>
            </a:r>
            <a:r>
              <a:rPr lang="en-US" b="0" dirty="0">
                <a:latin typeface="+mj-lt"/>
              </a:rPr>
              <a:t>One of the most useful features of this meter </a:t>
            </a:r>
            <a:r>
              <a:rPr lang="en-US" b="0" dirty="0" smtClean="0">
                <a:latin typeface="+mj-lt"/>
              </a:rPr>
              <a:t>is the </a:t>
            </a:r>
            <a:r>
              <a:rPr lang="en-US" b="0" dirty="0">
                <a:latin typeface="+mj-lt"/>
              </a:rPr>
              <a:t>MIN/MAX feature. By pushing the </a:t>
            </a:r>
            <a:r>
              <a:rPr lang="en-US" b="0" dirty="0" smtClean="0">
                <a:latin typeface="+mj-lt"/>
              </a:rPr>
              <a:t>MIN/MAX button</a:t>
            </a:r>
            <a:r>
              <a:rPr lang="en-US" b="0" dirty="0">
                <a:latin typeface="+mj-lt"/>
              </a:rPr>
              <a:t>, the meter is able to display the </a:t>
            </a:r>
            <a:r>
              <a:rPr lang="en-US" b="0" dirty="0" smtClean="0">
                <a:latin typeface="+mj-lt"/>
              </a:rPr>
              <a:t>highest (MAX</a:t>
            </a:r>
            <a:r>
              <a:rPr lang="en-US" b="0" dirty="0">
                <a:latin typeface="+mj-lt"/>
              </a:rPr>
              <a:t>) and the lowest (MIN) reading.</a:t>
            </a:r>
            <a:endParaRPr lang="en-US" dirty="0">
              <a:latin typeface="+mj-lt"/>
            </a:endParaRPr>
          </a:p>
        </p:txBody>
      </p:sp>
      <p:pic>
        <p:nvPicPr>
          <p:cNvPr id="3" name="Picture 2" descr="A photo shows a technician pushing the MIN/MAX button of a digital met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76400"/>
            <a:ext cx="5821297" cy="419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5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19. </a:t>
            </a:r>
            <a:r>
              <a:rPr lang="en-US" b="0" dirty="0">
                <a:latin typeface="+mj-lt"/>
              </a:rPr>
              <a:t>Pushing the MIN/MAX button puts the meter </a:t>
            </a:r>
            <a:r>
              <a:rPr lang="en-US" b="0" dirty="0" smtClean="0">
                <a:latin typeface="+mj-lt"/>
              </a:rPr>
              <a:t>into record</a:t>
            </a:r>
            <a:r>
              <a:rPr lang="en-US" b="0" dirty="0">
                <a:latin typeface="+mj-lt"/>
              </a:rPr>
              <a:t/>
            </a:r>
            <a:br>
              <a:rPr lang="en-US" b="0" dirty="0">
                <a:latin typeface="+mj-lt"/>
              </a:rPr>
            </a:br>
            <a:r>
              <a:rPr lang="en-US" b="0" dirty="0">
                <a:latin typeface="+mj-lt"/>
              </a:rPr>
              <a:t>mode. Note the 100 </a:t>
            </a:r>
            <a:r>
              <a:rPr lang="en-US" b="0" dirty="0" err="1">
                <a:latin typeface="+mj-lt"/>
              </a:rPr>
              <a:t>ms</a:t>
            </a:r>
            <a:r>
              <a:rPr lang="en-US" b="0" dirty="0">
                <a:latin typeface="+mj-lt"/>
              </a:rPr>
              <a:t> and “rec” on </a:t>
            </a:r>
            <a:r>
              <a:rPr lang="en-US" b="0" dirty="0" smtClean="0">
                <a:latin typeface="+mj-lt"/>
              </a:rPr>
              <a:t>the display. In </a:t>
            </a:r>
            <a:r>
              <a:rPr lang="en-US" b="0" dirty="0">
                <a:latin typeface="+mj-lt"/>
              </a:rPr>
              <a:t>this position, the meter is capturing </a:t>
            </a:r>
            <a:r>
              <a:rPr lang="en-US" b="0" dirty="0" smtClean="0">
                <a:latin typeface="+mj-lt"/>
              </a:rPr>
              <a:t>any voltage </a:t>
            </a:r>
            <a:r>
              <a:rPr lang="en-US" b="0" dirty="0">
                <a:latin typeface="+mj-lt"/>
              </a:rPr>
              <a:t>change that lasts 100 </a:t>
            </a:r>
            <a:r>
              <a:rPr lang="en-US" b="0" dirty="0" err="1">
                <a:latin typeface="+mj-lt"/>
              </a:rPr>
              <a:t>ms</a:t>
            </a:r>
            <a:r>
              <a:rPr lang="en-US" b="0" dirty="0">
                <a:latin typeface="+mj-lt"/>
              </a:rPr>
              <a:t> (0.1 sec.) or longer.</a:t>
            </a:r>
            <a:endParaRPr lang="en-US" dirty="0">
              <a:latin typeface="+mj-lt"/>
            </a:endParaRPr>
          </a:p>
        </p:txBody>
      </p:sp>
      <p:pic>
        <p:nvPicPr>
          <p:cNvPr id="3" name="Picture 2" descr="A photo shows the display of a digital meter that reads 100ms and “rec” and a reading of 0.000V on the display with numbers up to three decimal poin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676400"/>
            <a:ext cx="5745096" cy="41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7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20. </a:t>
            </a:r>
            <a:r>
              <a:rPr lang="en-US" sz="2400" b="0" dirty="0">
                <a:latin typeface="+mj-lt"/>
              </a:rPr>
              <a:t>To increase the range of the meter, touch </a:t>
            </a:r>
            <a:r>
              <a:rPr lang="en-US" sz="2400" b="0" dirty="0" smtClean="0">
                <a:latin typeface="+mj-lt"/>
              </a:rPr>
              <a:t>the range </a:t>
            </a:r>
            <a:r>
              <a:rPr lang="en-US" sz="2400" b="0" dirty="0">
                <a:latin typeface="+mj-lt"/>
              </a:rPr>
              <a:t>button. Now the meter is set to </a:t>
            </a:r>
            <a:r>
              <a:rPr lang="en-US" sz="2400" b="0" dirty="0" smtClean="0">
                <a:latin typeface="+mj-lt"/>
              </a:rPr>
              <a:t>read voltage </a:t>
            </a:r>
            <a:r>
              <a:rPr lang="en-US" sz="2400" b="0" dirty="0">
                <a:latin typeface="+mj-lt"/>
              </a:rPr>
              <a:t>up to 40-volts DC.</a:t>
            </a:r>
            <a:endParaRPr lang="en-US" sz="2400" dirty="0">
              <a:latin typeface="+mj-lt"/>
            </a:endParaRPr>
          </a:p>
        </p:txBody>
      </p:sp>
      <p:pic>
        <p:nvPicPr>
          <p:cNvPr id="3" name="Picture 2" descr="A photo shows a technician pushing the range button of a digital meter. The meter is in 40-volts ran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1752600"/>
            <a:ext cx="5897496" cy="42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9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21. </a:t>
            </a:r>
            <a:r>
              <a:rPr lang="en-US" sz="2400" b="0" dirty="0">
                <a:latin typeface="+mj-lt"/>
              </a:rPr>
              <a:t>Pushing the range button one more </a:t>
            </a:r>
            <a:r>
              <a:rPr lang="en-US" sz="2400" b="0" dirty="0" smtClean="0">
                <a:latin typeface="+mj-lt"/>
              </a:rPr>
              <a:t>time changes </a:t>
            </a:r>
            <a:r>
              <a:rPr lang="en-US" sz="2400" b="0" dirty="0">
                <a:latin typeface="+mj-lt"/>
              </a:rPr>
              <a:t>the meter scale to the </a:t>
            </a:r>
            <a:r>
              <a:rPr lang="en-US" sz="2400" b="0" dirty="0" smtClean="0">
                <a:latin typeface="+mj-lt"/>
              </a:rPr>
              <a:t>400-voltage range</a:t>
            </a:r>
            <a:r>
              <a:rPr lang="en-US" sz="2400" b="0" dirty="0">
                <a:latin typeface="+mj-lt"/>
              </a:rPr>
              <a:t>. Notice that the decimal point </a:t>
            </a:r>
            <a:r>
              <a:rPr lang="en-US" sz="2400" b="0" dirty="0" smtClean="0">
                <a:latin typeface="+mj-lt"/>
              </a:rPr>
              <a:t>has moved </a:t>
            </a:r>
            <a:r>
              <a:rPr lang="en-US" sz="2400" b="0" dirty="0">
                <a:latin typeface="+mj-lt"/>
              </a:rPr>
              <a:t>to the right.</a:t>
            </a:r>
            <a:endParaRPr lang="en-US" sz="2400" dirty="0">
              <a:latin typeface="+mj-lt"/>
            </a:endParaRPr>
          </a:p>
        </p:txBody>
      </p:sp>
      <p:pic>
        <p:nvPicPr>
          <p:cNvPr id="3" name="Picture 2" descr="A photo shows a technician pushing the range button of a digital meter. The display reads 000.0V with numbers up to one decimal point. The meter is in 400-volts r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752600"/>
            <a:ext cx="5973696" cy="42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7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22. </a:t>
            </a:r>
            <a:r>
              <a:rPr lang="en-US" sz="2400" b="0" dirty="0">
                <a:latin typeface="+mj-lt"/>
              </a:rPr>
              <a:t>Pushing the range button again changes </a:t>
            </a:r>
            <a:r>
              <a:rPr lang="en-US" sz="2400" b="0" dirty="0" smtClean="0">
                <a:latin typeface="+mj-lt"/>
              </a:rPr>
              <a:t>the meter </a:t>
            </a:r>
            <a:r>
              <a:rPr lang="en-US" sz="2400" b="0" dirty="0">
                <a:latin typeface="+mj-lt"/>
              </a:rPr>
              <a:t>to the 4,000-volt range. This range </a:t>
            </a:r>
            <a:r>
              <a:rPr lang="en-US" sz="2400" b="0" dirty="0" smtClean="0">
                <a:latin typeface="+mj-lt"/>
              </a:rPr>
              <a:t>is not </a:t>
            </a:r>
            <a:r>
              <a:rPr lang="en-US" sz="2400" b="0" dirty="0">
                <a:latin typeface="+mj-lt"/>
              </a:rPr>
              <a:t>suitable to use in automotive applications.</a:t>
            </a:r>
            <a:endParaRPr lang="en-US" sz="2400" dirty="0">
              <a:latin typeface="+mj-lt"/>
            </a:endParaRPr>
          </a:p>
        </p:txBody>
      </p:sp>
      <p:pic>
        <p:nvPicPr>
          <p:cNvPr id="3" name="Picture 2" descr="A photo shows a technician pushing the range button of a digital meter to increase the range of the meter. The display reads 0000V with no decimal point. The meter is in 4000-volts r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752600"/>
            <a:ext cx="5969821" cy="429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7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23. </a:t>
            </a:r>
            <a:r>
              <a:rPr lang="en-US" b="0" dirty="0">
                <a:latin typeface="+mj-lt"/>
              </a:rPr>
              <a:t>By pushing and holding the range button, the </a:t>
            </a:r>
            <a:r>
              <a:rPr lang="en-US" b="0" dirty="0" smtClean="0">
                <a:latin typeface="+mj-lt"/>
              </a:rPr>
              <a:t>meter resets </a:t>
            </a:r>
            <a:r>
              <a:rPr lang="en-US" b="0" dirty="0">
                <a:latin typeface="+mj-lt"/>
              </a:rPr>
              <a:t>to </a:t>
            </a:r>
            <a:r>
              <a:rPr lang="en-US" b="0" dirty="0" err="1">
                <a:latin typeface="+mj-lt"/>
              </a:rPr>
              <a:t>autorange</a:t>
            </a:r>
            <a:r>
              <a:rPr lang="en-US" b="0" dirty="0">
                <a:latin typeface="+mj-lt"/>
              </a:rPr>
              <a:t>. </a:t>
            </a:r>
            <a:r>
              <a:rPr lang="en-US" b="0" dirty="0" err="1">
                <a:latin typeface="+mj-lt"/>
              </a:rPr>
              <a:t>Autorange</a:t>
            </a:r>
            <a:r>
              <a:rPr lang="en-US" b="0" dirty="0">
                <a:latin typeface="+mj-lt"/>
              </a:rPr>
              <a:t> is the </a:t>
            </a:r>
            <a:r>
              <a:rPr lang="en-US" b="0" dirty="0" smtClean="0">
                <a:latin typeface="+mj-lt"/>
              </a:rPr>
              <a:t>preferred setting </a:t>
            </a:r>
            <a:r>
              <a:rPr lang="en-US" b="0" dirty="0">
                <a:latin typeface="+mj-lt"/>
              </a:rPr>
              <a:t>for most automotive measurements, </a:t>
            </a:r>
            <a:r>
              <a:rPr lang="en-US" b="0" dirty="0" smtClean="0">
                <a:latin typeface="+mj-lt"/>
              </a:rPr>
              <a:t>except when </a:t>
            </a:r>
            <a:r>
              <a:rPr lang="en-US" b="0" dirty="0">
                <a:latin typeface="+mj-lt"/>
              </a:rPr>
              <a:t>using MIN/MAX record mode.</a:t>
            </a:r>
            <a:endParaRPr lang="en-US" dirty="0">
              <a:latin typeface="+mj-lt"/>
            </a:endParaRPr>
          </a:p>
        </p:txBody>
      </p:sp>
      <p:pic>
        <p:nvPicPr>
          <p:cNvPr id="3" name="Picture 2" descr="A photo shows a technician pushing the range button of a digital meter. The range button is pushed and held to reset the display to auto range. The display on the meter reads 0.000V.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752600"/>
            <a:ext cx="5893621" cy="424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0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meant when a meter reads “OL” when </a:t>
            </a:r>
            <a:r>
              <a:rPr lang="en-US" sz="4000" dirty="0" smtClean="0"/>
              <a:t>measuring ohms</a:t>
            </a:r>
            <a:r>
              <a:rPr lang="en-US" sz="4000" dirty="0"/>
              <a: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Over limit or “open circuit”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42.2 A 12-volt test light is attached to a good ground while probing for power</a:t>
            </a:r>
            <a:endParaRPr lang="en-US" sz="2800" dirty="0">
              <a:latin typeface="+mj-lt"/>
            </a:endParaRPr>
          </a:p>
        </p:txBody>
      </p:sp>
      <p:pic>
        <p:nvPicPr>
          <p:cNvPr id="6" name="Picture 2" descr="A figure illustrates a test light used to detect electricity. The probe of the test light is placed at the connector and a ground wire from the probe is attached to the body to detect electricit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1749" y="1634439"/>
            <a:ext cx="5860501" cy="438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42.3 A test light can be used to locate an open in a circuit. Note that the test light is grounded at a different location than the circuit itself</a:t>
            </a:r>
            <a:endParaRPr lang="en-US" sz="2400" dirty="0">
              <a:latin typeface="+mj-lt"/>
            </a:endParaRPr>
          </a:p>
        </p:txBody>
      </p:sp>
      <p:pic>
        <p:nvPicPr>
          <p:cNvPr id="4" name="Picture 2" descr="The figure shows a set of bulbs connected to the battery via ignition switch. All the bulbs are shorted to chassis ground. The test light’s ground clip is connected to a clean metal part of the body or the negative terminal of the battery. The test probe touches the terminals or the components to check for voltage or an accidental open in case of continuit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5535" y="2127622"/>
            <a:ext cx="7452928" cy="402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55452"/>
          </a:xfrm>
        </p:spPr>
        <p:txBody>
          <a:bodyPr/>
          <a:lstStyle/>
          <a:p>
            <a:r>
              <a:rPr lang="en-IN" dirty="0">
                <a:latin typeface="+mj-lt"/>
              </a:rPr>
              <a:t>Figure 42.4 An LED test light can be easily made using low-cost components and an old ink pen. With the 470-ohm resistor in series with the LED, this tester only draws 0.025 ampere (25 </a:t>
            </a:r>
            <a:r>
              <a:rPr lang="en-IN" dirty="0" err="1">
                <a:latin typeface="+mj-lt"/>
              </a:rPr>
              <a:t>milliamperes</a:t>
            </a:r>
            <a:r>
              <a:rPr lang="en-IN" dirty="0">
                <a:latin typeface="+mj-lt"/>
              </a:rPr>
              <a:t>) from the circuit being tested.</a:t>
            </a:r>
            <a:endParaRPr lang="en-US" dirty="0">
              <a:latin typeface="+mj-lt"/>
            </a:endParaRPr>
          </a:p>
        </p:txBody>
      </p:sp>
      <p:pic>
        <p:nvPicPr>
          <p:cNvPr id="4" name="Picture 2" descr="The drawing shows a LED test light that is made up of low cost components and an old ink pen. A nail is used as the probe in the bottom. The anode is made up of a wire connected to a 470-ohm resistor in series with the LED. The cathode is made of a 2-foot wire lead with an alligator clip in the end that connects to the ground. The housing of the test light is made of a clicker style ball-point pen. The ink insert is replaced with LED, resistor and anode wiring. A nail is used as the probe at the bottom of the pe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6901" y="2209800"/>
            <a:ext cx="3957383" cy="330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510</TotalTime>
  <Words>2165</Words>
  <Application>Microsoft Office PowerPoint</Application>
  <PresentationFormat>On-screen Show (4:3)</PresentationFormat>
  <Paragraphs>128</Paragraphs>
  <Slides>70</Slides>
  <Notes>0</Notes>
  <HiddenSlides>0</HiddenSlides>
  <MMClips>0</MMClips>
  <ScaleCrop>false</ScaleCrop>
  <HeadingPairs>
    <vt:vector size="4" baseType="variant">
      <vt:variant>
        <vt:lpstr>Theme</vt:lpstr>
      </vt:variant>
      <vt:variant>
        <vt:i4>6</vt:i4>
      </vt:variant>
      <vt:variant>
        <vt:lpstr>Slide Titles</vt:lpstr>
      </vt:variant>
      <vt:variant>
        <vt:i4>70</vt:i4>
      </vt:variant>
    </vt:vector>
  </HeadingPairs>
  <TitlesOfParts>
    <vt:vector size="7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FUSED JUMPER WIRE</vt:lpstr>
      <vt:lpstr>Figure 42.1 A technician-made fused jumper lead, which is equipped with a red 10-ampere fuse. This fused jumper wire uses terminals for testing circuits at a connector instead of alligator clips</vt:lpstr>
      <vt:lpstr>TEST LIGHTS</vt:lpstr>
      <vt:lpstr>Figure 42.2 A 12-volt test light is attached to a good ground while probing for power</vt:lpstr>
      <vt:lpstr>Figure 42.3 A test light can be used to locate an open in a circuit. Note that the test light is grounded at a different location than the circuit itself</vt:lpstr>
      <vt:lpstr>Figure 42.4 An LED test light can be easily made using low-cost components and an old ink pen. With the 470-ohm resistor in series with the LED, this tester only draws 0.025 ampere (25 milliamperes) from the circuit being tested.</vt:lpstr>
      <vt:lpstr>LOGIC PROBE</vt:lpstr>
      <vt:lpstr>Figure 42.5 A logic probe connected to the vehicle battery. When the tip probe is connected to a circuit, it can check for power, ground, or a pulse</vt:lpstr>
      <vt:lpstr>DIGITAL MULTIMETERS (1 OF 2)</vt:lpstr>
      <vt:lpstr>DIGITAL MULTIMETERS (2 OF 2)</vt:lpstr>
      <vt:lpstr>Figure 42.6 Typical digital multimeter. The black meter lead is always placed in the COM terminal. The red meter test lead should be in the volt-ohm terminal, except when measuring current in amperes</vt:lpstr>
      <vt:lpstr>Chart 42-1 Common symbols and abbreviations used on digital meters</vt:lpstr>
      <vt:lpstr>Figure 42.7 Typical digital multimeter (DMM) set to read DC volts</vt:lpstr>
      <vt:lpstr>Figure 42.8a  A typical autoranging digital multimeter automatically selects the proper scale to read the voltage being tested. The scale selected is usually displayed on the meter face. </vt:lpstr>
      <vt:lpstr>42.8b The range is now set to the 40-volt scale, meaning that the meter can read up to 40 volts on the scale.</vt:lpstr>
      <vt:lpstr>Figure 42.9 Using a digital multimeter set to read ohms (Ω) to test this light bulb. The meter reads the resistance of the filament</vt:lpstr>
      <vt:lpstr>Figure 42.10 Many digital multimeters can have the display indicate zero to compensate for test lead resistance. (1) Connect leads in the VΩ and COM meter terminals. (2) Select the Ω scale. (3) Touch the two meter leads together. (4) Push the “zero” or “relative” button on the meter. (5) The meter display now indicates zero ohms of resistance</vt:lpstr>
      <vt:lpstr>FREQUENTLY ASKED QUESTION</vt:lpstr>
      <vt:lpstr>QUESTION 1: ?</vt:lpstr>
      <vt:lpstr>ANSWER 1:</vt:lpstr>
      <vt:lpstr>Figure 42.11 Measuring the current flow required by a horn requires that the ammeter be connected to the circuit in series and the horn button be depressed by an assistant</vt:lpstr>
      <vt:lpstr>Tech Tip </vt:lpstr>
      <vt:lpstr>Figure 42.12 Note the blade-type fuse holder soldered in series with one of the meter leads. A 10-ampere fuse helps protect the internal meter fuse (if equipped).</vt:lpstr>
      <vt:lpstr>INDUCTIVE AMMETERS</vt:lpstr>
      <vt:lpstr>Figure 42.13 An inductive ammeter clamp is used with all starting and charging testers to measure the current flow through the battery cables</vt:lpstr>
      <vt:lpstr>Figure 42.14 A typical mini clamp-on-type digital multimeter. This meter is capable of measuring alternating current (AC) and direct current (DC) without requiring that the circuit be disconnected to install the meter in series.</vt:lpstr>
      <vt:lpstr>QUESTION 2: ?</vt:lpstr>
      <vt:lpstr>ANSWER 2:</vt:lpstr>
      <vt:lpstr>TECH TIP</vt:lpstr>
      <vt:lpstr>Figure 42.15 Typical digital multimeter showing OL (over limit) on the readout with the ohms (Ω) unit selected. This usually means that the unit being measured is open (infinite resistance) and has no continuity</vt:lpstr>
      <vt:lpstr>DIODE CHECK, DUTY CYCLE, AND FREQUENCY</vt:lpstr>
      <vt:lpstr>ELECTRICAL UNIT PREFIXES</vt:lpstr>
      <vt:lpstr>Figure 42.16 Always look at the meter display when a measurement is being made, especially if using an autoranging meter</vt:lpstr>
      <vt:lpstr>Chart 42-2 A conversion chart showing the decimal point location for the various prefixes.</vt:lpstr>
      <vt:lpstr>HOW TO READ DIGITAL METERS</vt:lpstr>
      <vt:lpstr>Chart 42-3 Sample meter readings, using manually set and autoranging selection on the digital meter control.</vt:lpstr>
      <vt:lpstr>Figure 42.17 When reading AC voltage signals, a true RMS meter (such as a Fluke 87) provides a different reading than an average responding meter (such as a Fluke 88).</vt:lpstr>
      <vt:lpstr>Figure 42.18 This meter display shows 052.2 AC volts. Notice that the zero beside the 5 indicates that the meter can read over 100 volts AC with a resolution of 0.1 volt</vt:lpstr>
      <vt:lpstr>Figure 42.19 Be sure to use only a meter that is CAT III-rated when taking electrical voltage measurements on a hybrid vehicle</vt:lpstr>
      <vt:lpstr>Figure 42.20 Always use meter leads that are CAT III-rated on a meter that is also CAT III-rated, to maintain the protection needed when working on hybrid vehicles</vt:lpstr>
      <vt:lpstr>DIGITAL METER USAGE</vt:lpstr>
      <vt:lpstr>1. For most electrical measurements, the black meter lead is inserted in the terminal labeled “COM” and the red meter lead is inserted into the terminal labeled “V”.</vt:lpstr>
      <vt:lpstr>2. To use a digital meter, turn the power switch and select the unit of electricity to be measured. In this case, the rotary switch is turned to select DC volts V.</vt:lpstr>
      <vt:lpstr>3. For most automotive electrical use, such as measuring battery voltage, select DC volts.</vt:lpstr>
      <vt:lpstr>4. Connect the red meter lead to the positive (+) terminal of a battery and the black meter lead to the negative (-) terminal. The meter reads the voltage difference between the leads.</vt:lpstr>
      <vt:lpstr>5. This jump-start battery unit measures 13.151 volts with the meter set on auto ranging on the DC voltage scale.</vt:lpstr>
      <vt:lpstr>6. Another meter (Fluke 87 III) displays four digits when measuring the voltage of the battery jump-start unit.</vt:lpstr>
      <vt:lpstr>7. To measure resistance, turn the rotary dial to the ohm (Ω) symbol. With the meter leads separated, the meter display reads OL (over limit).</vt:lpstr>
      <vt:lpstr>8. The meter can read your own body resistance if you grasp the meter lead terminals with your fingers. The reading on the display indicates 196.35 kΩ.</vt:lpstr>
      <vt:lpstr>9. When measuring anything, be sure to read the symbol on the meter face. In this case, the meter reading is 291.10 kΩ.</vt:lpstr>
      <vt:lpstr>10. A meter set on ohms can be used to check the resistance of a light bulb filament. In this case, the meter reads 3.15 ohms. If the bulb were bad (filament open), the meter displays OL.</vt:lpstr>
      <vt:lpstr>11. A digital meter set to read ohms should measure 0.00, as shown, when the meter leads are touched together.</vt:lpstr>
      <vt:lpstr>12. The large letter V means volts and the wavy symbol over the V means that the meter measures alternating-current (AC) voltage, if this position is selected.</vt:lpstr>
      <vt:lpstr>13. The next symbol is a V with a dotted and a straight line overhead. This symbol stands for direct-current (DC) volts. This position is most used for automotive service.</vt:lpstr>
      <vt:lpstr>14. The symbol mV indicates millivolts or 1/1,000 of a volt (0.001). The solid and dashed line above the mV means DC mV.</vt:lpstr>
      <vt:lpstr>15. The rotary switch is turned to Ω (ohms) unit of resistance measure. The symbol to the left of the Ω symbol is the beeper or continuity indicator.</vt:lpstr>
      <vt:lpstr>16. Notice that AUTO is in the upper left and the M Ω is in the lower right. M Ω means megaohms or that the meter is set to read in millions of ohms.</vt:lpstr>
      <vt:lpstr>17. The symbol shown is that of a diode. In this position, the meter applies a voltage to a diode and the meter reads the voltage drop across the junction of a diode.</vt:lpstr>
      <vt:lpstr>18. One of the most useful features of this meter is the MIN/MAX feature. By pushing the MIN/MAX button, the meter is able to display the highest (MAX) and the lowest (MIN) reading.</vt:lpstr>
      <vt:lpstr>19. Pushing the MIN/MAX button puts the meter into record mode. Note the 100 ms and “rec” on the display. In this position, the meter is capturing any voltage change that lasts 100 ms (0.1 sec.) or longer.</vt:lpstr>
      <vt:lpstr>20. To increase the range of the meter, touch the range button. Now the meter is set to read voltage up to 40-volts DC.</vt:lpstr>
      <vt:lpstr>21. Pushing the range button one more time changes the meter scale to the 400-voltage range. Notice that the decimal point has moved to the right.</vt:lpstr>
      <vt:lpstr>22. Pushing the range button again changes the meter to the 4,000-volt range. This range is not suitable to use in automotive applications.</vt:lpstr>
      <vt:lpstr>23. By pushing and holding the range button, the meter resets to autorange. Autorange is the preferred setting for most automotive measurements, except when using MIN/MAX record mode.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42</dc:title>
  <dc:creator>Curt &amp; Tammy</dc:creator>
  <cp:lastModifiedBy>Curt &amp; Tammy</cp:lastModifiedBy>
  <cp:revision>57</cp:revision>
  <dcterms:created xsi:type="dcterms:W3CDTF">2018-09-25T19:30:15Z</dcterms:created>
  <dcterms:modified xsi:type="dcterms:W3CDTF">2019-04-19T17:31:22Z</dcterms:modified>
</cp:coreProperties>
</file>