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316" r:id="rId12"/>
    <p:sldId id="317" r:id="rId13"/>
    <p:sldId id="267" r:id="rId14"/>
    <p:sldId id="268" r:id="rId15"/>
    <p:sldId id="263" r:id="rId16"/>
    <p:sldId id="330" r:id="rId17"/>
    <p:sldId id="270" r:id="rId18"/>
    <p:sldId id="318" r:id="rId19"/>
    <p:sldId id="319" r:id="rId20"/>
    <p:sldId id="320" r:id="rId21"/>
    <p:sldId id="286" r:id="rId22"/>
    <p:sldId id="287" r:id="rId23"/>
    <p:sldId id="272" r:id="rId24"/>
    <p:sldId id="321" r:id="rId25"/>
    <p:sldId id="331" r:id="rId26"/>
    <p:sldId id="326" r:id="rId27"/>
    <p:sldId id="327" r:id="rId28"/>
    <p:sldId id="332" r:id="rId29"/>
    <p:sldId id="328" r:id="rId30"/>
    <p:sldId id="329" r:id="rId31"/>
    <p:sldId id="299" r:id="rId32"/>
    <p:sldId id="300" r:id="rId33"/>
    <p:sldId id="32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4/16/2019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40</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Electrical Circuits and Ohm’s Law</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CIRCUIT FAULT TYPES (1 OF 2)</a:t>
            </a:r>
            <a:endParaRPr lang="en-US" dirty="0">
              <a:latin typeface="+mj-lt"/>
            </a:endParaRPr>
          </a:p>
        </p:txBody>
      </p:sp>
      <p:sp>
        <p:nvSpPr>
          <p:cNvPr id="26627" name="Content Placeholder 2"/>
          <p:cNvSpPr>
            <a:spLocks noGrp="1"/>
          </p:cNvSpPr>
          <p:nvPr>
            <p:ph idx="1"/>
          </p:nvPr>
        </p:nvSpPr>
        <p:spPr>
          <a:xfrm>
            <a:off x="457200" y="1600200"/>
            <a:ext cx="8077200" cy="4525963"/>
          </a:xfrm>
        </p:spPr>
        <p:txBody>
          <a:bodyPr/>
          <a:lstStyle/>
          <a:p>
            <a:r>
              <a:rPr lang="en-US" dirty="0" smtClean="0"/>
              <a:t>Open Circuit</a:t>
            </a:r>
          </a:p>
          <a:p>
            <a:pPr lvl="1"/>
            <a:r>
              <a:rPr lang="en-US" dirty="0"/>
              <a:t>An open circuit is any circuit that is not </a:t>
            </a:r>
            <a:r>
              <a:rPr lang="en-US" dirty="0" smtClean="0"/>
              <a:t>complete, or </a:t>
            </a:r>
            <a:r>
              <a:rPr lang="en-US" dirty="0"/>
              <a:t>that lacks </a:t>
            </a:r>
            <a:r>
              <a:rPr lang="en-US" dirty="0" smtClean="0"/>
              <a:t>continuity.</a:t>
            </a:r>
          </a:p>
          <a:p>
            <a:r>
              <a:rPr lang="en-US" dirty="0" smtClean="0"/>
              <a:t>Short-to-Voltage</a:t>
            </a:r>
          </a:p>
          <a:p>
            <a:pPr lvl="1"/>
            <a:r>
              <a:rPr lang="en-US" dirty="0"/>
              <a:t>A short-to-voltage occurs when the power side of one circuit </a:t>
            </a:r>
            <a:r>
              <a:rPr lang="en-US" dirty="0" smtClean="0"/>
              <a:t>is electrically </a:t>
            </a:r>
            <a:r>
              <a:rPr lang="en-US" dirty="0"/>
              <a:t>connected to the power side of another circuit</a:t>
            </a:r>
            <a:r>
              <a:rPr lang="en-US" dirty="0" smtClean="0"/>
              <a:t>.</a:t>
            </a:r>
          </a:p>
          <a:p>
            <a:endParaRPr lang="en-US" dirty="0" smtClean="0"/>
          </a:p>
          <a:p>
            <a:endParaRPr lang="en-US" dirty="0"/>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CIRCUIT FAULT TYPES (2 OF 2)</a:t>
            </a:r>
            <a:endParaRPr lang="en-US" dirty="0">
              <a:latin typeface="+mj-lt"/>
            </a:endParaRPr>
          </a:p>
        </p:txBody>
      </p:sp>
      <p:sp>
        <p:nvSpPr>
          <p:cNvPr id="3" name="Content Placeholder 2"/>
          <p:cNvSpPr>
            <a:spLocks noGrp="1"/>
          </p:cNvSpPr>
          <p:nvPr>
            <p:ph idx="1"/>
          </p:nvPr>
        </p:nvSpPr>
        <p:spPr/>
        <p:txBody>
          <a:bodyPr/>
          <a:lstStyle/>
          <a:p>
            <a:r>
              <a:rPr lang="en-US" dirty="0" smtClean="0"/>
              <a:t>Short-to-Ground</a:t>
            </a:r>
          </a:p>
          <a:p>
            <a:pPr lvl="1"/>
            <a:r>
              <a:rPr lang="en-US" dirty="0"/>
              <a:t>A short-to-ground is a type of </a:t>
            </a:r>
            <a:r>
              <a:rPr lang="en-US" dirty="0" smtClean="0"/>
              <a:t>short circuit </a:t>
            </a:r>
            <a:r>
              <a:rPr lang="en-US" dirty="0"/>
              <a:t>that occurs when the current bypasses part of the </a:t>
            </a:r>
            <a:r>
              <a:rPr lang="en-US" dirty="0" smtClean="0"/>
              <a:t>normal circuit </a:t>
            </a:r>
            <a:r>
              <a:rPr lang="en-US" dirty="0"/>
              <a:t>and flows directly to ground</a:t>
            </a:r>
            <a:r>
              <a:rPr lang="en-US" dirty="0" smtClean="0"/>
              <a:t>.</a:t>
            </a:r>
          </a:p>
          <a:p>
            <a:r>
              <a:rPr lang="en-US" dirty="0" smtClean="0"/>
              <a:t>High Resistance</a:t>
            </a:r>
          </a:p>
          <a:p>
            <a:pPr lvl="1"/>
            <a:r>
              <a:rPr lang="en-US" dirty="0" smtClean="0"/>
              <a:t>High resistance in a circuit is caused by an unwanted load.</a:t>
            </a:r>
          </a:p>
          <a:p>
            <a:endParaRPr lang="en-US" dirty="0" smtClean="0"/>
          </a:p>
          <a:p>
            <a:endParaRPr lang="en-US" dirty="0"/>
          </a:p>
        </p:txBody>
      </p:sp>
    </p:spTree>
    <p:extLst>
      <p:ext uri="{BB962C8B-B14F-4D97-AF65-F5344CB8AC3E}">
        <p14:creationId xmlns:p14="http://schemas.microsoft.com/office/powerpoint/2010/main" val="3493608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855452"/>
          </a:xfrm>
        </p:spPr>
        <p:txBody>
          <a:bodyPr/>
          <a:lstStyle/>
          <a:p>
            <a:r>
              <a:rPr lang="en-US" sz="2400" dirty="0">
                <a:latin typeface="Arial (Headings)"/>
              </a:rPr>
              <a:t>Figure 40.4 </a:t>
            </a:r>
            <a:r>
              <a:rPr lang="en-IN" sz="2400" dirty="0">
                <a:latin typeface="Arial (Headings)"/>
              </a:rPr>
              <a:t>Examples of common causes of open circuits. Some of these causes are often difficult to find</a:t>
            </a:r>
            <a:endParaRPr lang="en-US" sz="2400" dirty="0">
              <a:latin typeface="+mj-lt"/>
            </a:endParaRPr>
          </a:p>
        </p:txBody>
      </p:sp>
      <p:pic>
        <p:nvPicPr>
          <p:cNvPr id="4" name="Picture 2" descr="The illustration shows the following:&#10;•Example1- A broken wire.&#10;•Example2- A blown fuse (extremely high resistance appear as an open circuit).&#10;•Example3- A broken bulb wire (Internally open Part).&#10;•Example4- Corroded connection lug.&#10;•Example5- Loose connection.&#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9246" y="2120882"/>
            <a:ext cx="4845767" cy="377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Arial (Headings)"/>
              </a:rPr>
              <a:t>Figure 40.5 </a:t>
            </a:r>
            <a:r>
              <a:rPr lang="en-IN" sz="2400" dirty="0">
                <a:latin typeface="Arial (Headings)"/>
              </a:rPr>
              <a:t>A short circuit permits electrical current to bypass some or all of the resistance in the circuit</a:t>
            </a:r>
            <a:endParaRPr lang="en-US" dirty="0">
              <a:latin typeface="+mj-lt"/>
            </a:endParaRPr>
          </a:p>
        </p:txBody>
      </p:sp>
      <p:pic>
        <p:nvPicPr>
          <p:cNvPr id="6" name="Picture 2" descr="A line diagram shows positive terminal of battery connected to a fuse. The wire from other side of the fuse divides into 2 forming a parallel circuit of 2 switch and load bulb series circuit. A dotted line shorts the circu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51320" y="2023545"/>
            <a:ext cx="5432047" cy="406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Arial (Headings)"/>
              </a:rPr>
              <a:t>Figure 40.6 </a:t>
            </a:r>
            <a:r>
              <a:rPr lang="en-IN" sz="2400" dirty="0">
                <a:latin typeface="Arial (Headings)"/>
              </a:rPr>
              <a:t>A fuse or circuit breaker opens the circuit to prevent possible overheating damage in the event of a short circuit</a:t>
            </a:r>
            <a:endParaRPr lang="en-US" sz="2400" dirty="0">
              <a:latin typeface="+mj-lt"/>
            </a:endParaRPr>
          </a:p>
        </p:txBody>
      </p:sp>
      <p:pic>
        <p:nvPicPr>
          <p:cNvPr id="6" name="Picture 2" descr="An illustration shows negative terminal of battery connected to ground and positive terminal connected to protection device (Fuse), Control device (switch) and load bulb in series. The load bulb is then connected to groun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70085" y="2582317"/>
            <a:ext cx="5603936" cy="2915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Headings)"/>
              </a:rPr>
              <a:t>Figure 40.7 </a:t>
            </a:r>
            <a:r>
              <a:rPr lang="en-IN" dirty="0">
                <a:latin typeface="Arial (Headings)"/>
              </a:rPr>
              <a:t>A short-to-ground affects the power side of the circuit. Current flows directly to the ground return, bypassing some or all of the electrical loads in the circuit.</a:t>
            </a:r>
            <a:endParaRPr lang="en-US" dirty="0">
              <a:latin typeface="+mj-lt"/>
            </a:endParaRPr>
          </a:p>
        </p:txBody>
      </p:sp>
      <p:pic>
        <p:nvPicPr>
          <p:cNvPr id="4" name="Picture 2" descr="An illustration shows battery connected to a fuse. The fuse is connected to a switch, which in turn is connected to load bulb. The circuit is short to ground between stitch and load bulb."/>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20430" y="2209800"/>
            <a:ext cx="5103139" cy="3843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938992"/>
          </a:xfrm>
          <a:prstGeom prst="rect">
            <a:avLst/>
          </a:prstGeom>
        </p:spPr>
        <p:txBody>
          <a:bodyPr wrap="square">
            <a:spAutoFit/>
          </a:bodyPr>
          <a:lstStyle/>
          <a:p>
            <a:r>
              <a:rPr lang="en-US" sz="4000" dirty="0"/>
              <a:t>What is the difference between a short-to-voltage and </a:t>
            </a:r>
            <a:r>
              <a:rPr lang="en-US" sz="4000" dirty="0" smtClean="0"/>
              <a:t>a short-to-ground</a:t>
            </a:r>
            <a:r>
              <a:rPr lang="en-US" sz="4000" dirty="0"/>
              <a:t>?</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3170099"/>
          </a:xfrm>
          <a:prstGeom prst="rect">
            <a:avLst/>
          </a:prstGeom>
        </p:spPr>
        <p:txBody>
          <a:bodyPr wrap="square">
            <a:spAutoFit/>
          </a:bodyPr>
          <a:lstStyle/>
          <a:p>
            <a:r>
              <a:rPr lang="en-US" sz="4000" dirty="0" smtClean="0">
                <a:solidFill>
                  <a:srgbClr val="000000"/>
                </a:solidFill>
              </a:rPr>
              <a:t>A short to voltage is when the power of one circuit is unintentionally connected to another circuit. A short to ground is when part of a circuit is bypassed to ground. </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524000"/>
            <a:ext cx="3505201" cy="4773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Arial (Headings)"/>
              </a:rPr>
              <a:t>Figure 40.8 </a:t>
            </a:r>
            <a:r>
              <a:rPr lang="en-IN" dirty="0">
                <a:latin typeface="Arial (Headings)"/>
              </a:rPr>
              <a:t>Electrical flow through a circuit is similar to water flowing over a waterwheel. The more water (amperes in electricity), the greater the amount of work (waterwheel). </a:t>
            </a:r>
            <a:endParaRPr lang="en-US" dirty="0">
              <a:latin typeface="+mj-lt"/>
            </a:endParaRPr>
          </a:p>
        </p:txBody>
      </p:sp>
      <p:pic>
        <p:nvPicPr>
          <p:cNvPr id="4" name="Picture 2" descr="The illustration shows a 12 feet high circular drum with spikes on it. Water is dropped from 12 feet of potential and it forces the drum to move. Flow of water is constant, water (amperes) does the work while the pressure (voltage) is dropped to zero. When water comes to 0 feet or ground it has no potential energy."/>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544235" y="2286000"/>
            <a:ext cx="4042832" cy="337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40.1</a:t>
            </a:r>
            <a:r>
              <a:rPr lang="en-US" dirty="0" smtClean="0"/>
              <a:t> </a:t>
            </a:r>
            <a:r>
              <a:rPr lang="en-US" dirty="0"/>
              <a:t>Identify the parts of a complete circuit. </a:t>
            </a:r>
            <a:endParaRPr lang="en-US" dirty="0" smtClean="0"/>
          </a:p>
          <a:p>
            <a:pPr marL="0" indent="0">
              <a:buNone/>
            </a:pPr>
            <a:r>
              <a:rPr lang="en-US" b="1" dirty="0" smtClean="0">
                <a:solidFill>
                  <a:srgbClr val="005A70"/>
                </a:solidFill>
              </a:rPr>
              <a:t>40.2 </a:t>
            </a:r>
            <a:r>
              <a:rPr lang="en-US" dirty="0"/>
              <a:t>Describe the characteristics of different types of circuit. </a:t>
            </a:r>
            <a:endParaRPr lang="en-US" dirty="0" smtClean="0"/>
          </a:p>
          <a:p>
            <a:pPr marL="0" indent="0">
              <a:buNone/>
            </a:pPr>
            <a:r>
              <a:rPr lang="en-US" b="1" dirty="0" smtClean="0">
                <a:solidFill>
                  <a:srgbClr val="005A70"/>
                </a:solidFill>
              </a:rPr>
              <a:t>40.3 </a:t>
            </a:r>
            <a:r>
              <a:rPr lang="en-US" dirty="0"/>
              <a:t>Explain Ohm’s law as it applies to automotive circuits.</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OHM’S LAW</a:t>
            </a:r>
            <a:endParaRPr lang="en-US" dirty="0">
              <a:latin typeface="+mj-lt"/>
            </a:endParaRPr>
          </a:p>
        </p:txBody>
      </p:sp>
      <p:sp>
        <p:nvSpPr>
          <p:cNvPr id="3" name="Content Placeholder 2"/>
          <p:cNvSpPr>
            <a:spLocks noGrp="1"/>
          </p:cNvSpPr>
          <p:nvPr>
            <p:ph idx="1"/>
          </p:nvPr>
        </p:nvSpPr>
        <p:spPr/>
        <p:txBody>
          <a:bodyPr/>
          <a:lstStyle/>
          <a:p>
            <a:r>
              <a:rPr lang="en-US" dirty="0" smtClean="0"/>
              <a:t>Definition</a:t>
            </a:r>
          </a:p>
          <a:p>
            <a:pPr lvl="1"/>
            <a:r>
              <a:rPr lang="en-US" dirty="0"/>
              <a:t>It requires 1 volt to push 1 ampere </a:t>
            </a:r>
            <a:r>
              <a:rPr lang="en-US" dirty="0" smtClean="0"/>
              <a:t>through 1 </a:t>
            </a:r>
            <a:r>
              <a:rPr lang="en-US" dirty="0"/>
              <a:t>ohm of resistance</a:t>
            </a:r>
            <a:r>
              <a:rPr lang="en-US" dirty="0" smtClean="0"/>
              <a:t>.</a:t>
            </a:r>
          </a:p>
          <a:p>
            <a:r>
              <a:rPr lang="en-US" dirty="0" smtClean="0"/>
              <a:t>Formulas</a:t>
            </a:r>
          </a:p>
          <a:p>
            <a:pPr lvl="1"/>
            <a:r>
              <a:rPr lang="en-US" dirty="0"/>
              <a:t>Ohm’s law can also be stated as a simple </a:t>
            </a:r>
            <a:r>
              <a:rPr lang="en-US" dirty="0" smtClean="0"/>
              <a:t>formula used </a:t>
            </a:r>
            <a:r>
              <a:rPr lang="en-US" dirty="0"/>
              <a:t>to calculate one value of an electrical circuit if the other </a:t>
            </a:r>
            <a:r>
              <a:rPr lang="en-US" dirty="0" smtClean="0"/>
              <a:t>two are </a:t>
            </a:r>
            <a:r>
              <a:rPr lang="en-US" dirty="0"/>
              <a:t>known.</a:t>
            </a:r>
            <a:endParaRPr lang="en-US" dirty="0"/>
          </a:p>
        </p:txBody>
      </p:sp>
    </p:spTree>
    <p:extLst>
      <p:ext uri="{BB962C8B-B14F-4D97-AF65-F5344CB8AC3E}">
        <p14:creationId xmlns:p14="http://schemas.microsoft.com/office/powerpoint/2010/main" val="179263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40.9 </a:t>
            </a:r>
            <a:r>
              <a:rPr lang="en-IN" sz="2400" dirty="0">
                <a:latin typeface="Arial (Headings)"/>
              </a:rPr>
              <a:t>To calculate one unit of electricity when the other two are known, simply use your finger and cover the unit you do not know.</a:t>
            </a:r>
            <a:endParaRPr lang="en-US" sz="2400" dirty="0"/>
          </a:p>
        </p:txBody>
      </p:sp>
      <p:pic>
        <p:nvPicPr>
          <p:cNvPr id="3" name="Picture 3" descr="In the illustration, four circles are divided into 3 parts with the top semicircle marked as E and lower 2 quarters marked as I and R.&#10;•Circle one is not blocked.&#10;•Second circle has a covered R showing E over I, hence the formula R equals E divided by I&#10;•Third circle has a covered E showing R besides I hence the formula E equals I multiplied by R&#10;•Fourth circle has a covered I showing E over R, hence the formula I equals E divided by R&#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27693" y="2590800"/>
            <a:ext cx="4471040" cy="2942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721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40.10 This closed circuit includes a power source, power-side wire, circuit protection (fuse), resistance (bulb), and return path wire. In this circuit, if the battery has 12 volts and the electrical load has 4 ohms, then the current through the circuit is 3 amperes</a:t>
            </a:r>
            <a:endParaRPr lang="en-US" sz="2000" dirty="0"/>
          </a:p>
        </p:txBody>
      </p:sp>
      <p:pic>
        <p:nvPicPr>
          <p:cNvPr id="3" name="Picture 2" descr="An illustration shows negative terminal of a battery connected to one end of load bulb and positive terminal connected to a fuse and the load bulb in seri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41283" y="2514600"/>
            <a:ext cx="5836976" cy="3079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344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WATT’S LAW</a:t>
            </a:r>
            <a:endParaRPr lang="en-US" dirty="0">
              <a:latin typeface="+mj-lt"/>
            </a:endParaRPr>
          </a:p>
        </p:txBody>
      </p:sp>
      <p:sp>
        <p:nvSpPr>
          <p:cNvPr id="3" name="Content Placeholder 2"/>
          <p:cNvSpPr>
            <a:spLocks noGrp="1"/>
          </p:cNvSpPr>
          <p:nvPr>
            <p:ph idx="1"/>
          </p:nvPr>
        </p:nvSpPr>
        <p:spPr/>
        <p:txBody>
          <a:bodyPr/>
          <a:lstStyle/>
          <a:p>
            <a:r>
              <a:rPr lang="en-US" dirty="0" smtClean="0"/>
              <a:t>Background</a:t>
            </a:r>
          </a:p>
          <a:p>
            <a:pPr lvl="1"/>
            <a:r>
              <a:rPr lang="en-US" dirty="0"/>
              <a:t>A watt is a unit of electrical power represented by a </a:t>
            </a:r>
            <a:r>
              <a:rPr lang="en-US" dirty="0" smtClean="0"/>
              <a:t>current of 1 </a:t>
            </a:r>
            <a:r>
              <a:rPr lang="en-US" dirty="0"/>
              <a:t>ampere through a circuit with a potential difference of 1 volt</a:t>
            </a:r>
            <a:r>
              <a:rPr lang="en-US" dirty="0" smtClean="0"/>
              <a:t>.</a:t>
            </a:r>
          </a:p>
          <a:p>
            <a:r>
              <a:rPr lang="en-US" dirty="0" smtClean="0"/>
              <a:t>Formulas</a:t>
            </a:r>
          </a:p>
          <a:p>
            <a:pPr lvl="1"/>
            <a:r>
              <a:rPr lang="en-US" dirty="0"/>
              <a:t>The symbol for a watt is the capital letter W. </a:t>
            </a:r>
            <a:r>
              <a:rPr lang="en-US" dirty="0" smtClean="0"/>
              <a:t>The formula </a:t>
            </a:r>
            <a:r>
              <a:rPr lang="en-US" dirty="0"/>
              <a:t>for watts is</a:t>
            </a:r>
            <a:r>
              <a:rPr lang="en-US" dirty="0" smtClean="0"/>
              <a:t>: </a:t>
            </a:r>
            <a:r>
              <a:rPr lang="pl-PL" dirty="0"/>
              <a:t>W</a:t>
            </a:r>
            <a:r>
              <a:rPr lang="pl-PL" i="1" dirty="0"/>
              <a:t> </a:t>
            </a:r>
            <a:r>
              <a:rPr lang="en-US" i="1" dirty="0" smtClean="0"/>
              <a:t>=</a:t>
            </a:r>
            <a:r>
              <a:rPr lang="pl-PL" dirty="0" smtClean="0"/>
              <a:t> </a:t>
            </a:r>
            <a:r>
              <a:rPr lang="pl-PL" dirty="0"/>
              <a:t>I </a:t>
            </a:r>
            <a:r>
              <a:rPr lang="en-US" dirty="0" smtClean="0"/>
              <a:t>x</a:t>
            </a:r>
            <a:r>
              <a:rPr lang="pl-PL" dirty="0" smtClean="0"/>
              <a:t> E</a:t>
            </a:r>
            <a:endParaRPr lang="en-US" dirty="0" smtClean="0"/>
          </a:p>
          <a:p>
            <a:r>
              <a:rPr lang="en-US" dirty="0" smtClean="0"/>
              <a:t>Magic Circle</a:t>
            </a:r>
          </a:p>
          <a:p>
            <a:pPr lvl="1"/>
            <a:r>
              <a:rPr lang="en-US" dirty="0"/>
              <a:t>The formulas for calculating any combination </a:t>
            </a:r>
            <a:r>
              <a:rPr lang="en-US" dirty="0" smtClean="0"/>
              <a:t>of electrical </a:t>
            </a:r>
            <a:r>
              <a:rPr lang="en-US" dirty="0"/>
              <a:t>units are shown </a:t>
            </a:r>
            <a:r>
              <a:rPr lang="en-US" dirty="0" smtClean="0"/>
              <a:t>in the magic circle.</a:t>
            </a:r>
            <a:endParaRPr lang="en-US" i="1" dirty="0" smtClean="0"/>
          </a:p>
          <a:p>
            <a:pPr lvl="1"/>
            <a:endParaRPr lang="en-US" dirty="0"/>
          </a:p>
        </p:txBody>
      </p:sp>
    </p:spTree>
    <p:extLst>
      <p:ext uri="{BB962C8B-B14F-4D97-AF65-F5344CB8AC3E}">
        <p14:creationId xmlns:p14="http://schemas.microsoft.com/office/powerpoint/2010/main" val="3990053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40.11 To calculate one unit when the other two are known, simply cover the unknown unit to see what unit needs to be divided or multiplied to arrive at the solution</a:t>
            </a:r>
            <a:endParaRPr lang="en-US" dirty="0"/>
          </a:p>
        </p:txBody>
      </p:sp>
      <p:pic>
        <p:nvPicPr>
          <p:cNvPr id="3" name="Picture 2" descr="In illustration shows a circle divided into 3 parts, where the top semicircle is marked as P (watts) and lower 2 quarters are marked as I (amperes) and E (volt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28860" y="2203317"/>
            <a:ext cx="3873284" cy="3873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420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40.12 “Magic circle” of most formulas for problems involving Ohm’s law. Each quarter of the “pie” has formulas used to solve for a particular unknown value</a:t>
            </a:r>
            <a:endParaRPr lang="en-US" dirty="0"/>
          </a:p>
        </p:txBody>
      </p:sp>
      <p:pic>
        <p:nvPicPr>
          <p:cNvPr id="3" name="Picture 2" descr="The illustration shows the following:&#10;•First quadrant is of I current (amperes) corresponds to I equals E divided by R, I equals P divided by E, and I equals square root (P divided by R) in the outer circle.&#10;•Second quadrant is of P power (watts) corresponds to P equals I multiplied by E, P equals I superscript 2 multiplied by R and P equals E superscript 2 divided by R&#10;•Third quadrant is of E Pressure (volts) corresponds to E equals square root (P multiplied by R), E equals P divided by and E equals I multiplied by R.&#10;•Forth quadrant resistance (Ohm) corresponds to R equals P divided by I superscript 2, R equals P divided by I superscript 2 and R equals E divided by I.&#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684611" y="2209800"/>
            <a:ext cx="3758522" cy="375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959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707886"/>
          </a:xfrm>
          <a:prstGeom prst="rect">
            <a:avLst/>
          </a:prstGeom>
        </p:spPr>
        <p:txBody>
          <a:bodyPr wrap="square">
            <a:spAutoFit/>
          </a:bodyPr>
          <a:lstStyle/>
          <a:p>
            <a:r>
              <a:rPr lang="en-US" sz="4000" dirty="0"/>
              <a:t>What is Ohm’s law?</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pPr lvl="1"/>
            <a:r>
              <a:rPr lang="en-US" sz="4000" dirty="0"/>
              <a:t>It requires 1 volt to push 1 ampere through 1 ohm of resistance.</a:t>
            </a: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40.4</a:t>
            </a:r>
            <a:r>
              <a:rPr lang="en-US" dirty="0" smtClean="0"/>
              <a:t> </a:t>
            </a:r>
            <a:r>
              <a:rPr lang="en-US" dirty="0"/>
              <a:t>Explain Watt’s law as it applies to automotive circuits. </a:t>
            </a:r>
            <a:endParaRPr lang="en-US" dirty="0" smtClean="0"/>
          </a:p>
          <a:p>
            <a:pPr marL="0" indent="0">
              <a:buNone/>
            </a:pPr>
            <a:r>
              <a:rPr lang="en-US" b="1" dirty="0" smtClean="0">
                <a:solidFill>
                  <a:srgbClr val="005A70"/>
                </a:solidFill>
              </a:rPr>
              <a:t>40.5</a:t>
            </a:r>
            <a:r>
              <a:rPr lang="en-US" dirty="0" smtClean="0"/>
              <a:t> </a:t>
            </a:r>
            <a:r>
              <a:rPr lang="en-US" dirty="0"/>
              <a:t>This chapter will help you prepare for the ASE </a:t>
            </a:r>
            <a:r>
              <a:rPr lang="en-US" dirty="0" smtClean="0"/>
              <a:t>Electrical/Electronic Systems </a:t>
            </a:r>
            <a:r>
              <a:rPr lang="en-US" dirty="0"/>
              <a:t>(A6) certification test content area “A” (</a:t>
            </a:r>
            <a:r>
              <a:rPr lang="en-US" dirty="0" smtClean="0"/>
              <a:t>General Electrical/Electronic </a:t>
            </a:r>
            <a:r>
              <a:rPr lang="en-US" dirty="0"/>
              <a:t>System Diagnosis).</a:t>
            </a: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CIRCUITS</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Definition</a:t>
            </a:r>
          </a:p>
          <a:p>
            <a:pPr lvl="1"/>
            <a:r>
              <a:rPr lang="en-US" dirty="0"/>
              <a:t>A circuit is a complete path that electrons </a:t>
            </a:r>
            <a:r>
              <a:rPr lang="en-US" dirty="0" smtClean="0"/>
              <a:t>travel from </a:t>
            </a:r>
            <a:r>
              <a:rPr lang="en-US" dirty="0"/>
              <a:t>a power source (such as a battery) through a load, such as </a:t>
            </a:r>
            <a:r>
              <a:rPr lang="en-US" dirty="0" smtClean="0"/>
              <a:t>a lightbulb</a:t>
            </a:r>
            <a:r>
              <a:rPr lang="en-US" dirty="0"/>
              <a:t>, and back to the power source</a:t>
            </a:r>
            <a:r>
              <a:rPr lang="en-US" dirty="0" smtClean="0"/>
              <a:t>.</a:t>
            </a:r>
          </a:p>
          <a:p>
            <a:r>
              <a:rPr lang="en-US" dirty="0" smtClean="0"/>
              <a:t>Parts of a Complete Circuit</a:t>
            </a:r>
          </a:p>
          <a:p>
            <a:pPr lvl="1"/>
            <a:r>
              <a:rPr lang="en-US" dirty="0" smtClean="0"/>
              <a:t>Power source</a:t>
            </a:r>
          </a:p>
          <a:p>
            <a:pPr lvl="1"/>
            <a:r>
              <a:rPr lang="en-US" dirty="0" smtClean="0"/>
              <a:t>Protection</a:t>
            </a:r>
          </a:p>
          <a:p>
            <a:pPr lvl="1"/>
            <a:r>
              <a:rPr lang="en-US" dirty="0" smtClean="0"/>
              <a:t>Power path</a:t>
            </a:r>
          </a:p>
          <a:p>
            <a:pPr lvl="1"/>
            <a:r>
              <a:rPr lang="en-US" dirty="0" smtClean="0"/>
              <a:t>Electrical load</a:t>
            </a:r>
          </a:p>
          <a:p>
            <a:pPr lvl="1"/>
            <a:r>
              <a:rPr lang="en-US" dirty="0" smtClean="0"/>
              <a:t>Return path</a:t>
            </a:r>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40.1 </a:t>
            </a:r>
            <a:r>
              <a:rPr lang="en-IN" dirty="0">
                <a:latin typeface="Arial (Headings)"/>
              </a:rPr>
              <a:t>All complete circuits must have a power source, a power path, protection (fuse), an electrical load (lightbulb in this case), and a return path back to the power source</a:t>
            </a:r>
            <a:endParaRPr lang="en-US" dirty="0"/>
          </a:p>
        </p:txBody>
      </p:sp>
      <p:pic>
        <p:nvPicPr>
          <p:cNvPr id="5" name="Picture 2" descr="An illustration shows a power source (battery) with positive terminal connected to a terminal of fuse, load bulb connected to other end and load terminal connected to the negative terminal of batter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49487" y="2362200"/>
            <a:ext cx="4226505" cy="2955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Arial (Headings)"/>
              </a:rPr>
              <a:t>Figure 40.2 </a:t>
            </a:r>
            <a:r>
              <a:rPr lang="en-IN" sz="2400" dirty="0">
                <a:latin typeface="Arial (Headings)"/>
              </a:rPr>
              <a:t>The return path back to the battery can be any electrical conductor, such as a copper wire or the metal frame or body of the vehicle</a:t>
            </a:r>
            <a:endParaRPr lang="en-US" sz="2400" dirty="0">
              <a:latin typeface="+mj-lt"/>
            </a:endParaRPr>
          </a:p>
        </p:txBody>
      </p:sp>
      <p:pic>
        <p:nvPicPr>
          <p:cNvPr id="6" name="Picture 2" descr="An illustration shows a battery where negative terminal is connected to ground (Body sheet metal, Engine block, Etc.) and positive terminal connected to one terminal of load bulb and the other terminal is connected to groun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06254" y="2362200"/>
            <a:ext cx="5117248" cy="2780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40.3 </a:t>
            </a:r>
            <a:r>
              <a:rPr lang="en-IN" sz="2800" dirty="0">
                <a:latin typeface="Arial (Headings)"/>
              </a:rPr>
              <a:t>An electrical switch opens the circuit and no current flows. The switch could also be on the return (ground) path wire</a:t>
            </a:r>
            <a:endParaRPr lang="en-US" sz="2800" dirty="0">
              <a:latin typeface="+mj-lt"/>
            </a:endParaRPr>
          </a:p>
        </p:txBody>
      </p:sp>
      <p:pic>
        <p:nvPicPr>
          <p:cNvPr id="4" name="Picture 2" descr="An illustration shows negative terminal of a battery connected to ground and positive terminal connected to a switch and a load bulb in series. The load bulb is connected to ground.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12435" y="2667000"/>
            <a:ext cx="5702196" cy="2506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a:t>What is included in a complete electrical circuit?</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pPr lvl="1"/>
            <a:r>
              <a:rPr lang="en-US" sz="4000" dirty="0" smtClean="0"/>
              <a:t>A power source, circuit protection, power path, electrical load, and a return path.</a:t>
            </a:r>
            <a:endParaRPr lang="en-US" sz="4000" dirty="0"/>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416</TotalTime>
  <Words>854</Words>
  <Application>Microsoft Office PowerPoint</Application>
  <PresentationFormat>On-screen Show (4:3)</PresentationFormat>
  <Paragraphs>69</Paragraphs>
  <Slides>28</Slides>
  <Notes>0</Notes>
  <HiddenSlides>0</HiddenSlides>
  <MMClips>0</MMClips>
  <ScaleCrop>false</ScaleCrop>
  <HeadingPairs>
    <vt:vector size="4" baseType="variant">
      <vt:variant>
        <vt:lpstr>Theme</vt:lpstr>
      </vt:variant>
      <vt:variant>
        <vt:i4>6</vt:i4>
      </vt:variant>
      <vt:variant>
        <vt:lpstr>Slide Titles</vt:lpstr>
      </vt:variant>
      <vt:variant>
        <vt:i4>28</vt:i4>
      </vt:variant>
    </vt:vector>
  </HeadingPairs>
  <TitlesOfParts>
    <vt:vector size="34"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CIRCUITS</vt:lpstr>
      <vt:lpstr>Figure 40.1 All complete circuits must have a power source, a power path, protection (fuse), an electrical load (lightbulb in this case), and a return path back to the power source</vt:lpstr>
      <vt:lpstr>Figure 40.2 The return path back to the battery can be any electrical conductor, such as a copper wire or the metal frame or body of the vehicle</vt:lpstr>
      <vt:lpstr>Figure 40.3 An electrical switch opens the circuit and no current flows. The switch could also be on the return (ground) path wire</vt:lpstr>
      <vt:lpstr>QUESTION 1: ?</vt:lpstr>
      <vt:lpstr>ANSWER 1:</vt:lpstr>
      <vt:lpstr>CIRCUIT FAULT TYPES (1 OF 2)</vt:lpstr>
      <vt:lpstr>CIRCUIT FAULT TYPES (2 OF 2)</vt:lpstr>
      <vt:lpstr>Figure 40.4 Examples of common causes of open circuits. Some of these causes are often difficult to find</vt:lpstr>
      <vt:lpstr>Figure 40.5 A short circuit permits electrical current to bypass some or all of the resistance in the circuit</vt:lpstr>
      <vt:lpstr>Figure 40.6 A fuse or circuit breaker opens the circuit to prevent possible overheating damage in the event of a short circuit</vt:lpstr>
      <vt:lpstr>Figure 40.7 A short-to-ground affects the power side of the circuit. Current flows directly to the ground return, bypassing some or all of the electrical loads in the circuit.</vt:lpstr>
      <vt:lpstr>QUESTION 2: ?</vt:lpstr>
      <vt:lpstr>ANSWER 2:</vt:lpstr>
      <vt:lpstr>Tech Tip </vt:lpstr>
      <vt:lpstr>Figure 40.8 Electrical flow through a circuit is similar to water flowing over a waterwheel. The more water (amperes in electricity), the greater the amount of work (waterwheel). </vt:lpstr>
      <vt:lpstr>OHM’S LAW</vt:lpstr>
      <vt:lpstr>Figure 40.9 To calculate one unit of electricity when the other two are known, simply use your finger and cover the unit you do not know.</vt:lpstr>
      <vt:lpstr>Figure 40.10 This closed circuit includes a power source, power-side wire, circuit protection (fuse), resistance (bulb), and return path wire. In this circuit, if the battery has 12 volts and the electrical load has 4 ohms, then the current through the circuit is 3 amperes</vt:lpstr>
      <vt:lpstr>WATT’S LAW</vt:lpstr>
      <vt:lpstr>Figure 40.11 To calculate one unit when the other two are known, simply cover the unknown unit to see what unit needs to be divided or multiplied to arrive at the solution</vt:lpstr>
      <vt:lpstr>Figure 40.12 “Magic circle” of most formulas for problems involving Ohm’s law. Each quarter of the “pie” has formulas used to solve for a particular unknown value</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Chapter40</dc:title>
  <dc:creator>Curt &amp; Tammy</dc:creator>
  <cp:lastModifiedBy>Curt &amp; Tammy</cp:lastModifiedBy>
  <cp:revision>47</cp:revision>
  <dcterms:created xsi:type="dcterms:W3CDTF">2018-09-25T19:30:15Z</dcterms:created>
  <dcterms:modified xsi:type="dcterms:W3CDTF">2019-04-16T21:13:44Z</dcterms:modified>
</cp:coreProperties>
</file>