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263" r:id="rId11"/>
    <p:sldId id="317" r:id="rId12"/>
    <p:sldId id="318" r:id="rId13"/>
    <p:sldId id="267" r:id="rId14"/>
    <p:sldId id="268" r:id="rId15"/>
    <p:sldId id="269" r:id="rId16"/>
    <p:sldId id="271" r:id="rId17"/>
    <p:sldId id="274" r:id="rId18"/>
    <p:sldId id="273" r:id="rId19"/>
    <p:sldId id="319" r:id="rId20"/>
    <p:sldId id="275" r:id="rId21"/>
    <p:sldId id="277" r:id="rId22"/>
    <p:sldId id="320" r:id="rId23"/>
    <p:sldId id="278" r:id="rId24"/>
    <p:sldId id="286" r:id="rId25"/>
    <p:sldId id="287" r:id="rId26"/>
    <p:sldId id="280" r:id="rId27"/>
    <p:sldId id="282" r:id="rId28"/>
    <p:sldId id="284" r:id="rId29"/>
    <p:sldId id="272" r:id="rId30"/>
    <p:sldId id="285" r:id="rId31"/>
    <p:sldId id="316" r:id="rId32"/>
    <p:sldId id="288" r:id="rId33"/>
    <p:sldId id="315" r:id="rId34"/>
    <p:sldId id="299" r:id="rId35"/>
    <p:sldId id="300" r:id="rId36"/>
    <p:sldId id="32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1/2/2019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4</a:t>
            </a:r>
            <a:endParaRPr lang="en-US" dirty="0"/>
          </a:p>
        </p:txBody>
      </p:sp>
      <p:sp>
        <p:nvSpPr>
          <p:cNvPr id="5" name="Text Placeholder 4"/>
          <p:cNvSpPr>
            <a:spLocks noGrp="1"/>
          </p:cNvSpPr>
          <p:nvPr>
            <p:ph type="body" sz="quarter" idx="15"/>
          </p:nvPr>
        </p:nvSpPr>
        <p:spPr/>
        <p:txBody>
          <a:bodyPr/>
          <a:lstStyle/>
          <a:p>
            <a:r>
              <a:rPr lang="en-US" b="1" dirty="0">
                <a:solidFill>
                  <a:srgbClr val="005A70"/>
                </a:solidFill>
              </a:rPr>
              <a:t>Working as a Professional Service Technician</a:t>
            </a: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WHAT HAPPENS THE FIRST DAY</a:t>
            </a:r>
            <a:endParaRPr lang="en-US" dirty="0">
              <a:latin typeface="+mj-lt"/>
            </a:endParaRPr>
          </a:p>
        </p:txBody>
      </p:sp>
      <p:sp>
        <p:nvSpPr>
          <p:cNvPr id="28675" name="Content Placeholder 2"/>
          <p:cNvSpPr>
            <a:spLocks noGrp="1"/>
          </p:cNvSpPr>
          <p:nvPr>
            <p:ph idx="1"/>
          </p:nvPr>
        </p:nvSpPr>
        <p:spPr>
          <a:xfrm>
            <a:off x="228600" y="1600200"/>
            <a:ext cx="8458200" cy="4525963"/>
          </a:xfrm>
        </p:spPr>
        <p:txBody>
          <a:bodyPr/>
          <a:lstStyle/>
          <a:p>
            <a:r>
              <a:rPr lang="en-US" dirty="0"/>
              <a:t>Introduction the technician to key people.</a:t>
            </a:r>
          </a:p>
          <a:p>
            <a:r>
              <a:rPr lang="en-US" dirty="0"/>
              <a:t>Show the technician the facility and explain the regulations of the organization.</a:t>
            </a:r>
          </a:p>
          <a:p>
            <a:r>
              <a:rPr lang="en-US" dirty="0"/>
              <a:t>Establish the technician’s work area.</a:t>
            </a:r>
          </a:p>
          <a:p>
            <a:r>
              <a:rPr lang="en-US" dirty="0"/>
              <a:t>Determine the technician’s skills and abilities.</a:t>
            </a:r>
          </a:p>
          <a:p>
            <a:pPr lvl="1"/>
            <a:endParaRPr lang="en-US" dirty="0"/>
          </a:p>
          <a:p>
            <a:endParaRPr lang="en-US" dirty="0"/>
          </a:p>
        </p:txBody>
      </p:sp>
      <p:sp>
        <p:nvSpPr>
          <p:cNvPr id="3" name="TextBox 2"/>
          <p:cNvSpPr txBox="1"/>
          <p:nvPr/>
        </p:nvSpPr>
        <p:spPr>
          <a:xfrm>
            <a:off x="4490065" y="5359568"/>
            <a:ext cx="4269317" cy="400110"/>
          </a:xfrm>
          <a:prstGeom prst="rect">
            <a:avLst/>
          </a:prstGeom>
          <a:noFill/>
        </p:spPr>
        <p:txBody>
          <a:bodyPr wrap="square" rtlCol="0">
            <a:spAutoFit/>
          </a:bodyPr>
          <a:lstStyle/>
          <a:p>
            <a:endParaRPr lang="en-US" sz="2000" dirty="0" smtClean="0"/>
          </a:p>
        </p:txBody>
      </p:sp>
    </p:spTree>
    <p:extLst>
      <p:ext uri="{BB962C8B-B14F-4D97-AF65-F5344CB8AC3E}">
        <p14:creationId xmlns:p14="http://schemas.microsoft.com/office/powerpoint/2010/main" val="72669597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latin typeface="+mj-lt"/>
              </a:rPr>
              <a:t>DUTIES OF A SERVICE TECHNICIAN</a:t>
            </a:r>
            <a:endParaRPr lang="en-US" dirty="0">
              <a:latin typeface="+mj-lt"/>
            </a:endParaRPr>
          </a:p>
        </p:txBody>
      </p:sp>
      <p:sp>
        <p:nvSpPr>
          <p:cNvPr id="28675" name="Content Placeholder 2"/>
          <p:cNvSpPr>
            <a:spLocks noGrp="1"/>
          </p:cNvSpPr>
          <p:nvPr>
            <p:ph idx="1"/>
          </p:nvPr>
        </p:nvSpPr>
        <p:spPr/>
        <p:txBody>
          <a:bodyPr/>
          <a:lstStyle/>
          <a:p>
            <a:r>
              <a:rPr lang="en-US" dirty="0"/>
              <a:t>Reading the repair order</a:t>
            </a:r>
          </a:p>
          <a:p>
            <a:r>
              <a:rPr lang="en-US" dirty="0"/>
              <a:t>Talking to the customer</a:t>
            </a:r>
          </a:p>
          <a:p>
            <a:r>
              <a:rPr lang="en-US" dirty="0"/>
              <a:t>Estimating a repair</a:t>
            </a:r>
          </a:p>
          <a:p>
            <a:r>
              <a:rPr lang="en-US" dirty="0"/>
              <a:t>Documenting the work order</a:t>
            </a:r>
          </a:p>
          <a:p>
            <a:r>
              <a:rPr lang="en-US" dirty="0"/>
              <a:t>Following recommended procedures</a:t>
            </a:r>
          </a:p>
        </p:txBody>
      </p:sp>
    </p:spTree>
    <p:extLst>
      <p:ext uri="{BB962C8B-B14F-4D97-AF65-F5344CB8AC3E}">
        <p14:creationId xmlns:p14="http://schemas.microsoft.com/office/powerpoint/2010/main" val="344358824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FREQUENTLY ASKED QUESTION</a:t>
            </a:r>
            <a:endParaRPr lang="en-US" sz="3400" dirty="0">
              <a:latin typeface="+mj-lt"/>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447800"/>
            <a:ext cx="4616560"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latin typeface="+mj-lt"/>
              </a:rPr>
              <a:t>FLAGGING A WORK ORDER</a:t>
            </a:r>
            <a:endParaRPr lang="en-US" dirty="0">
              <a:latin typeface="+mj-lt"/>
            </a:endParaRPr>
          </a:p>
        </p:txBody>
      </p:sp>
      <p:sp>
        <p:nvSpPr>
          <p:cNvPr id="28675" name="Content Placeholder 2"/>
          <p:cNvSpPr>
            <a:spLocks noGrp="1"/>
          </p:cNvSpPr>
          <p:nvPr>
            <p:ph idx="1"/>
          </p:nvPr>
        </p:nvSpPr>
        <p:spPr>
          <a:xfrm>
            <a:off x="457200" y="1600200"/>
            <a:ext cx="7924800" cy="4525963"/>
          </a:xfrm>
        </p:spPr>
        <p:txBody>
          <a:bodyPr/>
          <a:lstStyle/>
          <a:p>
            <a:r>
              <a:rPr lang="en-US" dirty="0"/>
              <a:t>Technician number</a:t>
            </a:r>
          </a:p>
          <a:p>
            <a:r>
              <a:rPr lang="en-US" dirty="0"/>
              <a:t>Work order number</a:t>
            </a:r>
          </a:p>
          <a:p>
            <a:r>
              <a:rPr lang="en-US" dirty="0"/>
              <a:t>Actual clock time</a:t>
            </a:r>
          </a:p>
          <a:p>
            <a:r>
              <a:rPr lang="en-US" dirty="0"/>
              <a:t>Amount of time allocated for repair</a:t>
            </a:r>
          </a:p>
        </p:txBody>
      </p:sp>
      <p:sp>
        <p:nvSpPr>
          <p:cNvPr id="4" name="TextBox 3"/>
          <p:cNvSpPr txBox="1"/>
          <p:nvPr/>
        </p:nvSpPr>
        <p:spPr>
          <a:xfrm>
            <a:off x="4404510" y="5247627"/>
            <a:ext cx="4114801" cy="369332"/>
          </a:xfrm>
          <a:prstGeom prst="rect">
            <a:avLst/>
          </a:prstGeom>
          <a:noFill/>
        </p:spPr>
        <p:txBody>
          <a:bodyPr wrap="square" rtlCol="0">
            <a:spAutoFit/>
          </a:bodyPr>
          <a:lstStyle/>
          <a:p>
            <a:endParaRPr lang="en-US" dirty="0" smtClean="0"/>
          </a:p>
        </p:txBody>
      </p:sp>
    </p:spTree>
    <p:extLst>
      <p:ext uri="{BB962C8B-B14F-4D97-AF65-F5344CB8AC3E}">
        <p14:creationId xmlns:p14="http://schemas.microsoft.com/office/powerpoint/2010/main" val="148128582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000" dirty="0">
                <a:latin typeface="+mj-lt"/>
              </a:rPr>
              <a:t>Figure 4.3 Note the skill levels of the technician and the extra time that should be added if work is being performed on a vehicle that has excessive rust or other factors as stated in the time guide</a:t>
            </a:r>
          </a:p>
        </p:txBody>
      </p:sp>
      <p:pic>
        <p:nvPicPr>
          <p:cNvPr id="5" name="Picture 2" descr="A photo shows service information that lists the services times for severe conditions and various technician’s skill level co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514600"/>
            <a:ext cx="48768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08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 </a:t>
            </a:r>
            <a:r>
              <a:rPr lang="en-US" dirty="0" smtClean="0">
                <a:latin typeface="+mj-lt"/>
              </a:rPr>
              <a:t>SUBLET REPAIRS</a:t>
            </a:r>
            <a:endParaRPr lang="en-US" dirty="0">
              <a:latin typeface="+mj-lt"/>
            </a:endParaRPr>
          </a:p>
        </p:txBody>
      </p:sp>
      <p:sp>
        <p:nvSpPr>
          <p:cNvPr id="28675" name="Content Placeholder 2"/>
          <p:cNvSpPr>
            <a:spLocks noGrp="1"/>
          </p:cNvSpPr>
          <p:nvPr>
            <p:ph idx="1"/>
          </p:nvPr>
        </p:nvSpPr>
        <p:spPr>
          <a:xfrm>
            <a:off x="76200" y="1524000"/>
            <a:ext cx="8534400" cy="4525963"/>
          </a:xfrm>
        </p:spPr>
        <p:txBody>
          <a:bodyPr/>
          <a:lstStyle/>
          <a:p>
            <a:r>
              <a:rPr lang="en-US" sz="3200" dirty="0"/>
              <a:t>Repair or part of repair completed outside of the repair facility.</a:t>
            </a:r>
          </a:p>
          <a:p>
            <a:r>
              <a:rPr lang="en-US" sz="3200" dirty="0"/>
              <a:t>Examples:</a:t>
            </a:r>
          </a:p>
          <a:p>
            <a:pPr lvl="1"/>
            <a:r>
              <a:rPr lang="en-US" dirty="0"/>
              <a:t>Radiator repair</a:t>
            </a:r>
          </a:p>
          <a:p>
            <a:pPr lvl="1"/>
            <a:r>
              <a:rPr lang="en-US" dirty="0"/>
              <a:t>Engine rebuild</a:t>
            </a:r>
          </a:p>
          <a:p>
            <a:r>
              <a:rPr lang="en-US" sz="3200" dirty="0"/>
              <a:t>Expenses add to work order as a sublet repair.</a:t>
            </a:r>
          </a:p>
        </p:txBody>
      </p:sp>
      <p:sp>
        <p:nvSpPr>
          <p:cNvPr id="3" name="TextBox 2"/>
          <p:cNvSpPr txBox="1"/>
          <p:nvPr/>
        </p:nvSpPr>
        <p:spPr>
          <a:xfrm>
            <a:off x="4724400" y="5105400"/>
            <a:ext cx="3733800" cy="400110"/>
          </a:xfrm>
          <a:prstGeom prst="rect">
            <a:avLst/>
          </a:prstGeom>
          <a:noFill/>
        </p:spPr>
        <p:txBody>
          <a:bodyPr wrap="square" rtlCol="0">
            <a:spAutoFit/>
          </a:bodyPr>
          <a:lstStyle/>
          <a:p>
            <a:r>
              <a:rPr lang="en-US" sz="2000" dirty="0" smtClean="0"/>
              <a:t>.</a:t>
            </a:r>
          </a:p>
        </p:txBody>
      </p:sp>
    </p:spTree>
    <p:extLst>
      <p:ext uri="{BB962C8B-B14F-4D97-AF65-F5344CB8AC3E}">
        <p14:creationId xmlns:p14="http://schemas.microsoft.com/office/powerpoint/2010/main" val="331578950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 </a:t>
            </a:r>
            <a:r>
              <a:rPr lang="en-US" dirty="0" smtClean="0">
                <a:latin typeface="+mj-lt"/>
              </a:rPr>
              <a:t>PARTS REPLACEMENT</a:t>
            </a:r>
            <a:endParaRPr lang="en-US" dirty="0">
              <a:latin typeface="+mj-lt"/>
            </a:endParaRPr>
          </a:p>
        </p:txBody>
      </p:sp>
      <p:sp>
        <p:nvSpPr>
          <p:cNvPr id="28675" name="Content Placeholder 2"/>
          <p:cNvSpPr>
            <a:spLocks noGrp="1"/>
          </p:cNvSpPr>
          <p:nvPr>
            <p:ph idx="1"/>
          </p:nvPr>
        </p:nvSpPr>
        <p:spPr>
          <a:xfrm>
            <a:off x="76200" y="1524000"/>
            <a:ext cx="8229600" cy="4525963"/>
          </a:xfrm>
        </p:spPr>
        <p:txBody>
          <a:bodyPr/>
          <a:lstStyle/>
          <a:p>
            <a:r>
              <a:rPr lang="en-US" sz="3200" dirty="0"/>
              <a:t>R&amp;R: Remove and Replace</a:t>
            </a:r>
          </a:p>
          <a:p>
            <a:pPr lvl="0">
              <a:buClr>
                <a:srgbClr val="3C1581"/>
              </a:buClr>
            </a:pPr>
            <a:r>
              <a:rPr lang="en-US" sz="3200" dirty="0"/>
              <a:t>R&amp;I: Remove and Inspect</a:t>
            </a:r>
          </a:p>
          <a:p>
            <a:pPr lvl="0">
              <a:buClr>
                <a:srgbClr val="3C1581"/>
              </a:buClr>
            </a:pPr>
            <a:r>
              <a:rPr lang="en-US" sz="3200" dirty="0"/>
              <a:t>Original Equipment Parts</a:t>
            </a:r>
          </a:p>
          <a:p>
            <a:pPr lvl="0">
              <a:buClr>
                <a:srgbClr val="3C1581"/>
              </a:buClr>
            </a:pPr>
            <a:r>
              <a:rPr lang="en-US" sz="3200" dirty="0"/>
              <a:t>Aftermarket Parts</a:t>
            </a:r>
          </a:p>
          <a:p>
            <a:pPr lvl="0">
              <a:buClr>
                <a:srgbClr val="3C1581"/>
              </a:buClr>
            </a:pPr>
            <a:r>
              <a:rPr lang="en-US" sz="3200" dirty="0"/>
              <a:t>New versus remanufactured parts</a:t>
            </a:r>
          </a:p>
          <a:p>
            <a:pPr lvl="0">
              <a:buClr>
                <a:srgbClr val="3C1581"/>
              </a:buClr>
            </a:pPr>
            <a:r>
              <a:rPr lang="en-US" sz="3200" dirty="0"/>
              <a:t>Used parts</a:t>
            </a:r>
          </a:p>
          <a:p>
            <a:pPr lvl="1"/>
            <a:endParaRPr lang="en-US" dirty="0"/>
          </a:p>
        </p:txBody>
      </p:sp>
    </p:spTree>
    <p:extLst>
      <p:ext uri="{BB962C8B-B14F-4D97-AF65-F5344CB8AC3E}">
        <p14:creationId xmlns:p14="http://schemas.microsoft.com/office/powerpoint/2010/main" val="102822596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latin typeface="+mj-lt"/>
              </a:rPr>
              <a:t>TABLE 1</a:t>
            </a:r>
            <a:endParaRPr lang="en-US" sz="3200" dirty="0">
              <a:latin typeface="+mj-lt"/>
            </a:endParaRPr>
          </a:p>
        </p:txBody>
      </p:sp>
      <p:pic>
        <p:nvPicPr>
          <p:cNvPr id="5" name="Picture 2" descr="The table lists the following:&#10;Retail Parts Store&#10;• Manufacturer’s selling price equals 17.00 dollars&#10;• Warehouse distributor’s selling price equals 26.15 dollars (17.00 dollars divided by 0.65 equals 26.15 dollars)&#10;• Retail store selling price equals 40.23 dollars (26.15 dollars divided by 0.65 equals 40.23 dollars)&#10;New Vehicle Dealership&#10;• Manufacturer’s selling price equals 25.00 dollars&#10;• Parts department selling price equals 38.46 dollars (25.00 dollars divided by 0.65 equals 38.46 dolla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833571"/>
            <a:ext cx="7772400" cy="349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478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 </a:t>
            </a:r>
            <a:r>
              <a:rPr lang="en-US" dirty="0" smtClean="0">
                <a:latin typeface="+mj-lt"/>
              </a:rPr>
              <a:t>WORKING WITH A MENTOR</a:t>
            </a:r>
            <a:endParaRPr lang="en-US" dirty="0">
              <a:latin typeface="+mj-lt"/>
            </a:endParaRPr>
          </a:p>
        </p:txBody>
      </p:sp>
      <p:sp>
        <p:nvSpPr>
          <p:cNvPr id="28675" name="Content Placeholder 2"/>
          <p:cNvSpPr>
            <a:spLocks noGrp="1"/>
          </p:cNvSpPr>
          <p:nvPr>
            <p:ph idx="1"/>
          </p:nvPr>
        </p:nvSpPr>
        <p:spPr>
          <a:xfrm>
            <a:off x="76200" y="1524000"/>
            <a:ext cx="8229600" cy="4525963"/>
          </a:xfrm>
        </p:spPr>
        <p:txBody>
          <a:bodyPr/>
          <a:lstStyle/>
          <a:p>
            <a:r>
              <a:rPr lang="en-US" sz="3200" b="1" dirty="0"/>
              <a:t>Role of Mentor</a:t>
            </a:r>
          </a:p>
          <a:p>
            <a:pPr lvl="1"/>
            <a:r>
              <a:rPr lang="en-US" dirty="0"/>
              <a:t>Teacher</a:t>
            </a:r>
          </a:p>
          <a:p>
            <a:pPr lvl="1"/>
            <a:r>
              <a:rPr lang="en-US" dirty="0"/>
              <a:t>Coach</a:t>
            </a:r>
          </a:p>
          <a:p>
            <a:pPr lvl="1"/>
            <a:r>
              <a:rPr lang="en-US" dirty="0"/>
              <a:t>Counselor</a:t>
            </a:r>
          </a:p>
          <a:p>
            <a:pPr lvl="1"/>
            <a:r>
              <a:rPr lang="en-US" dirty="0"/>
              <a:t>Advisor</a:t>
            </a:r>
          </a:p>
          <a:p>
            <a:r>
              <a:rPr lang="en-US" sz="3200" b="1" dirty="0"/>
              <a:t>Qualifications of a good mentor</a:t>
            </a:r>
          </a:p>
          <a:p>
            <a:pPr lvl="1"/>
            <a:r>
              <a:rPr lang="en-US" dirty="0"/>
              <a:t>Trade proficiency</a:t>
            </a:r>
          </a:p>
          <a:p>
            <a:pPr lvl="1"/>
            <a:r>
              <a:rPr lang="en-US" dirty="0"/>
              <a:t>Good coaching/mentoring skills and techniques</a:t>
            </a:r>
          </a:p>
          <a:p>
            <a:pPr lvl="1"/>
            <a:r>
              <a:rPr lang="en-US" dirty="0"/>
              <a:t>Leadership/role model</a:t>
            </a:r>
          </a:p>
        </p:txBody>
      </p:sp>
    </p:spTree>
    <p:extLst>
      <p:ext uri="{BB962C8B-B14F-4D97-AF65-F5344CB8AC3E}">
        <p14:creationId xmlns:p14="http://schemas.microsoft.com/office/powerpoint/2010/main" val="376256225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707886"/>
          </a:xfrm>
          <a:prstGeom prst="rect">
            <a:avLst/>
          </a:prstGeom>
        </p:spPr>
        <p:txBody>
          <a:bodyPr wrap="square">
            <a:spAutoFit/>
          </a:bodyPr>
          <a:lstStyle/>
          <a:p>
            <a:r>
              <a:rPr lang="en-US" sz="4000" dirty="0">
                <a:solidFill>
                  <a:srgbClr val="000000"/>
                </a:solidFill>
              </a:rPr>
              <a:t>What is a mentor?</a:t>
            </a: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a:t>4.1</a:t>
            </a:r>
            <a:r>
              <a:rPr lang="en-US" dirty="0"/>
              <a:t> Discuss how to start a new job and be a good employee.</a:t>
            </a:r>
          </a:p>
          <a:p>
            <a:pPr marL="0" indent="0">
              <a:buNone/>
            </a:pPr>
            <a:r>
              <a:rPr lang="en-US" b="1" dirty="0"/>
              <a:t>4.2 </a:t>
            </a:r>
            <a:r>
              <a:rPr lang="en-US" dirty="0"/>
              <a:t>Describe a service technician’s duties and use of work orders.</a:t>
            </a:r>
          </a:p>
          <a:p>
            <a:pPr marL="0" indent="0">
              <a:buNone/>
            </a:pPr>
            <a:r>
              <a:rPr lang="en-US" b="1" dirty="0"/>
              <a:t>4.3 </a:t>
            </a:r>
            <a:r>
              <a:rPr lang="en-US" dirty="0"/>
              <a:t>Describe the types and pricing of parts.</a:t>
            </a:r>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a:solidFill>
                  <a:srgbClr val="000000"/>
                </a:solidFill>
              </a:rPr>
              <a:t>A mentor is a coach, teacher, counselor and advisor.</a:t>
            </a: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latin typeface="+mj-lt"/>
              </a:rPr>
              <a:t>TEAMWORK</a:t>
            </a:r>
            <a:endParaRPr lang="en-US" dirty="0">
              <a:latin typeface="+mj-lt"/>
            </a:endParaRPr>
          </a:p>
        </p:txBody>
      </p:sp>
      <p:sp>
        <p:nvSpPr>
          <p:cNvPr id="28675" name="Content Placeholder 2"/>
          <p:cNvSpPr>
            <a:spLocks noGrp="1"/>
          </p:cNvSpPr>
          <p:nvPr>
            <p:ph idx="1"/>
          </p:nvPr>
        </p:nvSpPr>
        <p:spPr>
          <a:xfrm>
            <a:off x="76200" y="1524000"/>
            <a:ext cx="8229600" cy="4525963"/>
          </a:xfrm>
        </p:spPr>
        <p:txBody>
          <a:bodyPr/>
          <a:lstStyle/>
          <a:p>
            <a:r>
              <a:rPr lang="en-US" sz="3200" dirty="0"/>
              <a:t>Team Building</a:t>
            </a:r>
          </a:p>
          <a:p>
            <a:pPr lvl="1"/>
            <a:r>
              <a:rPr lang="en-US" dirty="0"/>
              <a:t>A group of individuals working together to achieve a common goal.</a:t>
            </a:r>
          </a:p>
          <a:p>
            <a:r>
              <a:rPr lang="en-US" sz="3200" dirty="0"/>
              <a:t>Leadership Roles</a:t>
            </a:r>
          </a:p>
          <a:p>
            <a:pPr lvl="1"/>
            <a:r>
              <a:rPr lang="en-US" dirty="0"/>
              <a:t>More experienced technician</a:t>
            </a:r>
          </a:p>
          <a:p>
            <a:pPr lvl="1"/>
            <a:r>
              <a:rPr lang="en-US" dirty="0"/>
              <a:t>Provides help with paperwork, parts, and shop issues.</a:t>
            </a:r>
          </a:p>
          <a:p>
            <a:pPr lvl="1"/>
            <a:endParaRPr lang="en-US" b="1" dirty="0">
              <a:solidFill>
                <a:srgbClr val="0000FF"/>
              </a:solidFill>
            </a:endParaRPr>
          </a:p>
        </p:txBody>
      </p:sp>
    </p:spTree>
    <p:extLst>
      <p:ext uri="{BB962C8B-B14F-4D97-AF65-F5344CB8AC3E}">
        <p14:creationId xmlns:p14="http://schemas.microsoft.com/office/powerpoint/2010/main" val="100788291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latin typeface="+mj-lt"/>
              </a:rPr>
              <a:t>GOAL SETTING AND BUSINESS MEETINGS</a:t>
            </a:r>
            <a:endParaRPr lang="en-US" dirty="0">
              <a:latin typeface="+mj-lt"/>
            </a:endParaRPr>
          </a:p>
        </p:txBody>
      </p:sp>
      <p:sp>
        <p:nvSpPr>
          <p:cNvPr id="28675" name="Content Placeholder 2"/>
          <p:cNvSpPr>
            <a:spLocks noGrp="1"/>
          </p:cNvSpPr>
          <p:nvPr>
            <p:ph idx="1"/>
          </p:nvPr>
        </p:nvSpPr>
        <p:spPr>
          <a:xfrm>
            <a:off x="76200" y="1524000"/>
            <a:ext cx="8839200" cy="4525963"/>
          </a:xfrm>
        </p:spPr>
        <p:txBody>
          <a:bodyPr/>
          <a:lstStyle/>
          <a:p>
            <a:r>
              <a:rPr lang="en-US" sz="3200" dirty="0"/>
              <a:t>Goal Setting</a:t>
            </a:r>
          </a:p>
          <a:p>
            <a:pPr lvl="1"/>
            <a:r>
              <a:rPr lang="en-US" dirty="0"/>
              <a:t>To focus efforts on improving your personal and professional life.</a:t>
            </a:r>
          </a:p>
          <a:p>
            <a:pPr lvl="1"/>
            <a:endParaRPr lang="en-US" dirty="0"/>
          </a:p>
          <a:p>
            <a:r>
              <a:rPr lang="en-US" sz="3200" dirty="0"/>
              <a:t>Business Meetings</a:t>
            </a:r>
          </a:p>
          <a:p>
            <a:pPr lvl="1"/>
            <a:r>
              <a:rPr lang="en-US" dirty="0"/>
              <a:t>All technicians attend</a:t>
            </a:r>
          </a:p>
          <a:p>
            <a:pPr lvl="1"/>
            <a:r>
              <a:rPr lang="en-US" dirty="0"/>
              <a:t>Typically has an agenda</a:t>
            </a:r>
          </a:p>
          <a:p>
            <a:pPr lvl="1"/>
            <a:r>
              <a:rPr lang="en-US" dirty="0"/>
              <a:t>Attendees from inside and outside the shop</a:t>
            </a:r>
          </a:p>
          <a:p>
            <a:pPr lvl="1"/>
            <a:endParaRPr lang="en-US" b="1" dirty="0">
              <a:solidFill>
                <a:srgbClr val="0000FF"/>
              </a:solidFill>
            </a:endParaRPr>
          </a:p>
          <a:p>
            <a:pPr lvl="1"/>
            <a:endParaRPr lang="en-US" b="1" dirty="0">
              <a:solidFill>
                <a:srgbClr val="0000FF"/>
              </a:solidFill>
            </a:endParaRPr>
          </a:p>
        </p:txBody>
      </p:sp>
    </p:spTree>
    <p:extLst>
      <p:ext uri="{BB962C8B-B14F-4D97-AF65-F5344CB8AC3E}">
        <p14:creationId xmlns:p14="http://schemas.microsoft.com/office/powerpoint/2010/main" val="61841367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latin typeface="+mj-lt"/>
              </a:rPr>
              <a:t>ADVANCEMENT SKILLS</a:t>
            </a:r>
            <a:endParaRPr lang="en-US" dirty="0">
              <a:latin typeface="+mj-lt"/>
            </a:endParaRPr>
          </a:p>
        </p:txBody>
      </p:sp>
      <p:sp>
        <p:nvSpPr>
          <p:cNvPr id="28675" name="Content Placeholder 2"/>
          <p:cNvSpPr>
            <a:spLocks noGrp="1"/>
          </p:cNvSpPr>
          <p:nvPr>
            <p:ph idx="1"/>
          </p:nvPr>
        </p:nvSpPr>
        <p:spPr>
          <a:xfrm>
            <a:off x="76200" y="1524000"/>
            <a:ext cx="9067800" cy="4525963"/>
          </a:xfrm>
        </p:spPr>
        <p:txBody>
          <a:bodyPr/>
          <a:lstStyle/>
          <a:p>
            <a:r>
              <a:rPr lang="en-US" sz="3200" dirty="0"/>
              <a:t>Always verify the concern</a:t>
            </a:r>
          </a:p>
          <a:p>
            <a:r>
              <a:rPr lang="en-US" sz="3200" dirty="0"/>
              <a:t>Perform a through visual inspection</a:t>
            </a:r>
          </a:p>
          <a:p>
            <a:r>
              <a:rPr lang="en-US" sz="3200" dirty="0"/>
              <a:t>Use a scan tool to check for DTCs</a:t>
            </a:r>
          </a:p>
          <a:p>
            <a:r>
              <a:rPr lang="en-US" sz="3200" dirty="0"/>
              <a:t>Check service information for TSBs</a:t>
            </a:r>
          </a:p>
          <a:p>
            <a:r>
              <a:rPr lang="en-US" sz="3200" dirty="0"/>
              <a:t>Follow trouble charts</a:t>
            </a:r>
          </a:p>
          <a:p>
            <a:r>
              <a:rPr lang="en-US" sz="3200" dirty="0"/>
              <a:t>Locate and correct the problem</a:t>
            </a:r>
          </a:p>
          <a:p>
            <a:r>
              <a:rPr lang="en-US" sz="3200" dirty="0"/>
              <a:t>Verify the repair and document the RO</a:t>
            </a:r>
          </a:p>
          <a:p>
            <a:pPr marL="457200" lvl="1" indent="0">
              <a:buNone/>
            </a:pPr>
            <a:endParaRPr lang="en-US" b="1" dirty="0">
              <a:solidFill>
                <a:srgbClr val="0000FF"/>
              </a:solidFill>
            </a:endParaRPr>
          </a:p>
          <a:p>
            <a:pPr lvl="1"/>
            <a:endParaRPr lang="en-US" b="1" dirty="0">
              <a:solidFill>
                <a:srgbClr val="0000FF"/>
              </a:solidFill>
            </a:endParaRPr>
          </a:p>
        </p:txBody>
      </p:sp>
    </p:spTree>
    <p:extLst>
      <p:ext uri="{BB962C8B-B14F-4D97-AF65-F5344CB8AC3E}">
        <p14:creationId xmlns:p14="http://schemas.microsoft.com/office/powerpoint/2010/main" val="44397208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504875"/>
            <a:ext cx="5357811" cy="4668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latin typeface="+mj-lt"/>
              </a:rPr>
              <a:t>HOUSEKEEPING DUTIES</a:t>
            </a:r>
            <a:endParaRPr lang="en-US" dirty="0">
              <a:latin typeface="+mj-lt"/>
            </a:endParaRPr>
          </a:p>
        </p:txBody>
      </p:sp>
      <p:sp>
        <p:nvSpPr>
          <p:cNvPr id="28675" name="Content Placeholder 2"/>
          <p:cNvSpPr>
            <a:spLocks noGrp="1"/>
          </p:cNvSpPr>
          <p:nvPr>
            <p:ph idx="1"/>
          </p:nvPr>
        </p:nvSpPr>
        <p:spPr>
          <a:xfrm>
            <a:off x="76200" y="1524000"/>
            <a:ext cx="9067800" cy="4525963"/>
          </a:xfrm>
        </p:spPr>
        <p:txBody>
          <a:bodyPr/>
          <a:lstStyle/>
          <a:p>
            <a:r>
              <a:rPr lang="en-US" sz="3200" dirty="0" smtClean="0"/>
              <a:t>Tool box</a:t>
            </a:r>
          </a:p>
          <a:p>
            <a:r>
              <a:rPr lang="en-US" sz="3200" dirty="0" smtClean="0"/>
              <a:t>Clean floor</a:t>
            </a:r>
            <a:endParaRPr lang="en-US" sz="3200" dirty="0"/>
          </a:p>
          <a:p>
            <a:r>
              <a:rPr lang="en-US" sz="3200" dirty="0"/>
              <a:t>Items kept off floor</a:t>
            </a:r>
          </a:p>
          <a:p>
            <a:r>
              <a:rPr lang="en-US" sz="3200" dirty="0"/>
              <a:t>Keep areas around exits and fire extinguishers clear.</a:t>
            </a:r>
          </a:p>
          <a:p>
            <a:r>
              <a:rPr lang="en-US" sz="3200" dirty="0"/>
              <a:t>Avoid spraying chemicals in the air.</a:t>
            </a:r>
          </a:p>
          <a:p>
            <a:pPr lvl="2"/>
            <a:endParaRPr lang="en-US" b="1" dirty="0" smtClean="0"/>
          </a:p>
          <a:p>
            <a:pPr lvl="2"/>
            <a:endParaRPr lang="en-US" b="1" dirty="0" smtClean="0"/>
          </a:p>
          <a:p>
            <a:pPr lvl="1"/>
            <a:endParaRPr lang="en-US" sz="1600" b="1" dirty="0"/>
          </a:p>
          <a:p>
            <a:pPr lvl="1"/>
            <a:endParaRPr lang="en-US" sz="1600" b="1" dirty="0"/>
          </a:p>
        </p:txBody>
      </p:sp>
    </p:spTree>
    <p:extLst>
      <p:ext uri="{BB962C8B-B14F-4D97-AF65-F5344CB8AC3E}">
        <p14:creationId xmlns:p14="http://schemas.microsoft.com/office/powerpoint/2010/main" val="172911161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4475" y="1633538"/>
            <a:ext cx="6115050" cy="359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6749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latin typeface="+mj-lt"/>
              </a:rPr>
              <a:t>JOB EVALUATION</a:t>
            </a:r>
            <a:endParaRPr lang="en-US" dirty="0">
              <a:latin typeface="+mj-lt"/>
            </a:endParaRPr>
          </a:p>
        </p:txBody>
      </p:sp>
      <p:sp>
        <p:nvSpPr>
          <p:cNvPr id="28675" name="Content Placeholder 2"/>
          <p:cNvSpPr>
            <a:spLocks noGrp="1"/>
          </p:cNvSpPr>
          <p:nvPr>
            <p:ph idx="1"/>
          </p:nvPr>
        </p:nvSpPr>
        <p:spPr>
          <a:xfrm>
            <a:off x="76200" y="1524000"/>
            <a:ext cx="9067800" cy="4525963"/>
          </a:xfrm>
        </p:spPr>
        <p:txBody>
          <a:bodyPr/>
          <a:lstStyle/>
          <a:p>
            <a:r>
              <a:rPr lang="en-US" sz="3200" b="1" dirty="0"/>
              <a:t>Formal Evaluation</a:t>
            </a:r>
          </a:p>
          <a:p>
            <a:pPr lvl="1"/>
            <a:r>
              <a:rPr lang="en-US" dirty="0"/>
              <a:t>May or may not be written</a:t>
            </a:r>
          </a:p>
          <a:p>
            <a:pPr lvl="1"/>
            <a:r>
              <a:rPr lang="en-US" dirty="0"/>
              <a:t>Occurs on a regular basis</a:t>
            </a:r>
          </a:p>
          <a:p>
            <a:pPr lvl="1"/>
            <a:r>
              <a:rPr lang="en-US" dirty="0"/>
              <a:t>Covers many points</a:t>
            </a:r>
          </a:p>
          <a:p>
            <a:r>
              <a:rPr lang="en-US" sz="3200" b="1" dirty="0"/>
              <a:t>Informal Evaluation</a:t>
            </a:r>
          </a:p>
          <a:p>
            <a:pPr lvl="1"/>
            <a:r>
              <a:rPr lang="en-US" dirty="0"/>
              <a:t>Generally a beginning technician</a:t>
            </a:r>
          </a:p>
          <a:p>
            <a:pPr lvl="1"/>
            <a:r>
              <a:rPr lang="en-US" dirty="0"/>
              <a:t>Simple observations</a:t>
            </a:r>
          </a:p>
        </p:txBody>
      </p:sp>
    </p:spTree>
    <p:extLst>
      <p:ext uri="{BB962C8B-B14F-4D97-AF65-F5344CB8AC3E}">
        <p14:creationId xmlns:p14="http://schemas.microsoft.com/office/powerpoint/2010/main" val="275496016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latin typeface="+mj-lt"/>
              </a:rPr>
              <a:t>UNNUMBERED FIGURE 1</a:t>
            </a:r>
            <a:endParaRPr lang="en-US" sz="3200" dirty="0">
              <a:latin typeface="+mj-lt"/>
            </a:endParaRPr>
          </a:p>
        </p:txBody>
      </p:sp>
      <p:pic>
        <p:nvPicPr>
          <p:cNvPr id="5" name="Picture 2" descr="The technician evaluation sheet lists the following with a blank to the left for each characteristic:&#10;Please check one of the spaces to the left of each characteristic which best expresses your judgment of the technician:&#10;ATTITUDE-APPLICATION TO WORK&#10;• Outstanding in enthusiasm&#10;• Very interested and industrious&#10;• Average in diligence and interest&#10;• Somewhat indifferent&#10;• Definitely not interested&#10;INITIATIVE&#10;• Proceeds well on his or her own&#10;• Proceeds independently at times&#10;• Does all assigned work&#10;• Hesitates&#10;• Must be pushed frequently&#10;DEPENDABILITY&#10;• Completely dependable&#10;• Above average in dependability&#10;• Usually dependable&#10;• Sometimes neglectful or careless&#10;• Unreliable&#10;RELATIONS WITH OTHERS&#10;• Exceptionally well accepted&#10;• Works well with others&#10;• Gets along satisfactorily&#10;• Has difficulty working with others&#10;• Works very poorly with others&#10;QUALITY OF WORK&#10;• Excellent&#10;• Very good&#10;• Average&#10;• Below average&#10;• Very poor&#10;MATURITY&#10;• Shows con¬ dence&#10;• Has good self-assurance&#10;• Average maturity&#10;• Seldom assertive&#10;• Timid&#10;• Brash&#10;ABILITY TO LEARN&#10;• Learned work exceptionally well&#10;• Learned work readily&#10;• Average in understanding work&#10;• Rather slow in learning&#10;• Very slow to learn&#10;QUANTITY OF WORK&#10;• Usually high output&#10;• More than average&#10;• Normal amount&#10;• Below average&#10;• Low output, slow&#10;JUDGMENT&#10;• Exceptionally mature&#10;• Above average&#10;• Usually makes the right decision&#10;• Often uses poor judgment&#10;ATTENDANCE&#10;• Regular&#10;• Irregular&#10;PUNCTUALITY&#10;• Regular&#10;• Irregul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799" y="1600200"/>
            <a:ext cx="4992379" cy="4766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935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707886"/>
          </a:xfrm>
          <a:prstGeom prst="rect">
            <a:avLst/>
          </a:prstGeom>
        </p:spPr>
        <p:txBody>
          <a:bodyPr wrap="square">
            <a:spAutoFit/>
          </a:bodyPr>
          <a:lstStyle/>
          <a:p>
            <a:r>
              <a:rPr lang="en-US" sz="4000" dirty="0">
                <a:solidFill>
                  <a:srgbClr val="000000"/>
                </a:solidFill>
              </a:rPr>
              <a:t>What makes an evaluation formal?</a:t>
            </a: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a:t>4.4</a:t>
            </a:r>
            <a:r>
              <a:rPr lang="en-US" dirty="0"/>
              <a:t> Describe the advantages of having a mentor.</a:t>
            </a:r>
          </a:p>
          <a:p>
            <a:pPr marL="0" indent="0">
              <a:buNone/>
            </a:pPr>
            <a:r>
              <a:rPr lang="en-US" b="1" dirty="0"/>
              <a:t>4.5</a:t>
            </a:r>
            <a:r>
              <a:rPr lang="en-US" dirty="0"/>
              <a:t> List useful business skills for service technicians to develop.</a:t>
            </a:r>
          </a:p>
          <a:p>
            <a:pPr marL="0" indent="0">
              <a:buNone/>
            </a:pPr>
            <a:r>
              <a:rPr lang="en-US" b="1" dirty="0"/>
              <a:t>4.6 </a:t>
            </a:r>
            <a:r>
              <a:rPr lang="en-US" dirty="0"/>
              <a:t> List housekeeping duties service technicians typically perform.</a:t>
            </a:r>
          </a:p>
          <a:p>
            <a:pPr marL="0" indent="0">
              <a:buNone/>
            </a:pPr>
            <a:r>
              <a:rPr lang="en-US" b="1" dirty="0"/>
              <a:t>4.7</a:t>
            </a:r>
            <a:r>
              <a:rPr lang="en-US" dirty="0"/>
              <a:t> Explain formal and informal evaluations.</a:t>
            </a:r>
          </a:p>
          <a:p>
            <a:pPr marL="0" indent="0">
              <a:buNone/>
            </a:pPr>
            <a:r>
              <a:rPr lang="en-US" dirty="0" smtClean="0"/>
              <a:t> </a:t>
            </a:r>
            <a:endParaRPr lang="en-US" dirty="0"/>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a:solidFill>
                  <a:srgbClr val="000000"/>
                </a:solidFill>
              </a:rPr>
              <a:t>The evaluation occurs on a regular basis and covers many points.</a:t>
            </a: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latin typeface="+mj-lt"/>
              </a:rPr>
              <a:t>COPYRIGHT</a:t>
            </a:r>
            <a:endParaRPr lang="en-US" sz="3600" dirty="0">
              <a:latin typeface="+mj-lt"/>
            </a:endParaRPr>
          </a:p>
        </p:txBody>
      </p:sp>
      <p:pic>
        <p:nvPicPr>
          <p:cNvPr id="4" name="Picture 3"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737562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PROFESSIONALISM</a:t>
            </a:r>
            <a:endParaRPr lang="en-US" dirty="0">
              <a:latin typeface="+mj-lt"/>
            </a:endParaRPr>
          </a:p>
        </p:txBody>
      </p:sp>
      <p:sp>
        <p:nvSpPr>
          <p:cNvPr id="25603" name="Content Placeholder 2"/>
          <p:cNvSpPr>
            <a:spLocks noGrp="1"/>
          </p:cNvSpPr>
          <p:nvPr>
            <p:ph idx="1"/>
          </p:nvPr>
        </p:nvSpPr>
        <p:spPr>
          <a:xfrm>
            <a:off x="457200" y="1600200"/>
            <a:ext cx="8001000" cy="4525963"/>
          </a:xfrm>
        </p:spPr>
        <p:txBody>
          <a:bodyPr/>
          <a:lstStyle/>
          <a:p>
            <a:r>
              <a:rPr lang="en-US" dirty="0"/>
              <a:t>Practice consistency</a:t>
            </a:r>
          </a:p>
          <a:p>
            <a:r>
              <a:rPr lang="en-US" dirty="0"/>
              <a:t>Keep your word</a:t>
            </a:r>
          </a:p>
          <a:p>
            <a:r>
              <a:rPr lang="en-US" dirty="0"/>
              <a:t>Develop technical expertise</a:t>
            </a:r>
          </a:p>
          <a:p>
            <a:r>
              <a:rPr lang="en-US" dirty="0"/>
              <a:t>Become a teammate with your coworkers</a:t>
            </a:r>
          </a:p>
          <a:p>
            <a:r>
              <a:rPr lang="en-US" dirty="0"/>
              <a:t>Be accountable</a:t>
            </a:r>
          </a:p>
          <a:p>
            <a:pPr lvl="1"/>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COMMUNICATIONS</a:t>
            </a:r>
            <a:endParaRPr lang="en-US" dirty="0">
              <a:latin typeface="+mj-lt"/>
            </a:endParaRPr>
          </a:p>
        </p:txBody>
      </p:sp>
      <p:sp>
        <p:nvSpPr>
          <p:cNvPr id="26627" name="Content Placeholder 2"/>
          <p:cNvSpPr>
            <a:spLocks noGrp="1"/>
          </p:cNvSpPr>
          <p:nvPr>
            <p:ph idx="1"/>
          </p:nvPr>
        </p:nvSpPr>
        <p:spPr>
          <a:xfrm>
            <a:off x="457200" y="1600200"/>
            <a:ext cx="8001000" cy="4525963"/>
          </a:xfrm>
        </p:spPr>
        <p:txBody>
          <a:bodyPr/>
          <a:lstStyle/>
          <a:p>
            <a:r>
              <a:rPr lang="en-US" sz="2400" dirty="0"/>
              <a:t>Types of Communication:</a:t>
            </a:r>
          </a:p>
          <a:p>
            <a:pPr lvl="1"/>
            <a:r>
              <a:rPr lang="en-US" dirty="0"/>
              <a:t>Listening</a:t>
            </a:r>
          </a:p>
          <a:p>
            <a:pPr lvl="1"/>
            <a:r>
              <a:rPr lang="en-US" dirty="0"/>
              <a:t>Talking</a:t>
            </a:r>
          </a:p>
          <a:p>
            <a:pPr lvl="1"/>
            <a:r>
              <a:rPr lang="en-US" dirty="0"/>
              <a:t>Nonverbal communication</a:t>
            </a:r>
          </a:p>
          <a:p>
            <a:pPr lvl="1"/>
            <a:r>
              <a:rPr lang="en-US" dirty="0"/>
              <a:t>Telephone communication</a:t>
            </a:r>
          </a:p>
          <a:p>
            <a:pPr lvl="1"/>
            <a:r>
              <a:rPr lang="en-US" dirty="0"/>
              <a:t>Writing</a:t>
            </a:r>
          </a:p>
          <a:p>
            <a:pPr lvl="1"/>
            <a:r>
              <a:rPr lang="en-US" dirty="0"/>
              <a:t>Reading</a:t>
            </a:r>
          </a:p>
        </p:txBody>
      </p:sp>
      <p:sp>
        <p:nvSpPr>
          <p:cNvPr id="3" name="TextBox 2"/>
          <p:cNvSpPr txBox="1"/>
          <p:nvPr/>
        </p:nvSpPr>
        <p:spPr>
          <a:xfrm>
            <a:off x="4512482" y="5283368"/>
            <a:ext cx="4536897" cy="400110"/>
          </a:xfrm>
          <a:prstGeom prst="rect">
            <a:avLst/>
          </a:prstGeom>
          <a:noFill/>
        </p:spPr>
        <p:txBody>
          <a:bodyPr wrap="square" rtlCol="0">
            <a:spAutoFit/>
          </a:bodyPr>
          <a:lstStyle/>
          <a:p>
            <a:endParaRPr lang="en-US" sz="2000" dirty="0" smtClean="0"/>
          </a:p>
        </p:txBody>
      </p:sp>
    </p:spTree>
    <p:extLst>
      <p:ext uri="{BB962C8B-B14F-4D97-AF65-F5344CB8AC3E}">
        <p14:creationId xmlns:p14="http://schemas.microsoft.com/office/powerpoint/2010/main" val="61861048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mj-lt"/>
              </a:rPr>
              <a:t>Figure 4.1 When answering the telephone, be sure to have paper and pen or pencil handy to record the customer information</a:t>
            </a:r>
            <a:endParaRPr lang="en-US" dirty="0">
              <a:latin typeface="+mj-lt"/>
            </a:endParaRPr>
          </a:p>
        </p:txBody>
      </p:sp>
      <p:pic>
        <p:nvPicPr>
          <p:cNvPr id="5" name="Picture 2" descr="A photo shows a technician recording customer information during a c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514600"/>
            <a:ext cx="48768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787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4.2 If you smile while talking on the telephone, your attitude will be transmitted to the customer</a:t>
            </a:r>
            <a:endParaRPr lang="en-US" dirty="0">
              <a:latin typeface="+mj-lt"/>
            </a:endParaRPr>
          </a:p>
        </p:txBody>
      </p:sp>
      <p:pic>
        <p:nvPicPr>
          <p:cNvPr id="3" name="Picture 2" descr="A photo shows a technician smiling, while on call with a custom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760" y="2069243"/>
            <a:ext cx="5364480" cy="402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519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a:t>What type of communication does not involve listening or talking?</a:t>
            </a: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707886"/>
          </a:xfrm>
          <a:prstGeom prst="rect">
            <a:avLst/>
          </a:prstGeom>
        </p:spPr>
        <p:txBody>
          <a:bodyPr wrap="square">
            <a:spAutoFit/>
          </a:bodyPr>
          <a:lstStyle/>
          <a:p>
            <a:r>
              <a:rPr lang="en-US" sz="4000" dirty="0"/>
              <a:t>Nonverbal communication.</a:t>
            </a: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316</TotalTime>
  <Words>633</Words>
  <Application>Microsoft Office PowerPoint</Application>
  <PresentationFormat>On-screen Show (4:3)</PresentationFormat>
  <Paragraphs>128</Paragraphs>
  <Slides>31</Slides>
  <Notes>0</Notes>
  <HiddenSlides>0</HiddenSlides>
  <MMClips>0</MMClips>
  <ScaleCrop>false</ScaleCrop>
  <HeadingPairs>
    <vt:vector size="4" baseType="variant">
      <vt:variant>
        <vt:lpstr>Theme</vt:lpstr>
      </vt:variant>
      <vt:variant>
        <vt:i4>6</vt:i4>
      </vt:variant>
      <vt:variant>
        <vt:lpstr>Slide Titles</vt:lpstr>
      </vt:variant>
      <vt:variant>
        <vt:i4>31</vt:i4>
      </vt:variant>
    </vt:vector>
  </HeadingPairs>
  <TitlesOfParts>
    <vt:vector size="37"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PROFESSIONALISM</vt:lpstr>
      <vt:lpstr>COMMUNICATIONS</vt:lpstr>
      <vt:lpstr>Figure 4.1 When answering the telephone, be sure to have paper and pen or pencil handy to record the customer information</vt:lpstr>
      <vt:lpstr>Figure 4.2 If you smile while talking on the telephone, your attitude will be transmitted to the customer</vt:lpstr>
      <vt:lpstr>QUESTION 1: ?</vt:lpstr>
      <vt:lpstr>ANSWER 1:</vt:lpstr>
      <vt:lpstr>WHAT HAPPENS THE FIRST DAY</vt:lpstr>
      <vt:lpstr>DUTIES OF A SERVICE TECHNICIAN</vt:lpstr>
      <vt:lpstr>FREQUENTLY ASKED QUESTION</vt:lpstr>
      <vt:lpstr>FLAGGING A WORK ORDER</vt:lpstr>
      <vt:lpstr>Figure 4.3 Note the skill levels of the technician and the extra time that should be added if work is being performed on a vehicle that has excessive rust or other factors as stated in the time guide</vt:lpstr>
      <vt:lpstr> SUBLET REPAIRS</vt:lpstr>
      <vt:lpstr> PARTS REPLACEMENT</vt:lpstr>
      <vt:lpstr>TABLE 1</vt:lpstr>
      <vt:lpstr> WORKING WITH A MENTOR</vt:lpstr>
      <vt:lpstr>QUESTION 2: ?</vt:lpstr>
      <vt:lpstr>ANSWER 2:</vt:lpstr>
      <vt:lpstr> TEAMWORK</vt:lpstr>
      <vt:lpstr> GOAL SETTING AND BUSINESS MEETINGS</vt:lpstr>
      <vt:lpstr> ADVANCEMENT SKILLS</vt:lpstr>
      <vt:lpstr>Tech Tip </vt:lpstr>
      <vt:lpstr> HOUSEKEEPING DUTIES</vt:lpstr>
      <vt:lpstr>Tech Tip </vt:lpstr>
      <vt:lpstr> JOB EVALUATION</vt:lpstr>
      <vt:lpstr>UNNUMBERED FIGURE 1</vt:lpstr>
      <vt:lpstr>QUESTION 3: ?</vt:lpstr>
      <vt:lpstr>ANSWER 3:</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Sixth Edition Chapter 04</dc:title>
  <dc:creator>Curt &amp; Tammy</dc:creator>
  <cp:lastModifiedBy>Curt &amp; Tammy</cp:lastModifiedBy>
  <cp:revision>41</cp:revision>
  <dcterms:created xsi:type="dcterms:W3CDTF">2018-09-25T19:30:15Z</dcterms:created>
  <dcterms:modified xsi:type="dcterms:W3CDTF">2019-01-02T21:41:21Z</dcterms:modified>
</cp:coreProperties>
</file>