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262" r:id="rId10"/>
    <p:sldId id="351" r:id="rId11"/>
    <p:sldId id="358" r:id="rId12"/>
    <p:sldId id="359" r:id="rId13"/>
    <p:sldId id="360" r:id="rId14"/>
    <p:sldId id="315" r:id="rId15"/>
    <p:sldId id="316" r:id="rId16"/>
    <p:sldId id="326" r:id="rId17"/>
    <p:sldId id="327" r:id="rId18"/>
    <p:sldId id="328" r:id="rId19"/>
    <p:sldId id="329" r:id="rId20"/>
    <p:sldId id="330" r:id="rId21"/>
    <p:sldId id="331" r:id="rId22"/>
    <p:sldId id="332" r:id="rId23"/>
    <p:sldId id="333" r:id="rId24"/>
    <p:sldId id="334" r:id="rId25"/>
    <p:sldId id="335" r:id="rId26"/>
    <p:sldId id="267" r:id="rId27"/>
    <p:sldId id="268" r:id="rId28"/>
    <p:sldId id="263" r:id="rId29"/>
    <p:sldId id="336" r:id="rId30"/>
    <p:sldId id="337" r:id="rId31"/>
    <p:sldId id="269" r:id="rId32"/>
    <p:sldId id="352" r:id="rId33"/>
    <p:sldId id="338" r:id="rId34"/>
    <p:sldId id="339" r:id="rId35"/>
    <p:sldId id="340" r:id="rId36"/>
    <p:sldId id="341" r:id="rId37"/>
    <p:sldId id="342" r:id="rId38"/>
    <p:sldId id="343" r:id="rId39"/>
    <p:sldId id="271" r:id="rId40"/>
    <p:sldId id="353" r:id="rId41"/>
    <p:sldId id="354" r:id="rId42"/>
    <p:sldId id="344" r:id="rId43"/>
    <p:sldId id="345" r:id="rId44"/>
    <p:sldId id="346" r:id="rId45"/>
    <p:sldId id="286" r:id="rId46"/>
    <p:sldId id="287" r:id="rId47"/>
    <p:sldId id="355" r:id="rId48"/>
    <p:sldId id="356" r:id="rId49"/>
    <p:sldId id="274" r:id="rId50"/>
    <p:sldId id="299" r:id="rId51"/>
    <p:sldId id="300" r:id="rId52"/>
    <p:sldId id="357" r:id="rId53"/>
    <p:sldId id="347" r:id="rId54"/>
    <p:sldId id="348" r:id="rId55"/>
    <p:sldId id="349" r:id="rId56"/>
    <p:sldId id="350" r:id="rId57"/>
    <p:sldId id="325"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4/16/2019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4/16/2019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4/16/2019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4/16/2019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4/16/2019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4/16/2019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4/16/2019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4/16/2019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4/16/2019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4/16/2019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4/16/2019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4/16/2019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4/16/2019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4/16/2019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4/16/2019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4/16/2019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4/16/2019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4/16/2019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4/16/2019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4/16/2019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4/16/2019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4/16/2019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4/16/2019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4/16/2019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4/16/2019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4/16/2019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4/16/2019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4/16/2019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4/16/2019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4/16/2019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4/16/2019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4/16/2019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4/16/2019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4/16/2019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4/16/2019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3.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3.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3.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3.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3.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3.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3.xml"/></Relationships>
</file>

<file path=ppt/slides/_rels/slide4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3.xml"/></Relationships>
</file>

<file path=ppt/slides/_rels/slide5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3.xml"/></Relationships>
</file>

<file path=ppt/slides/_rels/slide5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39</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Electrical Fundamentals</a:t>
            </a: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latin typeface="+mj-lt"/>
              </a:rPr>
              <a:t>Figure 39.2 </a:t>
            </a:r>
            <a:r>
              <a:rPr lang="en-IN" sz="2400" dirty="0">
                <a:latin typeface="+mj-lt"/>
              </a:rPr>
              <a:t>The nucleus of an atom has a positive (+) charge and the surrounding electrons have a negative (−) charge</a:t>
            </a:r>
            <a:r>
              <a:rPr lang="en-US" sz="2400" dirty="0">
                <a:latin typeface="+mj-lt"/>
              </a:rPr>
              <a:t> </a:t>
            </a:r>
          </a:p>
        </p:txBody>
      </p:sp>
      <p:pic>
        <p:nvPicPr>
          <p:cNvPr id="6" name="Picture 2" descr="An illustration shows 3 negative electrons rotating around a positive nucleus in an elliptical pa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8717" y="1905000"/>
            <a:ext cx="3425825"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39.3 </a:t>
            </a:r>
            <a:r>
              <a:rPr lang="en-IN" sz="2400" dirty="0">
                <a:latin typeface="+mj-lt"/>
              </a:rPr>
              <a:t>This figure shows a balanced atom. The number of electrons is the same as the number of protons in the nucleus</a:t>
            </a:r>
            <a:r>
              <a:rPr lang="en-US" sz="2400" dirty="0">
                <a:latin typeface="+mj-lt"/>
              </a:rPr>
              <a:t> </a:t>
            </a:r>
            <a:endParaRPr lang="en-US" dirty="0">
              <a:latin typeface="+mj-lt"/>
            </a:endParaRPr>
          </a:p>
        </p:txBody>
      </p:sp>
      <p:pic>
        <p:nvPicPr>
          <p:cNvPr id="3" name="Picture 2" descr="An illustration of balanced atom shows 6 protons in the center with 2 electrons rotating around it in inner circle and 4 in outer cir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0975" y="2133600"/>
            <a:ext cx="3700463"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956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39.4 </a:t>
            </a:r>
            <a:r>
              <a:rPr lang="en-IN" sz="2400" dirty="0">
                <a:latin typeface="+mj-lt"/>
              </a:rPr>
              <a:t>Unlike charges attract and like charges repel</a:t>
            </a:r>
            <a:r>
              <a:rPr lang="en-US" sz="2400" dirty="0">
                <a:latin typeface="+mj-lt"/>
              </a:rPr>
              <a:t> </a:t>
            </a:r>
            <a:endParaRPr lang="en-US" dirty="0">
              <a:latin typeface="+mj-lt"/>
            </a:endParaRPr>
          </a:p>
        </p:txBody>
      </p:sp>
      <p:pic>
        <p:nvPicPr>
          <p:cNvPr id="3" name="Picture 2" descr="An illustration shows 3 Magnets aligned as North-South, North-South and South-North. First 2 magnets are attached to each other and second and third magnets repel each o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328472"/>
            <a:ext cx="7620000" cy="895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301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39.5 </a:t>
            </a:r>
            <a:r>
              <a:rPr lang="en-IN" sz="2400" dirty="0">
                <a:latin typeface="+mj-lt"/>
              </a:rPr>
              <a:t>An unbalanced, positively charged atom (ion) attracts electrons from </a:t>
            </a:r>
            <a:r>
              <a:rPr lang="en-IN" sz="2400" dirty="0" smtClean="0">
                <a:latin typeface="+mj-lt"/>
              </a:rPr>
              <a:t>neighbouring </a:t>
            </a:r>
            <a:r>
              <a:rPr lang="en-IN" sz="2400" dirty="0">
                <a:latin typeface="+mj-lt"/>
              </a:rPr>
              <a:t>atoms</a:t>
            </a:r>
            <a:r>
              <a:rPr lang="en-US" sz="2400" dirty="0">
                <a:latin typeface="+mj-lt"/>
              </a:rPr>
              <a:t> </a:t>
            </a:r>
            <a:endParaRPr lang="en-US" dirty="0">
              <a:latin typeface="+mj-lt"/>
            </a:endParaRPr>
          </a:p>
        </p:txBody>
      </p:sp>
      <p:pic>
        <p:nvPicPr>
          <p:cNvPr id="3" name="Picture 2" descr="An illustration shows 2 atoms with 6 electrons and 6 protons where one atom is donating electron to other at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3475" y="2133600"/>
            <a:ext cx="687705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590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39.6 </a:t>
            </a:r>
            <a:r>
              <a:rPr lang="en-IN" dirty="0">
                <a:latin typeface="+mj-lt"/>
              </a:rPr>
              <a:t>The hydrogen atom is the simplest atom, with only one proton, one neutron, and one electron. More complex elements contain higher numbers of protons, neutrons, and electrons</a:t>
            </a:r>
            <a:r>
              <a:rPr lang="en-US" dirty="0">
                <a:latin typeface="+mj-lt"/>
              </a:rPr>
              <a:t> </a:t>
            </a:r>
          </a:p>
        </p:txBody>
      </p:sp>
      <p:pic>
        <p:nvPicPr>
          <p:cNvPr id="3" name="Picture 2" descr="The figure shows the following:&#10;• Hydrogen has one electron on first orbit. A grand total on 1 electron around a proton.&#10;• Aluminum has two electrons in first orbit, 8 electrons in second orbit and 3 electrons in third orbit. A total of 13 electrons around a proton.&#10;• Copper has two electrons in first orbit, 8 electrons in second orbit, 18 electrons in third orbit and 1 electron in fourth orbit. A grand total of 29 electrons around a proton.&#10;• Silver has two electrons in first orbit, 8 electrons in second orbit, 18 electrons in third orbit, 32 electrons in fourth orbit and 1 electron in fifth orbit. A grand total of 61 electrons around a proton.&#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3062" y="2057400"/>
            <a:ext cx="3316287"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208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39.7 </a:t>
            </a:r>
            <a:r>
              <a:rPr lang="en-IN" sz="2400" dirty="0">
                <a:latin typeface="+mj-lt"/>
              </a:rPr>
              <a:t>Electrons in the outer orbit, or shell, can often be drawn away from the atom and become free electrons</a:t>
            </a:r>
            <a:r>
              <a:rPr lang="en-US" sz="2400" dirty="0">
                <a:latin typeface="+mj-lt"/>
              </a:rPr>
              <a:t> </a:t>
            </a:r>
            <a:endParaRPr lang="en-US" dirty="0">
              <a:latin typeface="+mj-lt"/>
            </a:endParaRPr>
          </a:p>
        </p:txBody>
      </p:sp>
      <p:pic>
        <p:nvPicPr>
          <p:cNvPr id="3" name="Picture 2" descr="An illustration shows an atom with 6 protons in the center and 6 electrons rotating around it with one electron moving away from the outer shell/orb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5175" y="2133600"/>
            <a:ext cx="5072063"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0480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39.8 </a:t>
            </a:r>
            <a:r>
              <a:rPr lang="en-IN" sz="2400" dirty="0">
                <a:latin typeface="+mj-lt"/>
              </a:rPr>
              <a:t>As the number of electrons increases, they occupy increasing energy levels that are farther from the center of the atom</a:t>
            </a:r>
            <a:r>
              <a:rPr lang="en-US" sz="2400" dirty="0">
                <a:latin typeface="+mj-lt"/>
              </a:rPr>
              <a:t> </a:t>
            </a:r>
            <a:endParaRPr lang="en-US" dirty="0">
              <a:latin typeface="+mj-lt"/>
            </a:endParaRPr>
          </a:p>
        </p:txBody>
      </p:sp>
      <p:pic>
        <p:nvPicPr>
          <p:cNvPr id="3" name="Picture 2" descr="A figure shows an atom diagram that has a free electron on a valence ring and 28 bound electrons inside the valance ring around a proto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2133600"/>
            <a:ext cx="3859213"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113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39.9 </a:t>
            </a:r>
            <a:r>
              <a:rPr lang="en-IN" sz="2400" dirty="0">
                <a:latin typeface="+mj-lt"/>
              </a:rPr>
              <a:t>A conductor is any element that has one to three electrons in its outer orbit</a:t>
            </a:r>
            <a:endParaRPr lang="en-US" dirty="0">
              <a:latin typeface="+mj-lt"/>
            </a:endParaRPr>
          </a:p>
        </p:txBody>
      </p:sp>
      <p:pic>
        <p:nvPicPr>
          <p:cNvPr id="3" name="Picture 2" descr="An illustration shows an atom with 1 electron on the outer orb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981200"/>
            <a:ext cx="30607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5258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39.10 </a:t>
            </a:r>
            <a:r>
              <a:rPr lang="en-IN" dirty="0">
                <a:latin typeface="+mj-lt"/>
              </a:rPr>
              <a:t>Copper is an excellent conductor of electricity because it has just one electron in its outer orbit, making it easy to be knocked out of its orbit and flow to other nearby atoms.</a:t>
            </a:r>
            <a:endParaRPr lang="en-US" dirty="0">
              <a:latin typeface="+mj-lt"/>
            </a:endParaRPr>
          </a:p>
        </p:txBody>
      </p:sp>
      <p:pic>
        <p:nvPicPr>
          <p:cNvPr id="3" name="Picture 2" descr="An illustration shows copper atom with two electrons in first orbit, 8 electrons in second orbit, 18 electrons in third orbit and 1 electron in fourth orbit, and 29 protons and 35 neutrons are in the nucle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6200" y="1925242"/>
            <a:ext cx="3911600" cy="4074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4104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39.11 </a:t>
            </a:r>
            <a:r>
              <a:rPr lang="en-IN" sz="2400" dirty="0">
                <a:latin typeface="+mj-lt"/>
              </a:rPr>
              <a:t>Insulators are elements with five to eight electrons in the outer orbit</a:t>
            </a:r>
            <a:r>
              <a:rPr lang="en-US" sz="2400" dirty="0">
                <a:latin typeface="+mj-lt"/>
              </a:rPr>
              <a:t> </a:t>
            </a:r>
            <a:endParaRPr lang="en-US" dirty="0">
              <a:latin typeface="+mj-lt"/>
            </a:endParaRPr>
          </a:p>
        </p:txBody>
      </p:sp>
      <p:pic>
        <p:nvPicPr>
          <p:cNvPr id="3" name="Picture 2" descr="An illustration shows 6 electrons in the outer orbit of an at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4050" y="2133621"/>
            <a:ext cx="27559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698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(1 of 2)</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39.1</a:t>
            </a:r>
            <a:r>
              <a:rPr lang="en-US" dirty="0" smtClean="0"/>
              <a:t> </a:t>
            </a:r>
            <a:r>
              <a:rPr lang="en-US" dirty="0"/>
              <a:t>Discuss the fundamentals of electricity and </a:t>
            </a:r>
            <a:r>
              <a:rPr lang="en-US" dirty="0" smtClean="0"/>
              <a:t>explain how electrons move </a:t>
            </a:r>
            <a:r>
              <a:rPr lang="en-US" dirty="0"/>
              <a:t>through </a:t>
            </a:r>
            <a:r>
              <a:rPr lang="en-US" dirty="0" smtClean="0"/>
              <a:t>a conductor.</a:t>
            </a:r>
          </a:p>
          <a:p>
            <a:pPr marL="0" indent="0">
              <a:buNone/>
            </a:pPr>
            <a:r>
              <a:rPr lang="en-US" b="1" dirty="0" smtClean="0">
                <a:solidFill>
                  <a:srgbClr val="005A70"/>
                </a:solidFill>
              </a:rPr>
              <a:t>39.2 </a:t>
            </a:r>
            <a:r>
              <a:rPr lang="en-US" dirty="0"/>
              <a:t>Explain the units of electrical measurement, and discuss </a:t>
            </a:r>
            <a:r>
              <a:rPr lang="en-US" dirty="0" smtClean="0"/>
              <a:t>the relationship </a:t>
            </a:r>
            <a:r>
              <a:rPr lang="en-US" dirty="0"/>
              <a:t>among volts, amperes, and ohms</a:t>
            </a:r>
            <a:r>
              <a:rPr lang="en-US" dirty="0" smtClean="0"/>
              <a:t>.</a:t>
            </a:r>
          </a:p>
          <a:p>
            <a:pPr marL="0" indent="0">
              <a:buNone/>
            </a:pPr>
            <a:r>
              <a:rPr lang="en-US" b="1" dirty="0" smtClean="0">
                <a:solidFill>
                  <a:srgbClr val="005A70"/>
                </a:solidFill>
              </a:rPr>
              <a:t>39.3 </a:t>
            </a:r>
            <a:r>
              <a:rPr lang="en-US" dirty="0"/>
              <a:t>Discuss the different sources of electricity.</a:t>
            </a:r>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39.12 </a:t>
            </a:r>
            <a:r>
              <a:rPr lang="en-IN" sz="2400" dirty="0">
                <a:latin typeface="+mj-lt"/>
              </a:rPr>
              <a:t>Semiconductor elements contain exactly four electrons in the outer orbit</a:t>
            </a:r>
            <a:r>
              <a:rPr lang="en-US" sz="2400" dirty="0">
                <a:latin typeface="+mj-lt"/>
              </a:rPr>
              <a:t> </a:t>
            </a:r>
            <a:endParaRPr lang="en-US" dirty="0">
              <a:latin typeface="+mj-lt"/>
            </a:endParaRPr>
          </a:p>
        </p:txBody>
      </p:sp>
      <p:pic>
        <p:nvPicPr>
          <p:cNvPr id="3" name="Picture 2" descr="An illustration shows 4 electrons in the outer orbit of an at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5613" y="2235192"/>
            <a:ext cx="3151187"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4524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707886"/>
          </a:xfrm>
          <a:prstGeom prst="rect">
            <a:avLst/>
          </a:prstGeom>
        </p:spPr>
        <p:txBody>
          <a:bodyPr wrap="square">
            <a:spAutoFit/>
          </a:bodyPr>
          <a:lstStyle/>
          <a:p>
            <a:r>
              <a:rPr lang="en-US" sz="4000" dirty="0"/>
              <a:t>What is electricity?</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1938992"/>
          </a:xfrm>
          <a:prstGeom prst="rect">
            <a:avLst/>
          </a:prstGeom>
        </p:spPr>
        <p:txBody>
          <a:bodyPr wrap="square">
            <a:spAutoFit/>
          </a:bodyPr>
          <a:lstStyle/>
          <a:p>
            <a:pPr lvl="1"/>
            <a:r>
              <a:rPr lang="en-US" sz="4000" dirty="0"/>
              <a:t>Electricity is the movement of electrons from one atom to another.</a:t>
            </a: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HOW ELECTRONS MOVE THROUGH A CONDUCTOR</a:t>
            </a:r>
            <a:endParaRPr lang="en-US" dirty="0">
              <a:latin typeface="+mj-lt"/>
            </a:endParaRPr>
          </a:p>
        </p:txBody>
      </p:sp>
      <p:sp>
        <p:nvSpPr>
          <p:cNvPr id="26627" name="Content Placeholder 2"/>
          <p:cNvSpPr>
            <a:spLocks noGrp="1"/>
          </p:cNvSpPr>
          <p:nvPr>
            <p:ph idx="1"/>
          </p:nvPr>
        </p:nvSpPr>
        <p:spPr>
          <a:xfrm>
            <a:off x="457200" y="1600200"/>
            <a:ext cx="8077200" cy="4525963"/>
          </a:xfrm>
        </p:spPr>
        <p:txBody>
          <a:bodyPr/>
          <a:lstStyle/>
          <a:p>
            <a:r>
              <a:rPr lang="en-US" dirty="0" smtClean="0"/>
              <a:t>Current Flow</a:t>
            </a:r>
          </a:p>
          <a:p>
            <a:pPr lvl="1"/>
            <a:r>
              <a:rPr lang="en-US" dirty="0"/>
              <a:t>For current to flow, there </a:t>
            </a:r>
            <a:r>
              <a:rPr lang="en-US" dirty="0" smtClean="0"/>
              <a:t>must be </a:t>
            </a:r>
            <a:r>
              <a:rPr lang="en-US" dirty="0"/>
              <a:t>an imbalance of excess electrons at one end of the circuit and </a:t>
            </a:r>
            <a:r>
              <a:rPr lang="en-US" dirty="0" smtClean="0"/>
              <a:t>a deficiency </a:t>
            </a:r>
            <a:r>
              <a:rPr lang="en-US" dirty="0"/>
              <a:t>of electrons at the opposite end of the circuit</a:t>
            </a:r>
            <a:r>
              <a:rPr lang="en-US" dirty="0" smtClean="0"/>
              <a:t>.</a:t>
            </a:r>
          </a:p>
          <a:p>
            <a:r>
              <a:rPr lang="en-US" dirty="0" smtClean="0"/>
              <a:t>Conventional Theory Versus Electron Theory</a:t>
            </a:r>
          </a:p>
          <a:p>
            <a:pPr lvl="1"/>
            <a:r>
              <a:rPr lang="en-US" dirty="0" smtClean="0"/>
              <a:t>Conventional Theory: The flow of electrons from positive to negative.</a:t>
            </a:r>
          </a:p>
          <a:p>
            <a:pPr lvl="1"/>
            <a:r>
              <a:rPr lang="en-US" dirty="0" smtClean="0"/>
              <a:t>Electron Theory: The flow of electrons from negative to positive.</a:t>
            </a:r>
          </a:p>
          <a:p>
            <a:pPr lvl="1"/>
            <a:r>
              <a:rPr lang="en-US" dirty="0" smtClean="0"/>
              <a:t>Automotive </a:t>
            </a:r>
            <a:r>
              <a:rPr lang="en-US" dirty="0"/>
              <a:t>applications use </a:t>
            </a:r>
            <a:r>
              <a:rPr lang="en-US" dirty="0" smtClean="0"/>
              <a:t>the conventional </a:t>
            </a:r>
            <a:r>
              <a:rPr lang="en-US" dirty="0"/>
              <a:t>theory.</a:t>
            </a:r>
            <a:endParaRPr lang="en-US" dirty="0"/>
          </a:p>
        </p:txBody>
      </p:sp>
    </p:spTree>
    <p:extLst>
      <p:ext uri="{BB962C8B-B14F-4D97-AF65-F5344CB8AC3E}">
        <p14:creationId xmlns:p14="http://schemas.microsoft.com/office/powerpoint/2010/main" val="61861048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39.13 </a:t>
            </a:r>
            <a:r>
              <a:rPr lang="en-IN" sz="2400" dirty="0">
                <a:latin typeface="+mj-lt"/>
              </a:rPr>
              <a:t>Current electricity is the movement of electrons through a conductor</a:t>
            </a:r>
            <a:r>
              <a:rPr lang="en-US" sz="2400" dirty="0">
                <a:latin typeface="+mj-lt"/>
              </a:rPr>
              <a:t> </a:t>
            </a:r>
            <a:endParaRPr lang="en-US" dirty="0">
              <a:latin typeface="+mj-lt"/>
            </a:endParaRPr>
          </a:p>
        </p:txBody>
      </p:sp>
      <p:pic>
        <p:nvPicPr>
          <p:cNvPr id="3" name="Picture 2" descr="An illustration shows movement of electron inside a copper wire from negative to positi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130568"/>
            <a:ext cx="7620000" cy="151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470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39.14 </a:t>
            </a:r>
            <a:r>
              <a:rPr lang="en-IN" sz="2000" dirty="0">
                <a:latin typeface="+mj-lt"/>
              </a:rPr>
              <a:t>Conventional theory states that current flows through a circuit from positive (+) to negative (−). Automotive electricity uses the conventional theory in all electrical diagrams and schematics</a:t>
            </a:r>
            <a:r>
              <a:rPr lang="en-US" sz="2000" dirty="0">
                <a:latin typeface="+mj-lt"/>
              </a:rPr>
              <a:t> </a:t>
            </a:r>
            <a:endParaRPr lang="en-US" dirty="0">
              <a:latin typeface="+mj-lt"/>
            </a:endParaRPr>
          </a:p>
        </p:txBody>
      </p:sp>
      <p:pic>
        <p:nvPicPr>
          <p:cNvPr id="3" name="Picture 2" descr="An illustration shows a bulb connected to a battery via wires and current flowing from positive terminal to the negative terminal of the batte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2853" y="2040450"/>
            <a:ext cx="5598296" cy="4013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469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UNITS OF </a:t>
            </a:r>
            <a:r>
              <a:rPr lang="en-US" dirty="0" smtClean="0">
                <a:latin typeface="+mj-lt"/>
              </a:rPr>
              <a:t>ELECTRICITY (1 OF 2)</a:t>
            </a:r>
            <a:endParaRPr lang="en-US" dirty="0">
              <a:latin typeface="+mj-lt"/>
            </a:endParaRPr>
          </a:p>
        </p:txBody>
      </p:sp>
      <p:sp>
        <p:nvSpPr>
          <p:cNvPr id="28675" name="Content Placeholder 2"/>
          <p:cNvSpPr>
            <a:spLocks noGrp="1"/>
          </p:cNvSpPr>
          <p:nvPr>
            <p:ph idx="1"/>
          </p:nvPr>
        </p:nvSpPr>
        <p:spPr>
          <a:xfrm>
            <a:off x="228600" y="1600200"/>
            <a:ext cx="8458200" cy="4525963"/>
          </a:xfrm>
        </p:spPr>
        <p:txBody>
          <a:bodyPr/>
          <a:lstStyle/>
          <a:p>
            <a:r>
              <a:rPr lang="en-US" dirty="0" smtClean="0"/>
              <a:t>Ampere</a:t>
            </a:r>
          </a:p>
          <a:p>
            <a:pPr lvl="1"/>
            <a:r>
              <a:rPr lang="en-US" dirty="0" smtClean="0"/>
              <a:t>The </a:t>
            </a:r>
            <a:r>
              <a:rPr lang="en-US" dirty="0"/>
              <a:t>ampere is the unit used throughout the world </a:t>
            </a:r>
            <a:r>
              <a:rPr lang="en-US" dirty="0" smtClean="0"/>
              <a:t>to measure </a:t>
            </a:r>
            <a:r>
              <a:rPr lang="en-US" dirty="0"/>
              <a:t>current flow</a:t>
            </a:r>
            <a:r>
              <a:rPr lang="en-US" dirty="0" smtClean="0"/>
              <a:t>.</a:t>
            </a:r>
          </a:p>
          <a:p>
            <a:r>
              <a:rPr lang="en-US" dirty="0" smtClean="0"/>
              <a:t>Volts</a:t>
            </a:r>
          </a:p>
          <a:p>
            <a:pPr lvl="1"/>
            <a:r>
              <a:rPr lang="en-US" dirty="0" smtClean="0"/>
              <a:t>The </a:t>
            </a:r>
            <a:r>
              <a:rPr lang="en-US" dirty="0"/>
              <a:t>volt is the unit of measurement for </a:t>
            </a:r>
            <a:r>
              <a:rPr lang="en-US" dirty="0" smtClean="0"/>
              <a:t>electrical pressure.</a:t>
            </a:r>
          </a:p>
          <a:p>
            <a:endParaRPr lang="en-US" dirty="0"/>
          </a:p>
        </p:txBody>
      </p:sp>
    </p:spTree>
    <p:extLst>
      <p:ext uri="{BB962C8B-B14F-4D97-AF65-F5344CB8AC3E}">
        <p14:creationId xmlns:p14="http://schemas.microsoft.com/office/powerpoint/2010/main" val="72669597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UNITS OF ELECTRICITY (2 OF 2)</a:t>
            </a:r>
            <a:endParaRPr lang="en-US" dirty="0">
              <a:latin typeface="+mj-lt"/>
            </a:endParaRPr>
          </a:p>
        </p:txBody>
      </p:sp>
      <p:sp>
        <p:nvSpPr>
          <p:cNvPr id="3" name="Content Placeholder 2"/>
          <p:cNvSpPr>
            <a:spLocks noGrp="1"/>
          </p:cNvSpPr>
          <p:nvPr>
            <p:ph idx="1"/>
          </p:nvPr>
        </p:nvSpPr>
        <p:spPr/>
        <p:txBody>
          <a:bodyPr/>
          <a:lstStyle/>
          <a:p>
            <a:r>
              <a:rPr lang="en-US" dirty="0"/>
              <a:t>Ohms</a:t>
            </a:r>
          </a:p>
          <a:p>
            <a:pPr lvl="1"/>
            <a:r>
              <a:rPr lang="en-US" dirty="0"/>
              <a:t>Resistance to the flow of current through a conductor is measured in units called ohms.</a:t>
            </a:r>
          </a:p>
          <a:p>
            <a:r>
              <a:rPr lang="en-US" dirty="0" smtClean="0"/>
              <a:t>Watts</a:t>
            </a:r>
          </a:p>
          <a:p>
            <a:pPr lvl="1"/>
            <a:r>
              <a:rPr lang="en-US" dirty="0" smtClean="0"/>
              <a:t>A watt </a:t>
            </a:r>
            <a:r>
              <a:rPr lang="en-US" dirty="0"/>
              <a:t>is the electrical unit for power</a:t>
            </a:r>
            <a:r>
              <a:rPr lang="en-US" i="1" dirty="0"/>
              <a:t>, </a:t>
            </a:r>
            <a:r>
              <a:rPr lang="en-US" dirty="0"/>
              <a:t>the capacity </a:t>
            </a:r>
            <a:r>
              <a:rPr lang="en-US" dirty="0" smtClean="0"/>
              <a:t>to do </a:t>
            </a:r>
            <a:r>
              <a:rPr lang="en-US" dirty="0"/>
              <a:t>work</a:t>
            </a:r>
            <a:r>
              <a:rPr lang="en-US" dirty="0" smtClean="0"/>
              <a:t>.</a:t>
            </a:r>
          </a:p>
          <a:p>
            <a:endParaRPr lang="en-US" dirty="0"/>
          </a:p>
        </p:txBody>
      </p:sp>
    </p:spTree>
    <p:extLst>
      <p:ext uri="{BB962C8B-B14F-4D97-AF65-F5344CB8AC3E}">
        <p14:creationId xmlns:p14="http://schemas.microsoft.com/office/powerpoint/2010/main" val="1400976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39.15 </a:t>
            </a:r>
            <a:r>
              <a:rPr lang="en-IN" sz="2400" dirty="0">
                <a:latin typeface="+mj-lt"/>
              </a:rPr>
              <a:t>One ampere is the movement of 1 coulomb (6.28 billion billion electrons) past a point in 1 second</a:t>
            </a:r>
            <a:endParaRPr lang="en-US" dirty="0">
              <a:latin typeface="+mj-lt"/>
            </a:endParaRPr>
          </a:p>
        </p:txBody>
      </p:sp>
      <p:pic>
        <p:nvPicPr>
          <p:cNvPr id="3" name="Picture 2" descr="An illustration shows a copper wire with 6.28 billon billon electrons per second moving from the positive terminal to the negative termi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916256"/>
            <a:ext cx="7620000" cy="1938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361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39.16 </a:t>
            </a:r>
            <a:r>
              <a:rPr lang="en-IN" dirty="0">
                <a:latin typeface="+mj-lt"/>
              </a:rPr>
              <a:t>An ammeter is installed in the path of the electrons similar to a water meter used to measure the flow of water in gallons per minute. The ammeter displays current flow in amperes</a:t>
            </a:r>
            <a:endParaRPr lang="en-US" dirty="0">
              <a:latin typeface="+mj-lt"/>
            </a:endParaRPr>
          </a:p>
        </p:txBody>
      </p:sp>
      <p:pic>
        <p:nvPicPr>
          <p:cNvPr id="3" name="Picture 2" descr="A figure shows an ammeter installed in the path of electrons. The ammeter displays current flow in amperes with the help of a sca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781329"/>
            <a:ext cx="7620000" cy="2767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096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(2 of 2)</a:t>
            </a:r>
            <a:endParaRPr lang="en-US" dirty="0">
              <a:latin typeface="+mj-lt"/>
            </a:endParaRPr>
          </a:p>
        </p:txBody>
      </p:sp>
      <p:sp>
        <p:nvSpPr>
          <p:cNvPr id="24579" name="Content Placeholder 2"/>
          <p:cNvSpPr>
            <a:spLocks noGrp="1"/>
          </p:cNvSpPr>
          <p:nvPr>
            <p:ph idx="1"/>
          </p:nvPr>
        </p:nvSpPr>
        <p:spPr/>
        <p:txBody>
          <a:bodyPr/>
          <a:lstStyle/>
          <a:p>
            <a:pPr marL="0" indent="0">
              <a:buNone/>
            </a:pPr>
            <a:r>
              <a:rPr lang="en-US" b="1" dirty="0" smtClean="0">
                <a:solidFill>
                  <a:srgbClr val="005A70"/>
                </a:solidFill>
              </a:rPr>
              <a:t>39.4</a:t>
            </a:r>
            <a:r>
              <a:rPr lang="en-US" dirty="0" smtClean="0"/>
              <a:t> </a:t>
            </a:r>
            <a:r>
              <a:rPr lang="en-US" dirty="0"/>
              <a:t>Explain conductors and resistance, and describe the function </a:t>
            </a:r>
            <a:r>
              <a:rPr lang="en-US" dirty="0" smtClean="0"/>
              <a:t>of resistors.</a:t>
            </a:r>
          </a:p>
          <a:p>
            <a:pPr marL="0" indent="0">
              <a:buNone/>
            </a:pPr>
            <a:r>
              <a:rPr lang="en-US" b="1" dirty="0" smtClean="0">
                <a:solidFill>
                  <a:srgbClr val="005A70"/>
                </a:solidFill>
              </a:rPr>
              <a:t>39.5</a:t>
            </a:r>
            <a:r>
              <a:rPr lang="en-US" dirty="0" smtClean="0"/>
              <a:t> </a:t>
            </a:r>
            <a:r>
              <a:rPr lang="en-US" dirty="0"/>
              <a:t>This chapter will help you prepare for the ASE </a:t>
            </a:r>
            <a:r>
              <a:rPr lang="en-US" dirty="0" smtClean="0"/>
              <a:t>Electrical/Electronic Systems </a:t>
            </a:r>
            <a:r>
              <a:rPr lang="en-US" dirty="0"/>
              <a:t>(A6) certification test content area “A” (General </a:t>
            </a:r>
            <a:r>
              <a:rPr lang="en-US" dirty="0" smtClean="0"/>
              <a:t>Electrical/ Electronic </a:t>
            </a:r>
            <a:r>
              <a:rPr lang="en-US" dirty="0"/>
              <a:t>System Diagnosis).</a:t>
            </a:r>
            <a:r>
              <a:rPr lang="en-US" dirty="0" smtClean="0"/>
              <a:t> </a:t>
            </a:r>
            <a:endParaRPr lang="en-US" dirty="0"/>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39.17 </a:t>
            </a:r>
            <a:r>
              <a:rPr lang="en-IN" sz="2400" dirty="0">
                <a:latin typeface="+mj-lt"/>
              </a:rPr>
              <a:t>Voltage is the electrical pressure that causes the electrons to flow through a conductor</a:t>
            </a:r>
            <a:r>
              <a:rPr lang="en-US" sz="2400" dirty="0">
                <a:latin typeface="+mj-lt"/>
              </a:rPr>
              <a:t> </a:t>
            </a:r>
            <a:endParaRPr lang="en-US" dirty="0">
              <a:latin typeface="+mj-lt"/>
            </a:endParaRPr>
          </a:p>
        </p:txBody>
      </p:sp>
      <p:pic>
        <p:nvPicPr>
          <p:cNvPr id="3" name="Picture 2" descr="A figure illustrates voltage through a conductor. The figure shows the wire of a conductor and voltage pushing the electrons to the right through the wi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920468"/>
            <a:ext cx="7620000" cy="206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361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39.18 </a:t>
            </a:r>
            <a:r>
              <a:rPr lang="en-IN" dirty="0">
                <a:latin typeface="+mj-lt"/>
              </a:rPr>
              <a:t>This digital </a:t>
            </a:r>
            <a:r>
              <a:rPr lang="en-IN" dirty="0" err="1">
                <a:latin typeface="+mj-lt"/>
              </a:rPr>
              <a:t>multimeter</a:t>
            </a:r>
            <a:r>
              <a:rPr lang="en-IN" dirty="0">
                <a:latin typeface="+mj-lt"/>
              </a:rPr>
              <a:t> set to read DC volts is being used to test the voltage of a vehicle battery. Most </a:t>
            </a:r>
            <a:r>
              <a:rPr lang="en-IN" dirty="0" err="1">
                <a:latin typeface="+mj-lt"/>
              </a:rPr>
              <a:t>multimeters</a:t>
            </a:r>
            <a:r>
              <a:rPr lang="en-IN" dirty="0">
                <a:latin typeface="+mj-lt"/>
              </a:rPr>
              <a:t> can also measure resistance (ohms) and current flow (amperes)</a:t>
            </a:r>
            <a:r>
              <a:rPr lang="en-US" dirty="0">
                <a:latin typeface="+mj-lt"/>
              </a:rPr>
              <a:t> </a:t>
            </a:r>
          </a:p>
        </p:txBody>
      </p:sp>
      <p:pic>
        <p:nvPicPr>
          <p:cNvPr id="3" name="Picture 2" descr="A photo shows a digital multimeter that reads 12.60 with its red and black leads connected to the batte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7799" y="2142065"/>
            <a:ext cx="4868402" cy="3894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749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39.19 </a:t>
            </a:r>
            <a:r>
              <a:rPr lang="en-IN" sz="2400" dirty="0">
                <a:latin typeface="+mj-lt"/>
              </a:rPr>
              <a:t>Resistance to the flow of electrons through a conductor is measured in ohms</a:t>
            </a:r>
            <a:r>
              <a:rPr lang="en-US" sz="2400" dirty="0">
                <a:latin typeface="+mj-lt"/>
              </a:rPr>
              <a:t> </a:t>
            </a:r>
            <a:endParaRPr lang="en-US" dirty="0">
              <a:latin typeface="+mj-lt"/>
            </a:endParaRPr>
          </a:p>
        </p:txBody>
      </p:sp>
      <p:pic>
        <p:nvPicPr>
          <p:cNvPr id="3" name="Picture 2" descr="An illustration shows Voltage inside the wire of a conductor causing flow of electron and the flow of electrons being opposed by resistance shown in the form of a hand that oppose the flow of curr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520444"/>
            <a:ext cx="7620000" cy="296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4525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39.20 </a:t>
            </a:r>
            <a:r>
              <a:rPr lang="en-IN" sz="2400" dirty="0">
                <a:latin typeface="+mj-lt"/>
              </a:rPr>
              <a:t>A display at the Henry Ford Museum in Dearborn, Michigan, which includes a hand-cranked generator and a series of lightbulbs.</a:t>
            </a:r>
            <a:endParaRPr lang="en-US" sz="2400" dirty="0">
              <a:latin typeface="+mj-lt"/>
            </a:endParaRPr>
          </a:p>
        </p:txBody>
      </p:sp>
      <p:pic>
        <p:nvPicPr>
          <p:cNvPr id="3" name="Picture 3" descr="A photo shows a technician cranking a generator wheel by h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7370" y="2209800"/>
            <a:ext cx="4449260" cy="3754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9331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smtClean="0">
                <a:latin typeface="+mj-lt"/>
              </a:rPr>
              <a:t>SOURCES OF </a:t>
            </a:r>
            <a:r>
              <a:rPr lang="en-US" dirty="0" smtClean="0">
                <a:latin typeface="+mj-lt"/>
              </a:rPr>
              <a:t>ELECTRICITY (1 OF 3)</a:t>
            </a:r>
            <a:endParaRPr lang="en-US" dirty="0">
              <a:latin typeface="+mj-lt"/>
            </a:endParaRPr>
          </a:p>
        </p:txBody>
      </p:sp>
      <p:sp>
        <p:nvSpPr>
          <p:cNvPr id="28675" name="Content Placeholder 2"/>
          <p:cNvSpPr>
            <a:spLocks noGrp="1"/>
          </p:cNvSpPr>
          <p:nvPr>
            <p:ph idx="1"/>
          </p:nvPr>
        </p:nvSpPr>
        <p:spPr/>
        <p:txBody>
          <a:bodyPr/>
          <a:lstStyle/>
          <a:p>
            <a:r>
              <a:rPr lang="en-US" dirty="0" smtClean="0"/>
              <a:t>Friction</a:t>
            </a:r>
          </a:p>
          <a:p>
            <a:pPr lvl="1"/>
            <a:r>
              <a:rPr lang="en-US" dirty="0"/>
              <a:t>When certain different materials are </a:t>
            </a:r>
            <a:r>
              <a:rPr lang="en-US" dirty="0" smtClean="0"/>
              <a:t>rubbed together</a:t>
            </a:r>
            <a:r>
              <a:rPr lang="en-US" dirty="0"/>
              <a:t>, the friction causes electrons to be transferred from </a:t>
            </a:r>
            <a:r>
              <a:rPr lang="en-US" dirty="0" smtClean="0"/>
              <a:t>one to </a:t>
            </a:r>
            <a:r>
              <a:rPr lang="en-US" dirty="0"/>
              <a:t>the other</a:t>
            </a:r>
            <a:r>
              <a:rPr lang="en-US" dirty="0" smtClean="0"/>
              <a:t>.</a:t>
            </a:r>
          </a:p>
          <a:p>
            <a:r>
              <a:rPr lang="en-US" dirty="0" smtClean="0"/>
              <a:t>Heat</a:t>
            </a:r>
          </a:p>
          <a:p>
            <a:pPr lvl="1"/>
            <a:r>
              <a:rPr lang="en-US" dirty="0"/>
              <a:t>When pieces of two different metals are joined together </a:t>
            </a:r>
            <a:r>
              <a:rPr lang="en-US" dirty="0" smtClean="0"/>
              <a:t>at both </a:t>
            </a:r>
            <a:r>
              <a:rPr lang="en-US" dirty="0"/>
              <a:t>ends and one junction is heated, current passes through </a:t>
            </a:r>
            <a:r>
              <a:rPr lang="en-US" dirty="0" smtClean="0"/>
              <a:t>the metals.</a:t>
            </a:r>
          </a:p>
          <a:p>
            <a:endParaRPr lang="en-US" dirty="0" smtClean="0"/>
          </a:p>
        </p:txBody>
      </p:sp>
    </p:spTree>
    <p:extLst>
      <p:ext uri="{BB962C8B-B14F-4D97-AF65-F5344CB8AC3E}">
        <p14:creationId xmlns:p14="http://schemas.microsoft.com/office/powerpoint/2010/main" val="344358824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SOURCES OF ELECTRICITY (2 OF 3)</a:t>
            </a:r>
            <a:endParaRPr lang="en-US" dirty="0">
              <a:latin typeface="+mj-lt"/>
            </a:endParaRPr>
          </a:p>
        </p:txBody>
      </p:sp>
      <p:sp>
        <p:nvSpPr>
          <p:cNvPr id="3" name="Content Placeholder 2"/>
          <p:cNvSpPr>
            <a:spLocks noGrp="1"/>
          </p:cNvSpPr>
          <p:nvPr>
            <p:ph idx="1"/>
          </p:nvPr>
        </p:nvSpPr>
        <p:spPr/>
        <p:txBody>
          <a:bodyPr/>
          <a:lstStyle/>
          <a:p>
            <a:r>
              <a:rPr lang="en-US" dirty="0" smtClean="0"/>
              <a:t>Light</a:t>
            </a:r>
          </a:p>
          <a:p>
            <a:pPr lvl="1"/>
            <a:r>
              <a:rPr lang="en-US" dirty="0"/>
              <a:t>When certain metals are exposed to light, some </a:t>
            </a:r>
            <a:r>
              <a:rPr lang="en-US" dirty="0" smtClean="0"/>
              <a:t>of the </a:t>
            </a:r>
            <a:r>
              <a:rPr lang="en-US" dirty="0"/>
              <a:t>light energy is transferred to the free electrons of the metal</a:t>
            </a:r>
            <a:r>
              <a:rPr lang="en-US" dirty="0" smtClean="0"/>
              <a:t>.</a:t>
            </a:r>
          </a:p>
          <a:p>
            <a:r>
              <a:rPr lang="en-US" dirty="0" smtClean="0"/>
              <a:t>Pressure</a:t>
            </a:r>
          </a:p>
          <a:p>
            <a:pPr lvl="1"/>
            <a:r>
              <a:rPr lang="en-US" dirty="0" smtClean="0"/>
              <a:t>The </a:t>
            </a:r>
            <a:r>
              <a:rPr lang="en-US" dirty="0"/>
              <a:t>generation of a voltage due to pressure applied to </a:t>
            </a:r>
            <a:r>
              <a:rPr lang="en-US" dirty="0" smtClean="0"/>
              <a:t>a crystal.</a:t>
            </a:r>
          </a:p>
          <a:p>
            <a:pPr lvl="1"/>
            <a:endParaRPr lang="en-US" dirty="0" smtClean="0"/>
          </a:p>
          <a:p>
            <a:endParaRPr lang="en-US" dirty="0"/>
          </a:p>
        </p:txBody>
      </p:sp>
    </p:spTree>
    <p:extLst>
      <p:ext uri="{BB962C8B-B14F-4D97-AF65-F5344CB8AC3E}">
        <p14:creationId xmlns:p14="http://schemas.microsoft.com/office/powerpoint/2010/main" val="4265499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SOURCES OF ELECTRICITY (3 OF 3)</a:t>
            </a:r>
            <a:endParaRPr lang="en-US" dirty="0">
              <a:latin typeface="+mj-lt"/>
            </a:endParaRPr>
          </a:p>
        </p:txBody>
      </p:sp>
      <p:sp>
        <p:nvSpPr>
          <p:cNvPr id="3" name="Content Placeholder 2"/>
          <p:cNvSpPr>
            <a:spLocks noGrp="1"/>
          </p:cNvSpPr>
          <p:nvPr>
            <p:ph idx="1"/>
          </p:nvPr>
        </p:nvSpPr>
        <p:spPr/>
        <p:txBody>
          <a:bodyPr/>
          <a:lstStyle/>
          <a:p>
            <a:r>
              <a:rPr lang="en-US" dirty="0" smtClean="0"/>
              <a:t>Chemical</a:t>
            </a:r>
          </a:p>
          <a:p>
            <a:pPr lvl="1"/>
            <a:r>
              <a:rPr lang="en-US" dirty="0" smtClean="0"/>
              <a:t>Two </a:t>
            </a:r>
            <a:r>
              <a:rPr lang="en-US" dirty="0"/>
              <a:t>different materials (usually metals) placed </a:t>
            </a:r>
            <a:r>
              <a:rPr lang="en-US" dirty="0" smtClean="0"/>
              <a:t>in a </a:t>
            </a:r>
            <a:r>
              <a:rPr lang="en-US" dirty="0"/>
              <a:t>conducting and reactive chemical solution create a </a:t>
            </a:r>
            <a:r>
              <a:rPr lang="en-US" dirty="0" smtClean="0"/>
              <a:t>difference in </a:t>
            </a:r>
            <a:r>
              <a:rPr lang="en-US" dirty="0"/>
              <a:t>potential, or voltage, between them</a:t>
            </a:r>
            <a:r>
              <a:rPr lang="en-US" dirty="0" smtClean="0"/>
              <a:t>.</a:t>
            </a:r>
          </a:p>
          <a:p>
            <a:r>
              <a:rPr lang="en-US" dirty="0" smtClean="0"/>
              <a:t>Magnetism</a:t>
            </a:r>
          </a:p>
          <a:p>
            <a:pPr lvl="1"/>
            <a:r>
              <a:rPr lang="en-US" dirty="0"/>
              <a:t>Electricity can be produced if a conductor </a:t>
            </a:r>
            <a:r>
              <a:rPr lang="en-US" dirty="0" smtClean="0"/>
              <a:t>is moved </a:t>
            </a:r>
            <a:r>
              <a:rPr lang="en-US" dirty="0"/>
              <a:t>through a magnetic field or a moving magnetic field is </a:t>
            </a:r>
            <a:r>
              <a:rPr lang="en-US" dirty="0" smtClean="0"/>
              <a:t>moved near </a:t>
            </a:r>
            <a:r>
              <a:rPr lang="en-US" dirty="0"/>
              <a:t>a conductor.</a:t>
            </a:r>
            <a:endParaRPr lang="en-US" dirty="0"/>
          </a:p>
        </p:txBody>
      </p:sp>
    </p:spTree>
    <p:extLst>
      <p:ext uri="{BB962C8B-B14F-4D97-AF65-F5344CB8AC3E}">
        <p14:creationId xmlns:p14="http://schemas.microsoft.com/office/powerpoint/2010/main" val="2571232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39.21 </a:t>
            </a:r>
            <a:r>
              <a:rPr lang="en-IN" dirty="0">
                <a:latin typeface="+mj-lt"/>
              </a:rPr>
              <a:t>Electron flow is produced by heating the connection of two different metals. A galvanometer is an analog (</a:t>
            </a:r>
            <a:r>
              <a:rPr lang="en-IN" dirty="0" smtClean="0">
                <a:latin typeface="+mj-lt"/>
              </a:rPr>
              <a:t>needle type</a:t>
            </a:r>
            <a:r>
              <a:rPr lang="en-IN" dirty="0">
                <a:latin typeface="+mj-lt"/>
              </a:rPr>
              <a:t>) meter designed to detect weak voltage signals</a:t>
            </a:r>
            <a:r>
              <a:rPr lang="en-US" dirty="0">
                <a:latin typeface="+mj-lt"/>
              </a:rPr>
              <a:t> </a:t>
            </a:r>
          </a:p>
        </p:txBody>
      </p:sp>
      <p:pic>
        <p:nvPicPr>
          <p:cNvPr id="3" name="Picture 2" descr="An illustration shows a galvanometer and Bunsen burner with wires from both the ends of galvanometer intertwining over the flame of Bunsen burner and electrons flowing across the wi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672" y="2116651"/>
            <a:ext cx="7411070" cy="3890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595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39.22 </a:t>
            </a:r>
            <a:r>
              <a:rPr lang="en-IN" sz="2400" dirty="0">
                <a:latin typeface="+mj-lt"/>
              </a:rPr>
              <a:t>Electron flow is produced by light striking a light sensitive material</a:t>
            </a:r>
            <a:r>
              <a:rPr lang="en-US" sz="2400" dirty="0">
                <a:latin typeface="+mj-lt"/>
              </a:rPr>
              <a:t> </a:t>
            </a:r>
            <a:endParaRPr lang="en-US" dirty="0">
              <a:latin typeface="+mj-lt"/>
            </a:endParaRPr>
          </a:p>
        </p:txBody>
      </p:sp>
      <p:pic>
        <p:nvPicPr>
          <p:cNvPr id="3" name="Picture 2" descr="Selenium alloy is connected to one end of galvanometer and iron connected to other end of galvanometer. With electron flowing from iron to selenium alloy while deflecting galvanometer rea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7188" y="2150555"/>
            <a:ext cx="5888037"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9014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39.23 </a:t>
            </a:r>
            <a:r>
              <a:rPr lang="en-IN" sz="2400" dirty="0">
                <a:latin typeface="+mj-lt"/>
              </a:rPr>
              <a:t>Electron flow is produced by pressure on certain crystals</a:t>
            </a:r>
            <a:endParaRPr lang="en-US" dirty="0">
              <a:latin typeface="+mj-lt"/>
            </a:endParaRPr>
          </a:p>
        </p:txBody>
      </p:sp>
      <p:pic>
        <p:nvPicPr>
          <p:cNvPr id="3" name="Picture 2" descr="An illustration shows a crystal pressed between 2 plates by a hand. The upper plate is charged positive and lower placed charged negative. Both the plates are connected to a galvanometer that results in flow of current and a deflection in galvanome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6200" y="2218291"/>
            <a:ext cx="6450013"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854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INTRODUCTION</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a:t>Electricity may be difficult for some people to learn for the </a:t>
            </a:r>
            <a:r>
              <a:rPr lang="en-US" dirty="0" smtClean="0"/>
              <a:t>following reasons.</a:t>
            </a:r>
          </a:p>
          <a:p>
            <a:pPr lvl="1"/>
            <a:r>
              <a:rPr lang="en-US" dirty="0"/>
              <a:t>It cannot be seen</a:t>
            </a:r>
            <a:r>
              <a:rPr lang="en-US" dirty="0" smtClean="0"/>
              <a:t>.</a:t>
            </a:r>
          </a:p>
          <a:p>
            <a:pPr lvl="1"/>
            <a:r>
              <a:rPr lang="en-US" dirty="0"/>
              <a:t>Only the results of electricity can be seen</a:t>
            </a:r>
            <a:r>
              <a:rPr lang="en-US" dirty="0" smtClean="0"/>
              <a:t>.</a:t>
            </a:r>
          </a:p>
          <a:p>
            <a:pPr lvl="1"/>
            <a:r>
              <a:rPr lang="en-US" dirty="0"/>
              <a:t>It has to be detected and measured</a:t>
            </a:r>
            <a:r>
              <a:rPr lang="en-US" dirty="0" smtClean="0"/>
              <a:t>.</a:t>
            </a:r>
          </a:p>
          <a:p>
            <a:pPr lvl="1"/>
            <a:r>
              <a:rPr lang="en-US" dirty="0"/>
              <a:t>The test results have to be interpreted.</a:t>
            </a:r>
            <a:endParaRPr lang="en-US" dirty="0" smtClean="0">
              <a:solidFill>
                <a:srgbClr val="0000FF"/>
              </a:solidFill>
            </a:endParaRPr>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a:t>What are the </a:t>
            </a:r>
            <a:r>
              <a:rPr lang="en-US" sz="4000" dirty="0" smtClean="0"/>
              <a:t>six </a:t>
            </a:r>
            <a:r>
              <a:rPr lang="en-US" sz="4000" dirty="0"/>
              <a:t>sources of electricity?</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smtClean="0">
                <a:solidFill>
                  <a:srgbClr val="000000"/>
                </a:solidFill>
              </a:rPr>
              <a:t>Friction, heat, light, pressure, chemical, and magnetism.  </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CONDUCTORS AND RESISTANCE</a:t>
            </a:r>
            <a:endParaRPr lang="en-US" dirty="0">
              <a:latin typeface="+mj-lt"/>
            </a:endParaRPr>
          </a:p>
        </p:txBody>
      </p:sp>
      <p:sp>
        <p:nvSpPr>
          <p:cNvPr id="3" name="Content Placeholder 2"/>
          <p:cNvSpPr>
            <a:spLocks noGrp="1"/>
          </p:cNvSpPr>
          <p:nvPr>
            <p:ph idx="1"/>
          </p:nvPr>
        </p:nvSpPr>
        <p:spPr/>
        <p:txBody>
          <a:bodyPr/>
          <a:lstStyle/>
          <a:p>
            <a:r>
              <a:rPr lang="en-US" dirty="0"/>
              <a:t>All conductors have some resistance to current flow</a:t>
            </a:r>
            <a:r>
              <a:rPr lang="en-US" dirty="0" smtClean="0"/>
              <a:t>.</a:t>
            </a:r>
          </a:p>
          <a:p>
            <a:pPr lvl="1"/>
            <a:r>
              <a:rPr lang="en-US" dirty="0"/>
              <a:t>If the conductor length is doubled, its resistance doubles</a:t>
            </a:r>
            <a:r>
              <a:rPr lang="en-US" dirty="0" smtClean="0"/>
              <a:t>.</a:t>
            </a:r>
          </a:p>
          <a:p>
            <a:pPr lvl="1"/>
            <a:r>
              <a:rPr lang="en-US" dirty="0"/>
              <a:t>If the conductor diameter is increased, its resistance </a:t>
            </a:r>
            <a:r>
              <a:rPr lang="en-US" dirty="0" smtClean="0"/>
              <a:t>is reduced.</a:t>
            </a:r>
          </a:p>
          <a:p>
            <a:pPr lvl="1"/>
            <a:r>
              <a:rPr lang="en-US" dirty="0"/>
              <a:t>As the temperature increases, the resistance of </a:t>
            </a:r>
            <a:r>
              <a:rPr lang="en-US" dirty="0" smtClean="0"/>
              <a:t>the conductor </a:t>
            </a:r>
            <a:r>
              <a:rPr lang="en-US" dirty="0"/>
              <a:t>also increases</a:t>
            </a:r>
            <a:r>
              <a:rPr lang="en-US" dirty="0" smtClean="0"/>
              <a:t>.</a:t>
            </a:r>
          </a:p>
          <a:p>
            <a:pPr lvl="1"/>
            <a:r>
              <a:rPr lang="en-US" dirty="0"/>
              <a:t>Materials used in the conductor have an impact on </a:t>
            </a:r>
            <a:r>
              <a:rPr lang="en-US" dirty="0" smtClean="0"/>
              <a:t>its resistance</a:t>
            </a:r>
            <a:r>
              <a:rPr lang="en-US" dirty="0"/>
              <a:t>.</a:t>
            </a:r>
            <a:endParaRPr lang="en-US" dirty="0"/>
          </a:p>
        </p:txBody>
      </p:sp>
    </p:spTree>
    <p:extLst>
      <p:ext uri="{BB962C8B-B14F-4D97-AF65-F5344CB8AC3E}">
        <p14:creationId xmlns:p14="http://schemas.microsoft.com/office/powerpoint/2010/main" val="2797352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mj-lt"/>
              </a:rPr>
              <a:t>Chart 39-1 </a:t>
            </a:r>
            <a:r>
              <a:rPr lang="en-US" sz="2800" b="0" dirty="0">
                <a:latin typeface="+mj-lt"/>
              </a:rPr>
              <a:t>Conductor ratings (starting with the best).</a:t>
            </a:r>
            <a:endParaRPr lang="en-US" sz="28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5893" y="1447800"/>
            <a:ext cx="6096000" cy="462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1436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FREQUENTLY ASKED QUESTION</a:t>
            </a:r>
            <a:endParaRPr lang="en-US" sz="3400" dirty="0">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2575" y="1971675"/>
            <a:ext cx="6038850" cy="2914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635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938992"/>
          </a:xfrm>
          <a:prstGeom prst="rect">
            <a:avLst/>
          </a:prstGeom>
        </p:spPr>
        <p:txBody>
          <a:bodyPr wrap="square">
            <a:spAutoFit/>
          </a:bodyPr>
          <a:lstStyle/>
          <a:p>
            <a:r>
              <a:rPr lang="en-US" sz="4000" dirty="0"/>
              <a:t>What is the relationship between the length of a wire and its</a:t>
            </a:r>
          </a:p>
          <a:p>
            <a:r>
              <a:rPr lang="en-US" sz="4000" dirty="0"/>
              <a:t>resistance?</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pPr lvl="1"/>
            <a:r>
              <a:rPr lang="en-US" sz="4000" dirty="0"/>
              <a:t>If the conductor length is doubled, its resistance doubles.</a:t>
            </a:r>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RESISTORS</a:t>
            </a:r>
            <a:endParaRPr lang="en-US" dirty="0">
              <a:latin typeface="+mj-lt"/>
            </a:endParaRPr>
          </a:p>
        </p:txBody>
      </p:sp>
      <p:sp>
        <p:nvSpPr>
          <p:cNvPr id="3" name="Content Placeholder 2"/>
          <p:cNvSpPr>
            <a:spLocks noGrp="1"/>
          </p:cNvSpPr>
          <p:nvPr>
            <p:ph idx="1"/>
          </p:nvPr>
        </p:nvSpPr>
        <p:spPr/>
        <p:txBody>
          <a:bodyPr/>
          <a:lstStyle/>
          <a:p>
            <a:r>
              <a:rPr lang="en-US" dirty="0" smtClean="0"/>
              <a:t>Fixed Resistors</a:t>
            </a:r>
          </a:p>
          <a:p>
            <a:pPr lvl="1"/>
            <a:r>
              <a:rPr lang="en-US" dirty="0"/>
              <a:t>Resistors represent an electrical load, or resistance </a:t>
            </a:r>
            <a:r>
              <a:rPr lang="en-US" dirty="0" smtClean="0"/>
              <a:t>to current </a:t>
            </a:r>
            <a:r>
              <a:rPr lang="en-US" dirty="0"/>
              <a:t>flow</a:t>
            </a:r>
            <a:r>
              <a:rPr lang="en-US" dirty="0" smtClean="0"/>
              <a:t>.</a:t>
            </a:r>
          </a:p>
          <a:p>
            <a:r>
              <a:rPr lang="en-US" dirty="0" smtClean="0"/>
              <a:t>Variable Resistors</a:t>
            </a:r>
          </a:p>
          <a:p>
            <a:pPr lvl="1"/>
            <a:r>
              <a:rPr lang="en-US" dirty="0"/>
              <a:t>A potentiometer is a three-terminal variable resistor </a:t>
            </a:r>
            <a:r>
              <a:rPr lang="en-US" dirty="0" smtClean="0"/>
              <a:t>where a </a:t>
            </a:r>
            <a:r>
              <a:rPr lang="en-US" dirty="0"/>
              <a:t>wiper contact provides a variable voltage output</a:t>
            </a:r>
            <a:r>
              <a:rPr lang="en-US" dirty="0" smtClean="0"/>
              <a:t>.</a:t>
            </a:r>
          </a:p>
          <a:p>
            <a:pPr lvl="1"/>
            <a:r>
              <a:rPr lang="en-US" dirty="0"/>
              <a:t>A rheostat is a two-terminal unit in which all of </a:t>
            </a:r>
            <a:r>
              <a:rPr lang="en-US" dirty="0" smtClean="0"/>
              <a:t>the current </a:t>
            </a:r>
            <a:r>
              <a:rPr lang="en-US" dirty="0"/>
              <a:t>flows through the movable arm.</a:t>
            </a:r>
            <a:endParaRPr lang="en-US" dirty="0"/>
          </a:p>
        </p:txBody>
      </p:sp>
    </p:spTree>
    <p:extLst>
      <p:ext uri="{BB962C8B-B14F-4D97-AF65-F5344CB8AC3E}">
        <p14:creationId xmlns:p14="http://schemas.microsoft.com/office/powerpoint/2010/main" val="2411955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mj-lt"/>
              </a:rPr>
              <a:t>Figure 39.24 </a:t>
            </a:r>
            <a:r>
              <a:rPr lang="en-IN" sz="2800" dirty="0">
                <a:latin typeface="+mj-lt"/>
              </a:rPr>
              <a:t>This figure shows a resistor </a:t>
            </a:r>
            <a:r>
              <a:rPr lang="en-IN" sz="2800" dirty="0" smtClean="0">
                <a:latin typeface="+mj-lt"/>
              </a:rPr>
              <a:t>color-coded </a:t>
            </a:r>
            <a:r>
              <a:rPr lang="en-IN" sz="2800" dirty="0">
                <a:latin typeface="+mj-lt"/>
              </a:rPr>
              <a:t>interpretation</a:t>
            </a:r>
            <a:r>
              <a:rPr lang="en-US" sz="2800" dirty="0">
                <a:latin typeface="+mj-lt"/>
              </a:rPr>
              <a:t> </a:t>
            </a:r>
          </a:p>
        </p:txBody>
      </p:sp>
      <p:pic>
        <p:nvPicPr>
          <p:cNvPr id="3" name="Picture 2" descr="First and second band color represents numbers, third band color means number if zeros (Multiplier) and fourth band color represents tolerance (accuracy)&#10;The different color codes are as follows:&#10;• BLACK equals 0&#10;• BROWN equals 1&#10;• RED equals 2&#10;• ORANGE equals 3&#10;• YELLOW equals 4&#10;• GREEN equals 5&#10;• BLUE equals 6&#10;• VIOLET equals 7&#10;• GRAY equals 8&#10;• WHITE equals 9&#10;Fourth band tolerance code:&#10;• No fourth band equals plus or minus 20 percent&#10;• Silver equals plus or minus 10 percent&#10;• Gold equals plus or minus 5 percent (gold is the most commonly available resistor tolerance)&#10;• Red equals plus or minus 2% percent&#10;• Brown equals plus or minus 1%&#10;2 examples are given: First with a yellow (4) first band, Violet (7) Second band, Brown (1 zero) third band, and golden (if 5 percent) fourth band with total resistance of 470 Ohm. Second with an orange (3) first band, White (9) Second band, Red (2 zero) third band, and gold (if 5 percent) fourth band with total resistance of 3900 Oh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113" y="2082819"/>
            <a:ext cx="6834187"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09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mj-lt"/>
              </a:rPr>
              <a:t>Figure 39.25 A typical carbon resistor </a:t>
            </a:r>
          </a:p>
        </p:txBody>
      </p:sp>
      <p:pic>
        <p:nvPicPr>
          <p:cNvPr id="3" name="Picture 2" descr="A photo shows a typical carbon resistor with first band yellow, second band violet, third band brown, and fourth band go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288664"/>
            <a:ext cx="7620000" cy="3176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3008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ELECTRICITY (1 OF 4)</a:t>
            </a:r>
            <a:endParaRPr lang="en-US" dirty="0">
              <a:latin typeface="+mj-lt"/>
            </a:endParaRPr>
          </a:p>
        </p:txBody>
      </p:sp>
      <p:sp>
        <p:nvSpPr>
          <p:cNvPr id="3" name="Content Placeholder 2"/>
          <p:cNvSpPr>
            <a:spLocks noGrp="1"/>
          </p:cNvSpPr>
          <p:nvPr>
            <p:ph idx="1"/>
          </p:nvPr>
        </p:nvSpPr>
        <p:spPr/>
        <p:txBody>
          <a:bodyPr/>
          <a:lstStyle/>
          <a:p>
            <a:r>
              <a:rPr lang="en-US" dirty="0" smtClean="0"/>
              <a:t>Definition</a:t>
            </a:r>
          </a:p>
          <a:p>
            <a:pPr lvl="1"/>
            <a:r>
              <a:rPr lang="en-US" dirty="0"/>
              <a:t>Electricity is the movement of electrons </a:t>
            </a:r>
            <a:r>
              <a:rPr lang="en-US" dirty="0" smtClean="0"/>
              <a:t>from one </a:t>
            </a:r>
            <a:r>
              <a:rPr lang="en-US" dirty="0"/>
              <a:t>atom to another</a:t>
            </a:r>
            <a:r>
              <a:rPr lang="en-US" dirty="0" smtClean="0"/>
              <a:t>.</a:t>
            </a:r>
          </a:p>
          <a:p>
            <a:r>
              <a:rPr lang="en-US" dirty="0"/>
              <a:t>The dense center of each atom is called </a:t>
            </a:r>
            <a:r>
              <a:rPr lang="en-US" dirty="0" smtClean="0"/>
              <a:t>the nucleus</a:t>
            </a:r>
            <a:r>
              <a:rPr lang="en-US" dirty="0"/>
              <a:t>. The nucleus contains</a:t>
            </a:r>
            <a:r>
              <a:rPr lang="en-US" dirty="0" smtClean="0"/>
              <a:t>:</a:t>
            </a:r>
          </a:p>
          <a:p>
            <a:pPr lvl="1"/>
            <a:r>
              <a:rPr lang="en-US" dirty="0"/>
              <a:t>Protons, which have a positive </a:t>
            </a:r>
            <a:r>
              <a:rPr lang="en-US" dirty="0" smtClean="0"/>
              <a:t>charge</a:t>
            </a:r>
          </a:p>
          <a:p>
            <a:pPr lvl="1"/>
            <a:r>
              <a:rPr lang="en-US" dirty="0"/>
              <a:t>Neutrons, which are electrically neutral (have no charge)</a:t>
            </a:r>
            <a:endParaRPr lang="en-US" dirty="0" smtClean="0"/>
          </a:p>
          <a:p>
            <a:endParaRPr lang="en-US" dirty="0" smtClean="0"/>
          </a:p>
          <a:p>
            <a:endParaRPr lang="en-US" dirty="0"/>
          </a:p>
        </p:txBody>
      </p:sp>
    </p:spTree>
    <p:extLst>
      <p:ext uri="{BB962C8B-B14F-4D97-AF65-F5344CB8AC3E}">
        <p14:creationId xmlns:p14="http://schemas.microsoft.com/office/powerpoint/2010/main" val="3243689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39.26 </a:t>
            </a:r>
            <a:r>
              <a:rPr lang="en-IN" sz="2400" dirty="0">
                <a:latin typeface="+mj-lt"/>
              </a:rPr>
              <a:t>A three-wire variable resistor is called a potentiometer</a:t>
            </a:r>
            <a:r>
              <a:rPr lang="en-US" sz="2400" dirty="0">
                <a:latin typeface="+mj-lt"/>
              </a:rPr>
              <a:t> </a:t>
            </a:r>
            <a:endParaRPr lang="en-US" dirty="0">
              <a:latin typeface="+mj-lt"/>
            </a:endParaRPr>
          </a:p>
        </p:txBody>
      </p:sp>
      <p:pic>
        <p:nvPicPr>
          <p:cNvPr id="3" name="Picture 2" descr="The illustration shows a horizontally kept bulb shape with wire running along the wall in a zig zag form. One end of this wire is connected to ground and other to B plus reference voltage. It has a movable contact in center of the bulb connected with Signal voltage which is variable with movable conta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212993"/>
            <a:ext cx="7620000" cy="334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070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39.27 </a:t>
            </a:r>
            <a:r>
              <a:rPr lang="en-IN" sz="2400" dirty="0">
                <a:latin typeface="+mj-lt"/>
              </a:rPr>
              <a:t>A two-wire variable resistor is called a rheostat</a:t>
            </a:r>
            <a:r>
              <a:rPr lang="en-US" sz="2400" dirty="0">
                <a:latin typeface="+mj-lt"/>
              </a:rPr>
              <a:t> </a:t>
            </a:r>
            <a:endParaRPr lang="en-US" dirty="0">
              <a:latin typeface="+mj-lt"/>
            </a:endParaRPr>
          </a:p>
        </p:txBody>
      </p:sp>
      <p:pic>
        <p:nvPicPr>
          <p:cNvPr id="3" name="Picture 2" descr="An illustration shows a bulb shaped 2 wire contacts with zigzag wire running along the wall connected to B plus and a central movable contact connected to output termi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150" y="1998149"/>
            <a:ext cx="69977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573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ELECTRICITY (2 OF 4)</a:t>
            </a:r>
            <a:endParaRPr lang="en-US" dirty="0">
              <a:latin typeface="+mj-lt"/>
            </a:endParaRPr>
          </a:p>
        </p:txBody>
      </p:sp>
      <p:sp>
        <p:nvSpPr>
          <p:cNvPr id="3" name="Content Placeholder 2"/>
          <p:cNvSpPr>
            <a:spLocks noGrp="1"/>
          </p:cNvSpPr>
          <p:nvPr>
            <p:ph idx="1"/>
          </p:nvPr>
        </p:nvSpPr>
        <p:spPr/>
        <p:txBody>
          <a:bodyPr/>
          <a:lstStyle/>
          <a:p>
            <a:r>
              <a:rPr lang="en-US" dirty="0" smtClean="0"/>
              <a:t>Positive and Negative Charges</a:t>
            </a:r>
          </a:p>
          <a:p>
            <a:pPr lvl="1"/>
            <a:r>
              <a:rPr lang="en-US" dirty="0"/>
              <a:t>The orbiting electrons are negatively </a:t>
            </a:r>
            <a:r>
              <a:rPr lang="en-US" dirty="0" smtClean="0"/>
              <a:t>charged, while </a:t>
            </a:r>
            <a:r>
              <a:rPr lang="en-US" dirty="0"/>
              <a:t>the protons are positively charged</a:t>
            </a:r>
            <a:r>
              <a:rPr lang="en-US" dirty="0" smtClean="0"/>
              <a:t>.</a:t>
            </a:r>
          </a:p>
          <a:p>
            <a:r>
              <a:rPr lang="en-US" dirty="0" smtClean="0"/>
              <a:t>Magnets and Electrical Charges</a:t>
            </a:r>
          </a:p>
          <a:p>
            <a:pPr lvl="1"/>
            <a:r>
              <a:rPr lang="en-US" dirty="0" smtClean="0"/>
              <a:t>An </a:t>
            </a:r>
            <a:r>
              <a:rPr lang="en-US" dirty="0"/>
              <a:t>ordinary </a:t>
            </a:r>
            <a:r>
              <a:rPr lang="en-US" dirty="0" smtClean="0"/>
              <a:t>magnet has </a:t>
            </a:r>
            <a:r>
              <a:rPr lang="en-US" dirty="0"/>
              <a:t>two ends</a:t>
            </a:r>
            <a:r>
              <a:rPr lang="en-US" dirty="0" smtClean="0"/>
              <a:t>, a north pole and a south pole. Like poles repel and opposite poles attract.</a:t>
            </a:r>
          </a:p>
          <a:p>
            <a:r>
              <a:rPr lang="en-US" dirty="0" smtClean="0"/>
              <a:t>Ions</a:t>
            </a:r>
          </a:p>
          <a:p>
            <a:pPr lvl="1"/>
            <a:r>
              <a:rPr lang="en-US" dirty="0"/>
              <a:t>When an atom is not balanced, it </a:t>
            </a:r>
            <a:r>
              <a:rPr lang="en-US" dirty="0" smtClean="0"/>
              <a:t>becomes a </a:t>
            </a:r>
            <a:r>
              <a:rPr lang="en-US" dirty="0"/>
              <a:t>charged particle called an ion.</a:t>
            </a:r>
            <a:endParaRPr lang="en-US" dirty="0"/>
          </a:p>
        </p:txBody>
      </p:sp>
    </p:spTree>
    <p:extLst>
      <p:ext uri="{BB962C8B-B14F-4D97-AF65-F5344CB8AC3E}">
        <p14:creationId xmlns:p14="http://schemas.microsoft.com/office/powerpoint/2010/main" val="2224626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ELECTRICITY (3 OF 4)</a:t>
            </a:r>
            <a:endParaRPr lang="en-US" dirty="0">
              <a:latin typeface="+mj-lt"/>
            </a:endParaRPr>
          </a:p>
        </p:txBody>
      </p:sp>
      <p:sp>
        <p:nvSpPr>
          <p:cNvPr id="3" name="Content Placeholder 2"/>
          <p:cNvSpPr>
            <a:spLocks noGrp="1"/>
          </p:cNvSpPr>
          <p:nvPr>
            <p:ph idx="1"/>
          </p:nvPr>
        </p:nvSpPr>
        <p:spPr/>
        <p:txBody>
          <a:bodyPr/>
          <a:lstStyle/>
          <a:p>
            <a:r>
              <a:rPr lang="en-US" dirty="0" smtClean="0"/>
              <a:t>Electron Shells</a:t>
            </a:r>
          </a:p>
          <a:p>
            <a:pPr lvl="1"/>
            <a:r>
              <a:rPr lang="en-US" dirty="0"/>
              <a:t>Electrons orbit around the </a:t>
            </a:r>
            <a:r>
              <a:rPr lang="en-US" dirty="0" smtClean="0"/>
              <a:t>nucleus in </a:t>
            </a:r>
            <a:r>
              <a:rPr lang="en-US" dirty="0"/>
              <a:t>definite paths. These paths form shells, like concentric </a:t>
            </a:r>
            <a:r>
              <a:rPr lang="en-US" dirty="0" smtClean="0"/>
              <a:t>rings, around </a:t>
            </a:r>
            <a:r>
              <a:rPr lang="en-US" dirty="0"/>
              <a:t>the nucleus</a:t>
            </a:r>
            <a:r>
              <a:rPr lang="en-US" dirty="0" smtClean="0"/>
              <a:t>.</a:t>
            </a:r>
          </a:p>
          <a:p>
            <a:r>
              <a:rPr lang="en-US" dirty="0" smtClean="0"/>
              <a:t>Free and Bound Electrons</a:t>
            </a:r>
          </a:p>
          <a:p>
            <a:pPr lvl="1"/>
            <a:r>
              <a:rPr lang="en-US" dirty="0" smtClean="0"/>
              <a:t>A valance ring with three or less electrons will attract free electrons.</a:t>
            </a:r>
          </a:p>
          <a:p>
            <a:pPr lvl="1"/>
            <a:r>
              <a:rPr lang="en-US" dirty="0" smtClean="0"/>
              <a:t>A valance ring with five or more electrons will tightly hold electrons; referred to as bound electrons.</a:t>
            </a:r>
            <a:endParaRPr lang="en-US" dirty="0"/>
          </a:p>
        </p:txBody>
      </p:sp>
    </p:spTree>
    <p:extLst>
      <p:ext uri="{BB962C8B-B14F-4D97-AF65-F5344CB8AC3E}">
        <p14:creationId xmlns:p14="http://schemas.microsoft.com/office/powerpoint/2010/main" val="2573336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ELECTRICITY (4 OF 4)</a:t>
            </a:r>
            <a:endParaRPr lang="en-US" dirty="0">
              <a:latin typeface="+mj-lt"/>
            </a:endParaRPr>
          </a:p>
        </p:txBody>
      </p:sp>
      <p:sp>
        <p:nvSpPr>
          <p:cNvPr id="3" name="Content Placeholder 2"/>
          <p:cNvSpPr>
            <a:spLocks noGrp="1"/>
          </p:cNvSpPr>
          <p:nvPr>
            <p:ph idx="1"/>
          </p:nvPr>
        </p:nvSpPr>
        <p:spPr/>
        <p:txBody>
          <a:bodyPr/>
          <a:lstStyle/>
          <a:p>
            <a:r>
              <a:rPr lang="en-US" dirty="0" smtClean="0"/>
              <a:t>Conductors</a:t>
            </a:r>
          </a:p>
          <a:p>
            <a:pPr lvl="1"/>
            <a:r>
              <a:rPr lang="en-US" dirty="0"/>
              <a:t>Conductors are materials with fewer than </a:t>
            </a:r>
            <a:r>
              <a:rPr lang="en-US" dirty="0" smtClean="0"/>
              <a:t>four electrons </a:t>
            </a:r>
            <a:r>
              <a:rPr lang="en-US" dirty="0"/>
              <a:t>in their atom’s outer orbit</a:t>
            </a:r>
            <a:r>
              <a:rPr lang="en-US" dirty="0" smtClean="0"/>
              <a:t>.</a:t>
            </a:r>
          </a:p>
          <a:p>
            <a:r>
              <a:rPr lang="en-US" dirty="0" smtClean="0"/>
              <a:t>Insulators</a:t>
            </a:r>
          </a:p>
          <a:p>
            <a:pPr lvl="1"/>
            <a:r>
              <a:rPr lang="en-US" dirty="0"/>
              <a:t>Insulators are materials with </a:t>
            </a:r>
            <a:r>
              <a:rPr lang="en-US" dirty="0" smtClean="0"/>
              <a:t>more than </a:t>
            </a:r>
            <a:r>
              <a:rPr lang="en-US" dirty="0"/>
              <a:t>four electrons in their atom’s outer orbit</a:t>
            </a:r>
            <a:r>
              <a:rPr lang="en-US" dirty="0" smtClean="0"/>
              <a:t>.</a:t>
            </a:r>
          </a:p>
          <a:p>
            <a:r>
              <a:rPr lang="en-US" dirty="0" smtClean="0"/>
              <a:t>Semiconductors</a:t>
            </a:r>
          </a:p>
          <a:p>
            <a:pPr lvl="1"/>
            <a:r>
              <a:rPr lang="en-US" dirty="0" smtClean="0"/>
              <a:t>Materials </a:t>
            </a:r>
            <a:r>
              <a:rPr lang="en-US" dirty="0"/>
              <a:t>with exactly four electrons </a:t>
            </a:r>
            <a:r>
              <a:rPr lang="en-US" dirty="0" smtClean="0"/>
              <a:t>in their </a:t>
            </a:r>
            <a:r>
              <a:rPr lang="en-US" dirty="0"/>
              <a:t>outer orbit are neither conductors nor insulators</a:t>
            </a:r>
            <a:r>
              <a:rPr lang="en-US" dirty="0" smtClean="0"/>
              <a:t>, they are considered semiconductors.</a:t>
            </a:r>
            <a:endParaRPr lang="en-US" dirty="0"/>
          </a:p>
        </p:txBody>
      </p:sp>
    </p:spTree>
    <p:extLst>
      <p:ext uri="{BB962C8B-B14F-4D97-AF65-F5344CB8AC3E}">
        <p14:creationId xmlns:p14="http://schemas.microsoft.com/office/powerpoint/2010/main" val="271831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mj-lt"/>
              </a:rPr>
              <a:t>Figure 39.1 </a:t>
            </a:r>
            <a:r>
              <a:rPr lang="en-IN" sz="2800" dirty="0">
                <a:latin typeface="+mj-lt"/>
              </a:rPr>
              <a:t>In an atom (left), electrons orbit protons in the nucleus just as planets orbit the sun in our solar system (right)</a:t>
            </a:r>
            <a:endParaRPr lang="en-US" sz="2800" dirty="0">
              <a:latin typeface="+mj-lt"/>
            </a:endParaRPr>
          </a:p>
        </p:txBody>
      </p:sp>
      <p:pic>
        <p:nvPicPr>
          <p:cNvPr id="5" name="Picture 2" descr="An illustration shows hydrogen atom on the left with negative electron rotating around positive proton. And on the right planets (Mercury, Venus, Earth, Mars, and Jupiter) rotating around Su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9675" y="2133600"/>
            <a:ext cx="672465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397</TotalTime>
  <Words>1484</Words>
  <Application>Microsoft Office PowerPoint</Application>
  <PresentationFormat>On-screen Show (4:3)</PresentationFormat>
  <Paragraphs>131</Paragraphs>
  <Slides>52</Slides>
  <Notes>0</Notes>
  <HiddenSlides>0</HiddenSlides>
  <MMClips>0</MMClips>
  <ScaleCrop>false</ScaleCrop>
  <HeadingPairs>
    <vt:vector size="4" baseType="variant">
      <vt:variant>
        <vt:lpstr>Theme</vt:lpstr>
      </vt:variant>
      <vt:variant>
        <vt:i4>6</vt:i4>
      </vt:variant>
      <vt:variant>
        <vt:lpstr>Slide Titles</vt:lpstr>
      </vt:variant>
      <vt:variant>
        <vt:i4>52</vt:i4>
      </vt:variant>
    </vt:vector>
  </HeadingPairs>
  <TitlesOfParts>
    <vt:vector size="58" baseType="lpstr">
      <vt:lpstr>Office Theme</vt:lpstr>
      <vt:lpstr>508 Lecture</vt:lpstr>
      <vt:lpstr>1_508 Lecture</vt:lpstr>
      <vt:lpstr>2_508 Lecture</vt:lpstr>
      <vt:lpstr>3_508 Lecture</vt:lpstr>
      <vt:lpstr>4_508 Lecture</vt:lpstr>
      <vt:lpstr>Automotive Technology Principles, Diagnosis, and Service</vt:lpstr>
      <vt:lpstr>LEARNING OBJECTIVES (1 of 2)</vt:lpstr>
      <vt:lpstr>LEARNING OBJECTIVES (2 of 2)</vt:lpstr>
      <vt:lpstr>INTRODUCTION</vt:lpstr>
      <vt:lpstr>ELECTRICITY (1 OF 4)</vt:lpstr>
      <vt:lpstr>ELECTRICITY (2 OF 4)</vt:lpstr>
      <vt:lpstr>ELECTRICITY (3 OF 4)</vt:lpstr>
      <vt:lpstr>ELECTRICITY (4 OF 4)</vt:lpstr>
      <vt:lpstr>Figure 39.1 In an atom (left), electrons orbit protons in the nucleus just as planets orbit the sun in our solar system (right)</vt:lpstr>
      <vt:lpstr>Figure 39.2 The nucleus of an atom has a positive (+) charge and the surrounding electrons have a negative (−) charge </vt:lpstr>
      <vt:lpstr>Figure 39.3 This figure shows a balanced atom. The number of electrons is the same as the number of protons in the nucleus </vt:lpstr>
      <vt:lpstr>Figure 39.4 Unlike charges attract and like charges repel </vt:lpstr>
      <vt:lpstr>Figure 39.5 An unbalanced, positively charged atom (ion) attracts electrons from neighbouring atoms </vt:lpstr>
      <vt:lpstr>Figure 39.6 The hydrogen atom is the simplest atom, with only one proton, one neutron, and one electron. More complex elements contain higher numbers of protons, neutrons, and electrons </vt:lpstr>
      <vt:lpstr>Figure 39.7 Electrons in the outer orbit, or shell, can often be drawn away from the atom and become free electrons </vt:lpstr>
      <vt:lpstr>Figure 39.8 As the number of electrons increases, they occupy increasing energy levels that are farther from the center of the atom </vt:lpstr>
      <vt:lpstr>Figure 39.9 A conductor is any element that has one to three electrons in its outer orbit</vt:lpstr>
      <vt:lpstr>Figure 39.10 Copper is an excellent conductor of electricity because it has just one electron in its outer orbit, making it easy to be knocked out of its orbit and flow to other nearby atoms.</vt:lpstr>
      <vt:lpstr>Figure 39.11 Insulators are elements with five to eight electrons in the outer orbit </vt:lpstr>
      <vt:lpstr>Figure 39.12 Semiconductor elements contain exactly four electrons in the outer orbit </vt:lpstr>
      <vt:lpstr>QUESTION 1: ?</vt:lpstr>
      <vt:lpstr>ANSWER 1:</vt:lpstr>
      <vt:lpstr>HOW ELECTRONS MOVE THROUGH A CONDUCTOR</vt:lpstr>
      <vt:lpstr>Figure 39.13 Current electricity is the movement of electrons through a conductor </vt:lpstr>
      <vt:lpstr>Figure 39.14 Conventional theory states that current flows through a circuit from positive (+) to negative (−). Automotive electricity uses the conventional theory in all electrical diagrams and schematics </vt:lpstr>
      <vt:lpstr>UNITS OF ELECTRICITY (1 OF 2)</vt:lpstr>
      <vt:lpstr>UNITS OF ELECTRICITY (2 OF 2)</vt:lpstr>
      <vt:lpstr>Figure 39.15 One ampere is the movement of 1 coulomb (6.28 billion billion electrons) past a point in 1 second</vt:lpstr>
      <vt:lpstr>Figure 39.16 An ammeter is installed in the path of the electrons similar to a water meter used to measure the flow of water in gallons per minute. The ammeter displays current flow in amperes</vt:lpstr>
      <vt:lpstr>Figure 39.17 Voltage is the electrical pressure that causes the electrons to flow through a conductor </vt:lpstr>
      <vt:lpstr>Figure 39.18 This digital multimeter set to read DC volts is being used to test the voltage of a vehicle battery. Most multimeters can also measure resistance (ohms) and current flow (amperes) </vt:lpstr>
      <vt:lpstr>Figure 39.19 Resistance to the flow of electrons through a conductor is measured in ohms </vt:lpstr>
      <vt:lpstr>Figure 39.20 A display at the Henry Ford Museum in Dearborn, Michigan, which includes a hand-cranked generator and a series of lightbulbs.</vt:lpstr>
      <vt:lpstr>SOURCES OF ELECTRICITY (1 OF 3)</vt:lpstr>
      <vt:lpstr>SOURCES OF ELECTRICITY (2 OF 3)</vt:lpstr>
      <vt:lpstr>SOURCES OF ELECTRICITY (3 OF 3)</vt:lpstr>
      <vt:lpstr>Figure 39.21 Electron flow is produced by heating the connection of two different metals. A galvanometer is an analog (needle type) meter designed to detect weak voltage signals </vt:lpstr>
      <vt:lpstr>Figure 39.22 Electron flow is produced by light striking a light sensitive material </vt:lpstr>
      <vt:lpstr>Figure 39.23 Electron flow is produced by pressure on certain crystals</vt:lpstr>
      <vt:lpstr>QUESTION 2: ?</vt:lpstr>
      <vt:lpstr>ANSWER 2:</vt:lpstr>
      <vt:lpstr>CONDUCTORS AND RESISTANCE</vt:lpstr>
      <vt:lpstr>Chart 39-1 Conductor ratings (starting with the best).</vt:lpstr>
      <vt:lpstr>FREQUENTLY ASKED QUESTION</vt:lpstr>
      <vt:lpstr>QUESTION 3: ?</vt:lpstr>
      <vt:lpstr>ANSWER 3:</vt:lpstr>
      <vt:lpstr>RESISTORS</vt:lpstr>
      <vt:lpstr>Figure 39.24 This figure shows a resistor color-coded interpretation </vt:lpstr>
      <vt:lpstr>Figure 39.25 A typical carbon resistor </vt:lpstr>
      <vt:lpstr>Figure 39.26 A three-wire variable resistor is called a potentiometer </vt:lpstr>
      <vt:lpstr>Figure 39.27 A two-wire variable resistor is called a rheostat </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39</dc:title>
  <dc:creator>Curt &amp; Tammy</dc:creator>
  <cp:lastModifiedBy>Curt &amp; Tammy</cp:lastModifiedBy>
  <cp:revision>55</cp:revision>
  <dcterms:created xsi:type="dcterms:W3CDTF">2018-09-25T19:30:15Z</dcterms:created>
  <dcterms:modified xsi:type="dcterms:W3CDTF">2019-04-16T19:28:26Z</dcterms:modified>
</cp:coreProperties>
</file>