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267" r:id="rId10"/>
    <p:sldId id="268" r:id="rId11"/>
    <p:sldId id="330" r:id="rId12"/>
    <p:sldId id="316" r:id="rId13"/>
    <p:sldId id="326" r:id="rId14"/>
    <p:sldId id="331" r:id="rId15"/>
    <p:sldId id="327" r:id="rId16"/>
    <p:sldId id="286" r:id="rId17"/>
    <p:sldId id="287" r:id="rId18"/>
    <p:sldId id="332" r:id="rId19"/>
    <p:sldId id="328" r:id="rId20"/>
    <p:sldId id="274" r:id="rId21"/>
    <p:sldId id="263" r:id="rId22"/>
    <p:sldId id="329" r:id="rId23"/>
    <p:sldId id="333" r:id="rId24"/>
    <p:sldId id="299" r:id="rId25"/>
    <p:sldId id="300" r:id="rId26"/>
    <p:sldId id="32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38</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Engine Installation and Break-in</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DRESSING THE ENGINE</a:t>
            </a:r>
            <a:endParaRPr lang="en-US" dirty="0">
              <a:latin typeface="+mj-lt"/>
            </a:endParaRPr>
          </a:p>
        </p:txBody>
      </p:sp>
      <p:sp>
        <p:nvSpPr>
          <p:cNvPr id="3" name="Content Placeholder 2"/>
          <p:cNvSpPr>
            <a:spLocks noGrp="1"/>
          </p:cNvSpPr>
          <p:nvPr>
            <p:ph idx="1"/>
          </p:nvPr>
        </p:nvSpPr>
        <p:spPr/>
        <p:txBody>
          <a:bodyPr/>
          <a:lstStyle/>
          <a:p>
            <a:r>
              <a:rPr lang="en-US" dirty="0" smtClean="0"/>
              <a:t>Dressing </a:t>
            </a:r>
            <a:r>
              <a:rPr lang="en-US" dirty="0"/>
              <a:t>the </a:t>
            </a:r>
            <a:r>
              <a:rPr lang="en-US" dirty="0" smtClean="0"/>
              <a:t>engine </a:t>
            </a:r>
            <a:r>
              <a:rPr lang="en-US" dirty="0"/>
              <a:t>is a term used to describe the process of </a:t>
            </a:r>
            <a:r>
              <a:rPr lang="en-US" dirty="0" smtClean="0"/>
              <a:t>attaching all </a:t>
            </a:r>
            <a:r>
              <a:rPr lang="en-US" dirty="0"/>
              <a:t>of the auxiliary items to the engine</a:t>
            </a:r>
            <a:r>
              <a:rPr lang="en-US" dirty="0" smtClean="0"/>
              <a:t>.</a:t>
            </a:r>
          </a:p>
          <a:p>
            <a:pPr lvl="1"/>
            <a:r>
              <a:rPr lang="en-US" dirty="0" smtClean="0"/>
              <a:t>Starter motor</a:t>
            </a:r>
          </a:p>
          <a:p>
            <a:pPr lvl="1"/>
            <a:r>
              <a:rPr lang="en-US" dirty="0" smtClean="0"/>
              <a:t>Fuel rail and related components</a:t>
            </a:r>
          </a:p>
          <a:p>
            <a:pPr lvl="1"/>
            <a:r>
              <a:rPr lang="en-US" dirty="0" smtClean="0"/>
              <a:t>Oxygen sensors</a:t>
            </a:r>
          </a:p>
          <a:p>
            <a:pPr lvl="1"/>
            <a:r>
              <a:rPr lang="en-US" dirty="0" smtClean="0"/>
              <a:t>Engine and transmission wiring harnesses</a:t>
            </a:r>
          </a:p>
          <a:p>
            <a:pPr lvl="1"/>
            <a:r>
              <a:rPr lang="en-US" dirty="0" smtClean="0"/>
              <a:t>Ignition components</a:t>
            </a:r>
          </a:p>
          <a:p>
            <a:pPr lvl="1"/>
            <a:r>
              <a:rPr lang="en-US" dirty="0" smtClean="0"/>
              <a:t>Belt driven components</a:t>
            </a:r>
          </a:p>
          <a:p>
            <a:pPr lvl="1"/>
            <a:r>
              <a:rPr lang="en-US" dirty="0" smtClean="0"/>
              <a:t>Front accessories</a:t>
            </a:r>
            <a:endParaRPr lang="en-US" dirty="0"/>
          </a:p>
        </p:txBody>
      </p:sp>
    </p:spTree>
    <p:extLst>
      <p:ext uri="{BB962C8B-B14F-4D97-AF65-F5344CB8AC3E}">
        <p14:creationId xmlns:p14="http://schemas.microsoft.com/office/powerpoint/2010/main" val="2226633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38.4 </a:t>
            </a:r>
            <a:r>
              <a:rPr lang="en-IN" sz="2400" dirty="0">
                <a:latin typeface="+mj-lt"/>
              </a:rPr>
              <a:t>It is often easier to install all of the accessory drive belts before the engine is installed in the vehicle</a:t>
            </a:r>
            <a:r>
              <a:rPr lang="en-US" sz="2400" dirty="0">
                <a:latin typeface="+mj-lt"/>
              </a:rPr>
              <a:t> </a:t>
            </a:r>
            <a:endParaRPr lang="en-US" dirty="0">
              <a:latin typeface="+mj-lt"/>
            </a:endParaRPr>
          </a:p>
        </p:txBody>
      </p:sp>
      <p:pic>
        <p:nvPicPr>
          <p:cNvPr id="3" name="Picture 2" descr="A photo shows accessory drive belts installed on an engine. The accessory belts connect crankshaft to alternator and starter mo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775" y="2125133"/>
            <a:ext cx="48704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078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involved in “dressing the engine”?</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t>The </a:t>
            </a:r>
            <a:r>
              <a:rPr lang="en-US" sz="4000" dirty="0"/>
              <a:t>process of attaching all of the auxiliary items to the engine.</a:t>
            </a: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INSTALLATION</a:t>
            </a:r>
            <a:endParaRPr lang="en-US" dirty="0">
              <a:latin typeface="+mj-lt"/>
            </a:endParaRPr>
          </a:p>
        </p:txBody>
      </p:sp>
      <p:sp>
        <p:nvSpPr>
          <p:cNvPr id="3" name="Content Placeholder 2"/>
          <p:cNvSpPr>
            <a:spLocks noGrp="1"/>
          </p:cNvSpPr>
          <p:nvPr>
            <p:ph idx="1"/>
          </p:nvPr>
        </p:nvSpPr>
        <p:spPr/>
        <p:txBody>
          <a:bodyPr/>
          <a:lstStyle/>
          <a:p>
            <a:r>
              <a:rPr lang="en-US" dirty="0" smtClean="0"/>
              <a:t>Secure the engine</a:t>
            </a:r>
          </a:p>
          <a:p>
            <a:r>
              <a:rPr lang="en-US" dirty="0" smtClean="0"/>
              <a:t>Install the engine</a:t>
            </a:r>
          </a:p>
          <a:p>
            <a:pPr lvl="1"/>
            <a:r>
              <a:rPr lang="en-US" dirty="0" smtClean="0"/>
              <a:t>Rear-wheel drive the engine is tipped in</a:t>
            </a:r>
          </a:p>
          <a:p>
            <a:pPr lvl="1"/>
            <a:r>
              <a:rPr lang="en-US" dirty="0" smtClean="0"/>
              <a:t>Front-wheel drive the engine is installed from bottom</a:t>
            </a:r>
          </a:p>
          <a:p>
            <a:r>
              <a:rPr lang="en-US" dirty="0" smtClean="0"/>
              <a:t>Reconnect components and connectors</a:t>
            </a:r>
          </a:p>
          <a:p>
            <a:r>
              <a:rPr lang="en-US" dirty="0" smtClean="0"/>
              <a:t>Connect and fill the cooling system</a:t>
            </a:r>
          </a:p>
          <a:p>
            <a:r>
              <a:rPr lang="en-US" dirty="0" smtClean="0"/>
              <a:t>Reinstall the electrical system and verify operation.</a:t>
            </a:r>
            <a:endParaRPr lang="en-US" dirty="0"/>
          </a:p>
        </p:txBody>
      </p:sp>
    </p:spTree>
    <p:extLst>
      <p:ext uri="{BB962C8B-B14F-4D97-AF65-F5344CB8AC3E}">
        <p14:creationId xmlns:p14="http://schemas.microsoft.com/office/powerpoint/2010/main" val="359835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38.5 </a:t>
            </a:r>
            <a:r>
              <a:rPr lang="en-IN" sz="2400" dirty="0">
                <a:latin typeface="+mj-lt"/>
              </a:rPr>
              <a:t>A fixture installed that is used as a place to attach the hosting chains</a:t>
            </a:r>
            <a:endParaRPr lang="en-US" dirty="0">
              <a:latin typeface="+mj-lt"/>
            </a:endParaRPr>
          </a:p>
        </p:txBody>
      </p:sp>
      <p:pic>
        <p:nvPicPr>
          <p:cNvPr id="3" name="Picture 2" descr="A photo shows an inverse T-shaped fixture with 3 h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775" y="2142067"/>
            <a:ext cx="48704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35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733550"/>
            <a:ext cx="61341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START</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Precautions</a:t>
            </a:r>
          </a:p>
          <a:p>
            <a:pPr lvl="1"/>
            <a:r>
              <a:rPr lang="en-US" dirty="0" smtClean="0"/>
              <a:t>Give everything one last inspection</a:t>
            </a:r>
          </a:p>
          <a:p>
            <a:r>
              <a:rPr lang="en-US" dirty="0" smtClean="0"/>
              <a:t>Start-Up</a:t>
            </a:r>
          </a:p>
          <a:p>
            <a:pPr lvl="1"/>
            <a:r>
              <a:rPr lang="en-US" dirty="0"/>
              <a:t>Maintaining engine speed above 1,500 RPM for the </a:t>
            </a:r>
            <a:r>
              <a:rPr lang="en-US" dirty="0" smtClean="0"/>
              <a:t>first 10 </a:t>
            </a:r>
            <a:r>
              <a:rPr lang="en-US" dirty="0"/>
              <a:t>minutes of engine operation must be performed to break in </a:t>
            </a:r>
            <a:r>
              <a:rPr lang="en-US" dirty="0" smtClean="0"/>
              <a:t>a flat-bottom </a:t>
            </a:r>
            <a:r>
              <a:rPr lang="en-US" dirty="0"/>
              <a:t>lifter camshaft</a:t>
            </a:r>
            <a:r>
              <a:rPr lang="en-US" dirty="0" smtClean="0"/>
              <a:t>.</a:t>
            </a:r>
          </a:p>
          <a:p>
            <a:r>
              <a:rPr lang="en-US" dirty="0" smtClean="0"/>
              <a:t>Normal Operating Temperature</a:t>
            </a:r>
          </a:p>
          <a:p>
            <a:pPr lvl="1"/>
            <a:r>
              <a:rPr lang="en-US" dirty="0" smtClean="0"/>
              <a:t>The </a:t>
            </a:r>
            <a:r>
              <a:rPr lang="en-US" dirty="0"/>
              <a:t>temperature at which the upper </a:t>
            </a:r>
            <a:r>
              <a:rPr lang="en-US" dirty="0" smtClean="0"/>
              <a:t>radiator hose </a:t>
            </a:r>
            <a:r>
              <a:rPr lang="en-US" dirty="0"/>
              <a:t>is hot and pressurized.</a:t>
            </a:r>
            <a:endParaRPr lang="en-US" dirty="0" smtClean="0"/>
          </a:p>
          <a:p>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38.6 </a:t>
            </a:r>
            <a:r>
              <a:rPr lang="en-IN" dirty="0">
                <a:latin typeface="+mj-lt"/>
              </a:rPr>
              <a:t>Even though the dash gauge may show normal operating temperature, a scan tool or an infrared pyrometer can also be used to verify proper coolant temperature</a:t>
            </a:r>
            <a:r>
              <a:rPr lang="en-US" dirty="0">
                <a:latin typeface="+mj-lt"/>
              </a:rPr>
              <a:t> </a:t>
            </a:r>
          </a:p>
        </p:txBody>
      </p:sp>
      <p:pic>
        <p:nvPicPr>
          <p:cNvPr id="3" name="Picture 2" descr="A photo of temperature gauge shows a reading little less than 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722" y="2133600"/>
            <a:ext cx="48704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29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BREAK-IN PRECAUTIONS</a:t>
            </a:r>
            <a:endParaRPr lang="en-US" dirty="0">
              <a:latin typeface="+mj-lt"/>
            </a:endParaRPr>
          </a:p>
        </p:txBody>
      </p:sp>
      <p:sp>
        <p:nvSpPr>
          <p:cNvPr id="3" name="Content Placeholder 2"/>
          <p:cNvSpPr>
            <a:spLocks noGrp="1"/>
          </p:cNvSpPr>
          <p:nvPr>
            <p:ph idx="1"/>
          </p:nvPr>
        </p:nvSpPr>
        <p:spPr/>
        <p:txBody>
          <a:bodyPr/>
          <a:lstStyle/>
          <a:p>
            <a:r>
              <a:rPr lang="en-US" dirty="0"/>
              <a:t>Never add cold water to the cooling system while the engine </a:t>
            </a:r>
            <a:r>
              <a:rPr lang="en-US" dirty="0" smtClean="0"/>
              <a:t>is running.</a:t>
            </a:r>
          </a:p>
          <a:p>
            <a:r>
              <a:rPr lang="en-US" dirty="0"/>
              <a:t>Never lug any engine. </a:t>
            </a:r>
            <a:endParaRPr lang="en-US" dirty="0" smtClean="0"/>
          </a:p>
          <a:p>
            <a:r>
              <a:rPr lang="en-US" dirty="0" smtClean="0"/>
              <a:t>Apply </a:t>
            </a:r>
            <a:r>
              <a:rPr lang="en-US" dirty="0"/>
              <a:t>loads to an engine for short periods of time </a:t>
            </a:r>
            <a:r>
              <a:rPr lang="en-US" dirty="0" smtClean="0"/>
              <a:t>to assist the </a:t>
            </a:r>
            <a:r>
              <a:rPr lang="en-US" dirty="0"/>
              <a:t>breaking-in </a:t>
            </a:r>
            <a:r>
              <a:rPr lang="en-US" dirty="0" smtClean="0"/>
              <a:t>process.</a:t>
            </a:r>
          </a:p>
          <a:p>
            <a:r>
              <a:rPr lang="en-US" dirty="0"/>
              <a:t>Change the oil and filter at 500 miles (800 km) or </a:t>
            </a:r>
            <a:r>
              <a:rPr lang="en-US" dirty="0" smtClean="0"/>
              <a:t>after 20 </a:t>
            </a:r>
            <a:r>
              <a:rPr lang="en-US" dirty="0"/>
              <a:t>hours of operation</a:t>
            </a:r>
            <a:r>
              <a:rPr lang="en-US" dirty="0" smtClean="0"/>
              <a:t>.</a:t>
            </a:r>
          </a:p>
          <a:p>
            <a:r>
              <a:rPr lang="en-US" dirty="0"/>
              <a:t>Check for leaks after the engine has gone through </a:t>
            </a:r>
            <a:r>
              <a:rPr lang="en-US" dirty="0" smtClean="0"/>
              <a:t>several warm-up </a:t>
            </a:r>
            <a:r>
              <a:rPr lang="en-US" dirty="0"/>
              <a:t>and cooling down periods.</a:t>
            </a:r>
            <a:endParaRPr lang="en-US" dirty="0"/>
          </a:p>
        </p:txBody>
      </p:sp>
    </p:spTree>
    <p:extLst>
      <p:ext uri="{BB962C8B-B14F-4D97-AF65-F5344CB8AC3E}">
        <p14:creationId xmlns:p14="http://schemas.microsoft.com/office/powerpoint/2010/main" val="179517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38.1</a:t>
            </a:r>
            <a:r>
              <a:rPr lang="en-US" dirty="0" smtClean="0"/>
              <a:t> </a:t>
            </a:r>
            <a:r>
              <a:rPr lang="en-US" dirty="0"/>
              <a:t>Discuss the </a:t>
            </a:r>
            <a:r>
              <a:rPr lang="en-US" dirty="0" smtClean="0"/>
              <a:t>pre-installation </a:t>
            </a:r>
            <a:r>
              <a:rPr lang="en-US" dirty="0"/>
              <a:t>checklist</a:t>
            </a:r>
            <a:r>
              <a:rPr lang="en-US" dirty="0" smtClean="0"/>
              <a:t>.</a:t>
            </a:r>
          </a:p>
          <a:p>
            <a:pPr marL="0" indent="0">
              <a:buNone/>
            </a:pPr>
            <a:r>
              <a:rPr lang="en-US" b="1" dirty="0" smtClean="0">
                <a:solidFill>
                  <a:srgbClr val="005A70"/>
                </a:solidFill>
              </a:rPr>
              <a:t>38.2  </a:t>
            </a:r>
            <a:r>
              <a:rPr lang="en-US" dirty="0"/>
              <a:t>Explain the procedure for transmission installation</a:t>
            </a:r>
            <a:r>
              <a:rPr lang="en-US" dirty="0" smtClean="0"/>
              <a:t>.</a:t>
            </a:r>
          </a:p>
          <a:p>
            <a:pPr marL="0" indent="0">
              <a:buNone/>
            </a:pPr>
            <a:r>
              <a:rPr lang="en-US" b="1" dirty="0" smtClean="0">
                <a:solidFill>
                  <a:srgbClr val="005A70"/>
                </a:solidFill>
              </a:rPr>
              <a:t>38.3  </a:t>
            </a:r>
            <a:r>
              <a:rPr lang="en-US" dirty="0"/>
              <a:t>Explain the process of dressing the engine and engine installation</a:t>
            </a:r>
            <a:r>
              <a:rPr lang="en-US" dirty="0" smtClean="0"/>
              <a:t>.</a:t>
            </a:r>
          </a:p>
          <a:p>
            <a:pPr marL="0" indent="0">
              <a:buNone/>
            </a:pPr>
            <a:r>
              <a:rPr lang="en-US" b="1" dirty="0" smtClean="0">
                <a:solidFill>
                  <a:schemeClr val="accent2"/>
                </a:solidFill>
              </a:rPr>
              <a:t>38.4</a:t>
            </a:r>
            <a:r>
              <a:rPr lang="en-US" dirty="0" smtClean="0"/>
              <a:t> </a:t>
            </a:r>
            <a:r>
              <a:rPr lang="en-US" dirty="0"/>
              <a:t>Explain engine start and discuss the break-in precautions of </a:t>
            </a:r>
            <a:r>
              <a:rPr lang="en-US" dirty="0" smtClean="0"/>
              <a:t>an overhauled </a:t>
            </a:r>
            <a:r>
              <a:rPr lang="en-US" dirty="0"/>
              <a:t>engine.</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meant by lugging an engine?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a:t>Lugging means increasing the </a:t>
            </a:r>
            <a:r>
              <a:rPr lang="en-US" sz="4000" dirty="0" smtClean="0"/>
              <a:t>throttle opening </a:t>
            </a:r>
            <a:r>
              <a:rPr lang="en-US" sz="4000" dirty="0"/>
              <a:t>without increasing engine speed (RPM).</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PRE-INSTALLATION CHECKLIST</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Need for a Checklist</a:t>
            </a:r>
          </a:p>
          <a:p>
            <a:pPr lvl="1"/>
            <a:r>
              <a:rPr lang="en-US" dirty="0" smtClean="0"/>
              <a:t>Guarantees </a:t>
            </a:r>
            <a:r>
              <a:rPr lang="en-US" dirty="0"/>
              <a:t>that all accessories are correctly reinstalled </a:t>
            </a:r>
            <a:r>
              <a:rPr lang="en-US" dirty="0" smtClean="0"/>
              <a:t>on the </a:t>
            </a:r>
            <a:r>
              <a:rPr lang="en-US" dirty="0"/>
              <a:t>engine</a:t>
            </a:r>
            <a:r>
              <a:rPr lang="en-US" dirty="0" smtClean="0"/>
              <a:t>.</a:t>
            </a:r>
          </a:p>
          <a:p>
            <a:r>
              <a:rPr lang="en-US" dirty="0" smtClean="0"/>
              <a:t>Engine Installation Checklist</a:t>
            </a:r>
          </a:p>
          <a:p>
            <a:pPr lvl="1"/>
            <a:r>
              <a:rPr lang="en-US" dirty="0" smtClean="0"/>
              <a:t>Be sure the battery is fully charged</a:t>
            </a:r>
          </a:p>
          <a:p>
            <a:pPr lvl="1"/>
            <a:r>
              <a:rPr lang="en-US" dirty="0" smtClean="0"/>
              <a:t>Pre-lube the engine and check for proper oil pressure</a:t>
            </a:r>
          </a:p>
          <a:p>
            <a:pPr lvl="1"/>
            <a:r>
              <a:rPr lang="en-US" dirty="0" smtClean="0"/>
              <a:t>Check all electrical connectors and wiring harnesses</a:t>
            </a:r>
          </a:p>
          <a:p>
            <a:pPr lvl="1"/>
            <a:r>
              <a:rPr lang="en-US" dirty="0" smtClean="0"/>
              <a:t>Check all vacuum and fuel lines</a:t>
            </a:r>
          </a:p>
          <a:p>
            <a:pPr lvl="1"/>
            <a:r>
              <a:rPr lang="en-US" dirty="0" smtClean="0"/>
              <a:t>Make sure all fluids are correct and the fuel is fresh</a:t>
            </a:r>
          </a:p>
          <a:p>
            <a:pPr lvl="1"/>
            <a:r>
              <a:rPr lang="en-US" dirty="0" smtClean="0"/>
              <a:t>Check the radiator and drive belts</a:t>
            </a:r>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38.1 </a:t>
            </a:r>
            <a:r>
              <a:rPr lang="en-IN" dirty="0">
                <a:latin typeface="+mj-lt"/>
              </a:rPr>
              <a:t>A partially melted electrical connector indicates that excessive current flow was present. The cause of the excessive current should be located and corrected before the engine is started</a:t>
            </a:r>
            <a:endParaRPr lang="en-US" dirty="0">
              <a:latin typeface="+mj-lt"/>
            </a:endParaRPr>
          </a:p>
        </p:txBody>
      </p:sp>
      <p:pic>
        <p:nvPicPr>
          <p:cNvPr id="5" name="Picture 4" descr="A photo shows a partially melted conn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416" y="2209800"/>
            <a:ext cx="512127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Why is a pre-installation checklist used?</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pPr lvl="1"/>
            <a:r>
              <a:rPr lang="en-US" sz="4000" dirty="0" smtClean="0"/>
              <a:t>It guarantees </a:t>
            </a:r>
            <a:r>
              <a:rPr lang="en-US" sz="4000" dirty="0"/>
              <a:t>that all accessories are correctly reinstalled on the engine.</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TRANSMISSION INSTALLATION</a:t>
            </a:r>
            <a:endParaRPr lang="en-US" dirty="0">
              <a:latin typeface="+mj-lt"/>
            </a:endParaRPr>
          </a:p>
        </p:txBody>
      </p:sp>
      <p:sp>
        <p:nvSpPr>
          <p:cNvPr id="3" name="Content Placeholder 2"/>
          <p:cNvSpPr>
            <a:spLocks noGrp="1"/>
          </p:cNvSpPr>
          <p:nvPr>
            <p:ph idx="1"/>
          </p:nvPr>
        </p:nvSpPr>
        <p:spPr/>
        <p:txBody>
          <a:bodyPr/>
          <a:lstStyle/>
          <a:p>
            <a:r>
              <a:rPr lang="en-US" dirty="0" smtClean="0"/>
              <a:t>Manual Transmission Installation</a:t>
            </a:r>
          </a:p>
          <a:p>
            <a:pPr lvl="1"/>
            <a:r>
              <a:rPr lang="en-US" dirty="0" smtClean="0"/>
              <a:t>Use a new clutch assembly</a:t>
            </a:r>
          </a:p>
          <a:p>
            <a:pPr lvl="1"/>
            <a:r>
              <a:rPr lang="en-US" dirty="0" smtClean="0"/>
              <a:t>Install the bell housing</a:t>
            </a:r>
          </a:p>
          <a:p>
            <a:pPr lvl="1"/>
            <a:r>
              <a:rPr lang="en-US" dirty="0" smtClean="0"/>
              <a:t>Check the release yoke for proper movement</a:t>
            </a:r>
          </a:p>
          <a:p>
            <a:pPr lvl="1"/>
            <a:r>
              <a:rPr lang="en-US" dirty="0" smtClean="0"/>
              <a:t>Carefully install the transmission into the pilot bearing</a:t>
            </a:r>
          </a:p>
          <a:p>
            <a:r>
              <a:rPr lang="en-US" dirty="0" smtClean="0"/>
              <a:t>Automatic Transmission Installation</a:t>
            </a:r>
          </a:p>
          <a:p>
            <a:pPr lvl="1"/>
            <a:r>
              <a:rPr lang="en-US" dirty="0" smtClean="0"/>
              <a:t>Install the torque converter in the transmission</a:t>
            </a:r>
          </a:p>
          <a:p>
            <a:pPr lvl="1"/>
            <a:r>
              <a:rPr lang="en-US" dirty="0" smtClean="0"/>
              <a:t>Secure the bell housing to the block</a:t>
            </a:r>
          </a:p>
          <a:p>
            <a:pPr lvl="1"/>
            <a:r>
              <a:rPr lang="en-US" dirty="0" smtClean="0"/>
              <a:t>Fasten the torque converter to the drive plate</a:t>
            </a:r>
            <a:endParaRPr lang="en-US" dirty="0"/>
          </a:p>
        </p:txBody>
      </p:sp>
    </p:spTree>
    <p:extLst>
      <p:ext uri="{BB962C8B-B14F-4D97-AF65-F5344CB8AC3E}">
        <p14:creationId xmlns:p14="http://schemas.microsoft.com/office/powerpoint/2010/main" val="2200841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38.2 </a:t>
            </a:r>
            <a:r>
              <a:rPr lang="en-IN" sz="2800" dirty="0">
                <a:latin typeface="+mj-lt"/>
              </a:rPr>
              <a:t>Bell housing alignment dowel pins are used to ensure proper alignment between the engine block and the transmission</a:t>
            </a:r>
            <a:endParaRPr lang="en-US" sz="2800" dirty="0">
              <a:latin typeface="+mj-lt"/>
            </a:endParaRPr>
          </a:p>
        </p:txBody>
      </p:sp>
      <p:pic>
        <p:nvPicPr>
          <p:cNvPr id="6" name="Picture 2" descr="A photo shows the front of an engine block with location of 2 alignment dowel pin marked at both the 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25" y="2133600"/>
            <a:ext cx="41211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38.3 </a:t>
            </a:r>
            <a:r>
              <a:rPr lang="en-IN" sz="2400" dirty="0">
                <a:latin typeface="+mj-lt"/>
              </a:rPr>
              <a:t>The internal splines inside the torque converter must be properly aligned with all of the  splines of the automatic transmission</a:t>
            </a:r>
            <a:endParaRPr lang="en-US" dirty="0">
              <a:latin typeface="+mj-lt"/>
            </a:endParaRPr>
          </a:p>
        </p:txBody>
      </p:sp>
      <p:pic>
        <p:nvPicPr>
          <p:cNvPr id="3" name="Picture 2" descr="A photo of torque convertor shows input shaft inside stator support shaft and front seal at the exit point of the shaf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775" y="2133600"/>
            <a:ext cx="48704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74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355</TotalTime>
  <Words>629</Words>
  <Application>Microsoft Office PowerPoint</Application>
  <PresentationFormat>On-screen Show (4:3)</PresentationFormat>
  <Paragraphs>80</Paragraphs>
  <Slides>22</Slides>
  <Notes>0</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Office Theme</vt:lpstr>
      <vt:lpstr>508 Lecture</vt:lpstr>
      <vt:lpstr>2_508 Lecture</vt:lpstr>
      <vt:lpstr>3_508 Lecture</vt:lpstr>
      <vt:lpstr>4_508 Lecture</vt:lpstr>
      <vt:lpstr>Automotive Technology Principles, Diagnosis, and Service</vt:lpstr>
      <vt:lpstr>LEARNING OBJECTIVES </vt:lpstr>
      <vt:lpstr>PRE-INSTALLATION CHECKLIST</vt:lpstr>
      <vt:lpstr>Figure 38.1 A partially melted electrical connector indicates that excessive current flow was present. The cause of the excessive current should be located and corrected before the engine is started</vt:lpstr>
      <vt:lpstr>QUESTION 1: ?</vt:lpstr>
      <vt:lpstr>ANSWER 1:</vt:lpstr>
      <vt:lpstr>TRANSMISSION INSTALLATION</vt:lpstr>
      <vt:lpstr>Figure 38.2 Bell housing alignment dowel pins are used to ensure proper alignment between the engine block and the transmission</vt:lpstr>
      <vt:lpstr>Figure 38.3 The internal splines inside the torque converter must be properly aligned with all of the  splines of the automatic transmission</vt:lpstr>
      <vt:lpstr>DRESSING THE ENGINE</vt:lpstr>
      <vt:lpstr>Figure 38.4 It is often easier to install all of the accessory drive belts before the engine is installed in the vehicle </vt:lpstr>
      <vt:lpstr>QUESTION 2: ?</vt:lpstr>
      <vt:lpstr>ANSWER 2:</vt:lpstr>
      <vt:lpstr>ENGINE INSTALLATION</vt:lpstr>
      <vt:lpstr>Figure 38.5 A fixture installed that is used as a place to attach the hosting chains</vt:lpstr>
      <vt:lpstr>FREQUENTLY ASKED QUESTION</vt:lpstr>
      <vt:lpstr>ENGINE START</vt:lpstr>
      <vt:lpstr>Figure 38.6 Even though the dash gauge may show normal operating temperature, a scan tool or an infrared pyrometer can also be used to verify proper coolant temperature </vt:lpstr>
      <vt:lpstr>BREAK-IN PRECAUTIONS</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38</dc:title>
  <dc:creator>Curt &amp; Tammy</dc:creator>
  <cp:lastModifiedBy>Curt &amp; Tammy</cp:lastModifiedBy>
  <cp:revision>49</cp:revision>
  <dcterms:created xsi:type="dcterms:W3CDTF">2018-09-25T19:30:15Z</dcterms:created>
  <dcterms:modified xsi:type="dcterms:W3CDTF">2019-04-16T00:28:48Z</dcterms:modified>
</cp:coreProperties>
</file>