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 id="2147483697" r:id="rId5"/>
    <p:sldMasterId id="2147483709" r:id="rId6"/>
  </p:sldMasterIdLst>
  <p:sldIdLst>
    <p:sldId id="257" r:id="rId7"/>
    <p:sldId id="259" r:id="rId8"/>
    <p:sldId id="260" r:id="rId9"/>
    <p:sldId id="262" r:id="rId10"/>
    <p:sldId id="315" r:id="rId11"/>
    <p:sldId id="337" r:id="rId12"/>
    <p:sldId id="380" r:id="rId13"/>
    <p:sldId id="381" r:id="rId14"/>
    <p:sldId id="316" r:id="rId15"/>
    <p:sldId id="326" r:id="rId16"/>
    <p:sldId id="327" r:id="rId17"/>
    <p:sldId id="328" r:id="rId18"/>
    <p:sldId id="329" r:id="rId19"/>
    <p:sldId id="272" r:id="rId20"/>
    <p:sldId id="317" r:id="rId21"/>
    <p:sldId id="382" r:id="rId22"/>
    <p:sldId id="384" r:id="rId23"/>
    <p:sldId id="330" r:id="rId24"/>
    <p:sldId id="331" r:id="rId25"/>
    <p:sldId id="383" r:id="rId26"/>
    <p:sldId id="332" r:id="rId27"/>
    <p:sldId id="333" r:id="rId28"/>
    <p:sldId id="334" r:id="rId29"/>
    <p:sldId id="385" r:id="rId30"/>
    <p:sldId id="406" r:id="rId31"/>
    <p:sldId id="407" r:id="rId32"/>
    <p:sldId id="408" r:id="rId33"/>
    <p:sldId id="409" r:id="rId34"/>
    <p:sldId id="335" r:id="rId35"/>
    <p:sldId id="336" r:id="rId36"/>
    <p:sldId id="338" r:id="rId37"/>
    <p:sldId id="339" r:id="rId38"/>
    <p:sldId id="340" r:id="rId39"/>
    <p:sldId id="341" r:id="rId40"/>
    <p:sldId id="342" r:id="rId41"/>
    <p:sldId id="343" r:id="rId42"/>
    <p:sldId id="344" r:id="rId43"/>
    <p:sldId id="345" r:id="rId44"/>
    <p:sldId id="346" r:id="rId45"/>
    <p:sldId id="347" r:id="rId46"/>
    <p:sldId id="348" r:id="rId47"/>
    <p:sldId id="411" r:id="rId48"/>
    <p:sldId id="410" r:id="rId49"/>
    <p:sldId id="349" r:id="rId50"/>
    <p:sldId id="412" r:id="rId51"/>
    <p:sldId id="350" r:id="rId52"/>
    <p:sldId id="413" r:id="rId53"/>
    <p:sldId id="414" r:id="rId54"/>
    <p:sldId id="419" r:id="rId55"/>
    <p:sldId id="420" r:id="rId56"/>
    <p:sldId id="351" r:id="rId57"/>
    <p:sldId id="352" r:id="rId58"/>
    <p:sldId id="353" r:id="rId59"/>
    <p:sldId id="354" r:id="rId60"/>
    <p:sldId id="355" r:id="rId61"/>
    <p:sldId id="356" r:id="rId62"/>
    <p:sldId id="357" r:id="rId63"/>
    <p:sldId id="358" r:id="rId64"/>
    <p:sldId id="359" r:id="rId65"/>
    <p:sldId id="360" r:id="rId66"/>
    <p:sldId id="361" r:id="rId67"/>
    <p:sldId id="421" r:id="rId68"/>
    <p:sldId id="422" r:id="rId69"/>
    <p:sldId id="423" r:id="rId70"/>
    <p:sldId id="362" r:id="rId71"/>
    <p:sldId id="363" r:id="rId72"/>
    <p:sldId id="364" r:id="rId73"/>
    <p:sldId id="365" r:id="rId74"/>
    <p:sldId id="366" r:id="rId75"/>
    <p:sldId id="274" r:id="rId76"/>
    <p:sldId id="367" r:id="rId77"/>
    <p:sldId id="424" r:id="rId78"/>
    <p:sldId id="425" r:id="rId79"/>
    <p:sldId id="368" r:id="rId80"/>
    <p:sldId id="369" r:id="rId81"/>
    <p:sldId id="370" r:id="rId82"/>
    <p:sldId id="371" r:id="rId83"/>
    <p:sldId id="426" r:id="rId84"/>
    <p:sldId id="427" r:id="rId85"/>
    <p:sldId id="428" r:id="rId86"/>
    <p:sldId id="429" r:id="rId87"/>
    <p:sldId id="372" r:id="rId88"/>
    <p:sldId id="373" r:id="rId89"/>
    <p:sldId id="374" r:id="rId90"/>
    <p:sldId id="375" r:id="rId91"/>
    <p:sldId id="376" r:id="rId92"/>
    <p:sldId id="377" r:id="rId93"/>
    <p:sldId id="430" r:id="rId94"/>
    <p:sldId id="431" r:id="rId95"/>
    <p:sldId id="432" r:id="rId96"/>
    <p:sldId id="378" r:id="rId97"/>
    <p:sldId id="379" r:id="rId98"/>
    <p:sldId id="386" r:id="rId99"/>
    <p:sldId id="387" r:id="rId100"/>
    <p:sldId id="418" r:id="rId101"/>
    <p:sldId id="388" r:id="rId102"/>
    <p:sldId id="389" r:id="rId103"/>
    <p:sldId id="417" r:id="rId104"/>
    <p:sldId id="390" r:id="rId105"/>
    <p:sldId id="391" r:id="rId106"/>
    <p:sldId id="416" r:id="rId107"/>
    <p:sldId id="392" r:id="rId108"/>
    <p:sldId id="433" r:id="rId109"/>
    <p:sldId id="434" r:id="rId110"/>
    <p:sldId id="435" r:id="rId111"/>
    <p:sldId id="393" r:id="rId112"/>
    <p:sldId id="394" r:id="rId113"/>
    <p:sldId id="395" r:id="rId114"/>
    <p:sldId id="415" r:id="rId115"/>
    <p:sldId id="396" r:id="rId116"/>
    <p:sldId id="405" r:id="rId117"/>
    <p:sldId id="397" r:id="rId118"/>
    <p:sldId id="398" r:id="rId119"/>
    <p:sldId id="399" r:id="rId120"/>
    <p:sldId id="400" r:id="rId121"/>
    <p:sldId id="401" r:id="rId122"/>
    <p:sldId id="402" r:id="rId123"/>
    <p:sldId id="403" r:id="rId124"/>
    <p:sldId id="404" r:id="rId125"/>
    <p:sldId id="325" r:id="rId1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82" autoAdjust="0"/>
    <p:restoredTop sz="94718" autoAdjust="0"/>
  </p:normalViewPr>
  <p:slideViewPr>
    <p:cSldViewPr>
      <p:cViewPr varScale="1">
        <p:scale>
          <a:sx n="105" d="100"/>
          <a:sy n="105" d="100"/>
        </p:scale>
        <p:origin x="-2154"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slide" Target="slides/slide107.xml"/><Relationship Id="rId118" Type="http://schemas.openxmlformats.org/officeDocument/2006/relationships/slide" Target="slides/slide112.xml"/><Relationship Id="rId126" Type="http://schemas.openxmlformats.org/officeDocument/2006/relationships/slide" Target="slides/slide120.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slide" Target="slides/slide110.xml"/><Relationship Id="rId124" Type="http://schemas.openxmlformats.org/officeDocument/2006/relationships/slide" Target="slides/slide118.xml"/><Relationship Id="rId129"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27"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61" Type="http://schemas.openxmlformats.org/officeDocument/2006/relationships/slide" Target="slides/slide55.xml"/><Relationship Id="rId82" Type="http://schemas.openxmlformats.org/officeDocument/2006/relationships/slide" Target="slides/slide76.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890996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30515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85426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pic>
        <p:nvPicPr>
          <p:cNvPr id="15"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
        <p:nvSpPr>
          <p:cNvPr id="22"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spTree>
    <p:extLst>
      <p:ext uri="{BB962C8B-B14F-4D97-AF65-F5344CB8AC3E}">
        <p14:creationId xmlns:p14="http://schemas.microsoft.com/office/powerpoint/2010/main" val="226966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36549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863020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9008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813808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968082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7/30/2019</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42834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690735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716038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17989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377508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7/30/2019</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7712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smtClean="0"/>
              <a:t>Click to edit Master title style</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52942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56744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7489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671741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33930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135839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7/30/2019</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126008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6583064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930286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23621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752764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7/30/2019</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99122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smtClean="0"/>
              <a:t>Click to edit Master title style</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75976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53055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46408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87427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9890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92209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786685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7/30/2019</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61774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881358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82077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43536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7/30/2019</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294935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smtClean="0"/>
              <a:t>Click to edit Master title style</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948267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080856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69199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808457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7288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601416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22136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7/30/2019</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09666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85351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68392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58405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7/30/2019</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4395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smtClean="0"/>
              <a:t>Click to edit Master title style</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15699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54714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49670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245389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111902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80693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972947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7/30/2019</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587742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655388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812025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092377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7/30/2019</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14176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smtClean="0"/>
              <a:t>Click to edit Master title style</a:t>
            </a:r>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313021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073388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25439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129285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emf"/><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
        <p:nvSpPr>
          <p:cNvPr id="8"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spTree>
    <p:extLst>
      <p:ext uri="{BB962C8B-B14F-4D97-AF65-F5344CB8AC3E}">
        <p14:creationId xmlns:p14="http://schemas.microsoft.com/office/powerpoint/2010/main" val="40644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15214061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48042165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029813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pic>
        <p:nvPicPr>
          <p:cNvPr id="14" name="Pearson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black">
          <a:xfrm>
            <a:off x="7748588" y="6414013"/>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5"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3576998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7/30/2019</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xmlns=""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smtClean="0">
                <a:latin typeface="Verdana"/>
              </a:rPr>
              <a:t>Copyright © 2020, 2016, 2012 Pearson Education, Inc. All Rights Reserved</a:t>
            </a:r>
            <a:endParaRPr lang="en-US" altLang="en-US" kern="0" dirty="0">
              <a:latin typeface="Verdana"/>
            </a:endParaRP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91397013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3.xml"/></Relationships>
</file>

<file path=ppt/slides/_rels/slide100.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54.xml"/></Relationships>
</file>

<file path=ppt/slides/_rels/slide10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4.xml"/></Relationships>
</file>

<file path=ppt/slides/_rels/slide102.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5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54.xml"/></Relationships>
</file>

<file path=ppt/slides/_rels/slide107.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54.xml"/></Relationships>
</file>

<file path=ppt/slides/_rels/slide10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54.xml"/></Relationships>
</file>

<file path=ppt/slides/_rels/slide10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3.xml"/></Relationships>
</file>

<file path=ppt/slides/_rels/slide110.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5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54.xml"/></Relationships>
</file>

<file path=ppt/slides/_rels/slide11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54.xml"/></Relationships>
</file>

<file path=ppt/slides/_rels/slide114.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54.xml"/></Relationships>
</file>

<file path=ppt/slides/_rels/slide11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54.xml"/></Relationships>
</file>

<file path=ppt/slides/_rels/slide116.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54.xml"/></Relationships>
</file>

<file path=ppt/slides/_rels/slide117.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54.xml"/></Relationships>
</file>

<file path=ppt/slides/_rels/slide118.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54.xml"/></Relationships>
</file>

<file path=ppt/slides/_rels/slide119.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3.xml"/></Relationships>
</file>

<file path=ppt/slides/_rels/slide12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4.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4.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4.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4.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54.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4.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4.xml"/></Relationships>
</file>

<file path=ppt/slides/_rels/slide5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4.xml"/></Relationships>
</file>

<file path=ppt/slides/_rels/slide5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4.xml"/></Relationships>
</file>

<file path=ppt/slides/_rels/slide5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4.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54.xml"/></Relationships>
</file>

<file path=ppt/slides/_rels/slide5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4.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4.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4.xml"/></Relationships>
</file>

<file path=ppt/slides/_rels/slide6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4.xml"/></Relationships>
</file>

<file path=ppt/slides/_rels/slide6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54.xml"/></Relationships>
</file>

<file path=ppt/slides/_rels/slide6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54.xml"/></Relationships>
</file>

<file path=ppt/slides/_rels/slide6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6.xml"/></Relationships>
</file>

<file path=ppt/slides/_rels/slide7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5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54.xml"/></Relationships>
</file>

<file path=ppt/slides/_rels/slide7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4.xml"/></Relationships>
</file>

<file path=ppt/slides/_rels/slide7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54.xml"/></Relationships>
</file>

<file path=ppt/slides/_rels/slide7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5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54.xml"/></Relationships>
</file>

<file path=ppt/slides/_rels/slide8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54.xml"/></Relationships>
</file>

<file path=ppt/slides/_rels/slide8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54.xml"/></Relationships>
</file>

<file path=ppt/slides/_rels/slide8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54.xml"/></Relationships>
</file>

<file path=ppt/slides/_rels/slide8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54.xml"/></Relationships>
</file>

<file path=ppt/slides/_rels/slide8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5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54.xml"/></Relationships>
</file>

<file path=ppt/slides/_rels/slide9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54.xml"/></Relationships>
</file>

<file path=ppt/slides/_rels/slide9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54.xml"/></Relationships>
</file>

<file path=ppt/slides/_rels/slide94.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54.xml"/></Relationships>
</file>

<file path=ppt/slides/_rels/slide9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4.xml"/></Relationships>
</file>

<file path=ppt/slides/_rels/slide9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54.xml"/></Relationships>
</file>

<file path=ppt/slides/_rels/slide9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54.xml"/></Relationships>
</file>

<file path=ppt/slides/_rels/slide9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4.xml"/></Relationships>
</file>

<file path=ppt/slides/_rels/slide99.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solidFill>
                  <a:schemeClr val="bg1"/>
                </a:solidFill>
                <a:latin typeface="Arial" panose="020B0604020202020204" pitchFamily="34" charset="0"/>
                <a:cs typeface="Arial" panose="020B0604020202020204" pitchFamily="34" charset="0"/>
              </a:rPr>
              <a:t>Automotive Technology Principles, Diagnosis, and Service</a:t>
            </a:r>
          </a:p>
        </p:txBody>
      </p:sp>
      <p:sp>
        <p:nvSpPr>
          <p:cNvPr id="3" name="Text Placeholder 2"/>
          <p:cNvSpPr>
            <a:spLocks noGrp="1"/>
          </p:cNvSpPr>
          <p:nvPr>
            <p:ph type="body" sz="quarter" idx="13"/>
          </p:nvPr>
        </p:nvSpPr>
        <p:spPr/>
        <p:txBody>
          <a:bodyPr/>
          <a:lstStyle/>
          <a:p>
            <a:r>
              <a:rPr lang="en-US" dirty="0" smtClean="0">
                <a:latin typeface="Arial" panose="020B0604020202020204" pitchFamily="34" charset="0"/>
                <a:cs typeface="Arial" panose="020B0604020202020204" pitchFamily="34" charset="0"/>
              </a:rPr>
              <a:t>Sixth Edition</a:t>
            </a:r>
            <a:endParaRPr lang="en-US" dirty="0">
              <a:latin typeface="Arial" panose="020B0604020202020204" pitchFamily="34" charset="0"/>
              <a:cs typeface="Arial" panose="020B0604020202020204" pitchFamily="34" charset="0"/>
            </a:endParaRPr>
          </a:p>
        </p:txBody>
      </p:sp>
      <p:sp>
        <p:nvSpPr>
          <p:cNvPr id="4" name="Text Placeholder 3"/>
          <p:cNvSpPr>
            <a:spLocks noGrp="1"/>
          </p:cNvSpPr>
          <p:nvPr>
            <p:ph type="body" sz="quarter" idx="14"/>
          </p:nvPr>
        </p:nvSpPr>
        <p:spPr/>
        <p:txBody>
          <a:bodyPr/>
          <a:lstStyle/>
          <a:p>
            <a:r>
              <a:rPr lang="en-US" dirty="0" smtClean="0"/>
              <a:t>Chapter 37</a:t>
            </a:r>
            <a:endParaRPr lang="en-US" dirty="0"/>
          </a:p>
        </p:txBody>
      </p:sp>
      <p:sp>
        <p:nvSpPr>
          <p:cNvPr id="5" name="Text Placeholder 4"/>
          <p:cNvSpPr>
            <a:spLocks noGrp="1"/>
          </p:cNvSpPr>
          <p:nvPr>
            <p:ph type="body" sz="quarter" idx="15"/>
          </p:nvPr>
        </p:nvSpPr>
        <p:spPr/>
        <p:txBody>
          <a:bodyPr/>
          <a:lstStyle/>
          <a:p>
            <a:r>
              <a:rPr lang="en-US" sz="3200" b="1" dirty="0" smtClean="0">
                <a:solidFill>
                  <a:srgbClr val="005A70"/>
                </a:solidFill>
                <a:latin typeface="Arial" panose="020B0604020202020204" pitchFamily="34" charset="0"/>
                <a:cs typeface="Arial" panose="020B0604020202020204" pitchFamily="34" charset="0"/>
              </a:rPr>
              <a:t>Engine Assembly and Dynamometer Testing</a:t>
            </a:r>
          </a:p>
        </p:txBody>
      </p:sp>
      <p:sp>
        <p:nvSpPr>
          <p:cNvPr id="7" name="Copyright" descr="Copyright 2015, 2012, 2009"/>
          <p:cNvSpPr txBox="1">
            <a:spLocks noChangeArrowheads="1"/>
          </p:cNvSpPr>
          <p:nvPr/>
        </p:nvSpPr>
        <p:spPr bwMode="auto">
          <a:xfrm>
            <a:off x="-838200" y="5334000"/>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8" name="Picture 7" descr="Front Cover: Automotive Technology: Principles, Diagnosis, and Service, Sixth Edition by Halderman"/>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27367" y="1813675"/>
            <a:ext cx="3280268" cy="4327525"/>
          </a:xfrm>
          <a:prstGeom prst="rect">
            <a:avLst/>
          </a:prstGeom>
          <a:noFill/>
          <a:ln w="9525" cap="flat" cmpd="sng">
            <a:solidFill>
              <a:srgbClr val="7F7F7F"/>
            </a:solidFill>
            <a:prstDash val="solid"/>
            <a:round/>
            <a:headEnd type="none" w="med" len="med"/>
            <a:tailEnd type="none" w="med" len="med"/>
          </a:ln>
          <a:effectLst>
            <a:outerShdw blurRad="50799" dist="76200" dir="2700000" algn="tl" rotWithShape="0">
              <a:srgbClr val="000000">
                <a:alpha val="55686"/>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886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Arial (Headings)"/>
              </a:rPr>
              <a:t>Figure 37.3 Studs installed in the block, replacing head bolts</a:t>
            </a:r>
            <a:endParaRPr lang="en-US" sz="2800" dirty="0"/>
          </a:p>
        </p:txBody>
      </p:sp>
      <p:pic>
        <p:nvPicPr>
          <p:cNvPr id="3" name="Picture 2" descr="A photo shows a V8 engine block with studs in the place of head bolts used to hold cylinder hea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40691" y="1828800"/>
            <a:ext cx="5262615" cy="4007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017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37.61 Oil should be seen flowing to each rocker arm as shown</a:t>
            </a:r>
            <a:endParaRPr lang="en-US" dirty="0"/>
          </a:p>
        </p:txBody>
      </p:sp>
      <p:pic>
        <p:nvPicPr>
          <p:cNvPr id="3" name="Picture 2" descr="A photo shows oil around rocker arm and valv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62126" y="1920606"/>
            <a:ext cx="5619748" cy="4220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469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j-lt"/>
              </a:rPr>
              <a:t>TECH TIP</a:t>
            </a:r>
            <a:endParaRPr lang="en-US" sz="4000" dirty="0">
              <a:latin typeface="+mj-lt"/>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5913" y="1947863"/>
            <a:ext cx="5972175" cy="296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0791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37.62 Heat tabs can be purchased from engine supply companies</a:t>
            </a:r>
            <a:endParaRPr lang="en-US" dirty="0"/>
          </a:p>
        </p:txBody>
      </p:sp>
      <p:pic>
        <p:nvPicPr>
          <p:cNvPr id="3" name="Picture 2" descr="A photo shows circular heat tabs with inner circle made of different metal."/>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62126" y="1920606"/>
            <a:ext cx="5619748" cy="4220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8167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DYNAMOMETER TESTING (1 OF 3) </a:t>
            </a:r>
            <a:endParaRPr lang="en-US" dirty="0">
              <a:latin typeface="+mj-lt"/>
            </a:endParaRPr>
          </a:p>
        </p:txBody>
      </p:sp>
      <p:sp>
        <p:nvSpPr>
          <p:cNvPr id="3" name="Content Placeholder 2"/>
          <p:cNvSpPr>
            <a:spLocks noGrp="1"/>
          </p:cNvSpPr>
          <p:nvPr>
            <p:ph idx="1"/>
          </p:nvPr>
        </p:nvSpPr>
        <p:spPr/>
        <p:txBody>
          <a:bodyPr/>
          <a:lstStyle/>
          <a:p>
            <a:r>
              <a:rPr lang="en-US" dirty="0" smtClean="0"/>
              <a:t>Purposes</a:t>
            </a:r>
          </a:p>
          <a:p>
            <a:pPr lvl="1"/>
            <a:r>
              <a:rPr lang="en-US" dirty="0"/>
              <a:t>Allows the completed engine to be started and run to </a:t>
            </a:r>
            <a:r>
              <a:rPr lang="en-US" dirty="0" smtClean="0"/>
              <a:t>operating temperature.</a:t>
            </a:r>
          </a:p>
          <a:p>
            <a:pPr lvl="1"/>
            <a:r>
              <a:rPr lang="en-US" dirty="0"/>
              <a:t>Permits checking for possible problems or leaks before </a:t>
            </a:r>
            <a:r>
              <a:rPr lang="en-US" dirty="0" smtClean="0"/>
              <a:t>the engine </a:t>
            </a:r>
            <a:r>
              <a:rPr lang="en-US" dirty="0"/>
              <a:t>is installed in a vehicle</a:t>
            </a:r>
            <a:r>
              <a:rPr lang="en-US" dirty="0" smtClean="0"/>
              <a:t>.</a:t>
            </a:r>
          </a:p>
          <a:p>
            <a:pPr lvl="1"/>
            <a:r>
              <a:rPr lang="en-US" dirty="0"/>
              <a:t>Allows the piston rings to seat and the engine to be </a:t>
            </a:r>
            <a:r>
              <a:rPr lang="en-US" dirty="0" smtClean="0"/>
              <a:t>partially broken-in</a:t>
            </a:r>
            <a:r>
              <a:rPr lang="en-US" dirty="0"/>
              <a:t>, before being installed in a vehicle</a:t>
            </a:r>
            <a:r>
              <a:rPr lang="en-US" dirty="0" smtClean="0"/>
              <a:t>.</a:t>
            </a:r>
          </a:p>
          <a:p>
            <a:pPr lvl="1"/>
            <a:r>
              <a:rPr lang="en-US" dirty="0"/>
              <a:t>Permits the technician to determine the output of the engine.</a:t>
            </a:r>
            <a:endParaRPr lang="en-US" dirty="0" smtClean="0"/>
          </a:p>
          <a:p>
            <a:pPr lvl="1"/>
            <a:endParaRPr lang="en-US" dirty="0"/>
          </a:p>
        </p:txBody>
      </p:sp>
    </p:spTree>
    <p:extLst>
      <p:ext uri="{BB962C8B-B14F-4D97-AF65-F5344CB8AC3E}">
        <p14:creationId xmlns:p14="http://schemas.microsoft.com/office/powerpoint/2010/main" val="1929463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DYNAMOMETER TESTING </a:t>
            </a:r>
            <a:r>
              <a:rPr lang="en-US" dirty="0" smtClean="0">
                <a:latin typeface="+mj-lt"/>
              </a:rPr>
              <a:t>(2 </a:t>
            </a:r>
            <a:r>
              <a:rPr lang="en-US" dirty="0">
                <a:latin typeface="+mj-lt"/>
              </a:rPr>
              <a:t>OF </a:t>
            </a:r>
            <a:r>
              <a:rPr lang="en-US" dirty="0" smtClean="0">
                <a:latin typeface="+mj-lt"/>
              </a:rPr>
              <a:t>3)</a:t>
            </a:r>
            <a:endParaRPr lang="en-US" dirty="0">
              <a:latin typeface="+mj-lt"/>
            </a:endParaRPr>
          </a:p>
        </p:txBody>
      </p:sp>
      <p:sp>
        <p:nvSpPr>
          <p:cNvPr id="3" name="Content Placeholder 2"/>
          <p:cNvSpPr>
            <a:spLocks noGrp="1"/>
          </p:cNvSpPr>
          <p:nvPr>
            <p:ph idx="1"/>
          </p:nvPr>
        </p:nvSpPr>
        <p:spPr/>
        <p:txBody>
          <a:bodyPr/>
          <a:lstStyle/>
          <a:p>
            <a:r>
              <a:rPr lang="en-US" dirty="0" smtClean="0"/>
              <a:t>Types of Dynamometers</a:t>
            </a:r>
          </a:p>
          <a:p>
            <a:pPr lvl="1"/>
            <a:r>
              <a:rPr lang="en-US" dirty="0"/>
              <a:t>A </a:t>
            </a:r>
            <a:r>
              <a:rPr lang="en-US" i="1" dirty="0"/>
              <a:t>brake type, </a:t>
            </a:r>
            <a:r>
              <a:rPr lang="en-US" dirty="0"/>
              <a:t>where a variable load is applied to the </a:t>
            </a:r>
            <a:r>
              <a:rPr lang="en-US" dirty="0" smtClean="0"/>
              <a:t>engine.</a:t>
            </a:r>
          </a:p>
          <a:p>
            <a:pPr lvl="1"/>
            <a:r>
              <a:rPr lang="en-US" dirty="0"/>
              <a:t>An </a:t>
            </a:r>
            <a:r>
              <a:rPr lang="en-US" i="1" dirty="0"/>
              <a:t>inertia type, </a:t>
            </a:r>
            <a:r>
              <a:rPr lang="en-US" dirty="0"/>
              <a:t>which measures engine power by using </a:t>
            </a:r>
            <a:r>
              <a:rPr lang="en-US" dirty="0" smtClean="0"/>
              <a:t>the engine </a:t>
            </a:r>
            <a:r>
              <a:rPr lang="en-US" dirty="0"/>
              <a:t>to accelerate a known mass load</a:t>
            </a:r>
            <a:r>
              <a:rPr lang="en-US" dirty="0" smtClean="0"/>
              <a:t>.</a:t>
            </a:r>
          </a:p>
          <a:p>
            <a:r>
              <a:rPr lang="en-US" dirty="0" smtClean="0"/>
              <a:t>Terminology</a:t>
            </a:r>
          </a:p>
          <a:p>
            <a:pPr lvl="1"/>
            <a:r>
              <a:rPr lang="en-US" dirty="0" smtClean="0"/>
              <a:t>Numbers </a:t>
            </a:r>
            <a:r>
              <a:rPr lang="en-US" dirty="0"/>
              <a:t>allow values to be assigned </a:t>
            </a:r>
            <a:r>
              <a:rPr lang="en-US" dirty="0" smtClean="0"/>
              <a:t>to virtually </a:t>
            </a:r>
            <a:r>
              <a:rPr lang="en-US" dirty="0"/>
              <a:t>everything being measured or tested</a:t>
            </a:r>
            <a:r>
              <a:rPr lang="en-US" dirty="0" smtClean="0"/>
              <a:t>.</a:t>
            </a:r>
          </a:p>
          <a:p>
            <a:pPr lvl="1"/>
            <a:r>
              <a:rPr lang="en-US" dirty="0" smtClean="0"/>
              <a:t>Measured values</a:t>
            </a:r>
          </a:p>
          <a:p>
            <a:pPr lvl="1"/>
            <a:r>
              <a:rPr lang="en-US" dirty="0" smtClean="0"/>
              <a:t>Calculated values</a:t>
            </a:r>
            <a:endParaRPr lang="en-US" dirty="0"/>
          </a:p>
        </p:txBody>
      </p:sp>
    </p:spTree>
    <p:extLst>
      <p:ext uri="{BB962C8B-B14F-4D97-AF65-F5344CB8AC3E}">
        <p14:creationId xmlns:p14="http://schemas.microsoft.com/office/powerpoint/2010/main" val="2003345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DYNAMOMETER TESTING </a:t>
            </a:r>
            <a:r>
              <a:rPr lang="en-US" dirty="0" smtClean="0">
                <a:latin typeface="+mj-lt"/>
              </a:rPr>
              <a:t>(3 </a:t>
            </a:r>
            <a:r>
              <a:rPr lang="en-US" dirty="0">
                <a:latin typeface="+mj-lt"/>
              </a:rPr>
              <a:t>OF </a:t>
            </a:r>
            <a:r>
              <a:rPr lang="en-US" dirty="0" smtClean="0">
                <a:latin typeface="+mj-lt"/>
              </a:rPr>
              <a:t>3)</a:t>
            </a:r>
            <a:endParaRPr lang="en-US" dirty="0">
              <a:latin typeface="+mj-lt"/>
            </a:endParaRPr>
          </a:p>
        </p:txBody>
      </p:sp>
      <p:sp>
        <p:nvSpPr>
          <p:cNvPr id="3" name="Content Placeholder 2"/>
          <p:cNvSpPr>
            <a:spLocks noGrp="1"/>
          </p:cNvSpPr>
          <p:nvPr>
            <p:ph idx="1"/>
          </p:nvPr>
        </p:nvSpPr>
        <p:spPr/>
        <p:txBody>
          <a:bodyPr/>
          <a:lstStyle/>
          <a:p>
            <a:r>
              <a:rPr lang="en-US" dirty="0" smtClean="0"/>
              <a:t>Measured Valves</a:t>
            </a:r>
          </a:p>
          <a:p>
            <a:pPr lvl="1"/>
            <a:r>
              <a:rPr lang="en-US" dirty="0" smtClean="0"/>
              <a:t>Measured </a:t>
            </a:r>
            <a:r>
              <a:rPr lang="en-US" dirty="0"/>
              <a:t>units are those that </a:t>
            </a:r>
            <a:r>
              <a:rPr lang="en-US" dirty="0" smtClean="0"/>
              <a:t>are obtained </a:t>
            </a:r>
            <a:r>
              <a:rPr lang="en-US" dirty="0"/>
              <a:t>directly from </a:t>
            </a:r>
            <a:r>
              <a:rPr lang="en-US" dirty="0" smtClean="0"/>
              <a:t>sensors.</a:t>
            </a:r>
          </a:p>
          <a:p>
            <a:r>
              <a:rPr lang="en-US" dirty="0" smtClean="0"/>
              <a:t>Calculated Numbers</a:t>
            </a:r>
          </a:p>
          <a:p>
            <a:pPr lvl="1"/>
            <a:r>
              <a:rPr lang="en-US" dirty="0"/>
              <a:t>Calculated numbers are those </a:t>
            </a:r>
            <a:r>
              <a:rPr lang="en-US" dirty="0" smtClean="0"/>
              <a:t>that are </a:t>
            </a:r>
            <a:r>
              <a:rPr lang="en-US" dirty="0"/>
              <a:t>obtained by using the measured values and processing </a:t>
            </a:r>
            <a:r>
              <a:rPr lang="en-US" dirty="0" smtClean="0"/>
              <a:t>them through software.</a:t>
            </a:r>
          </a:p>
          <a:p>
            <a:r>
              <a:rPr lang="en-US" dirty="0" smtClean="0"/>
              <a:t>Standards</a:t>
            </a:r>
          </a:p>
          <a:p>
            <a:pPr lvl="1"/>
            <a:r>
              <a:rPr lang="en-US" dirty="0"/>
              <a:t>For best results, perform testing on nice </a:t>
            </a:r>
            <a:r>
              <a:rPr lang="en-US" dirty="0" smtClean="0"/>
              <a:t>days with </a:t>
            </a:r>
            <a:r>
              <a:rPr lang="en-US" dirty="0"/>
              <a:t>low relative humidity and high atmospheric pressure.</a:t>
            </a:r>
            <a:endParaRPr lang="en-US" dirty="0" smtClean="0"/>
          </a:p>
          <a:p>
            <a:endParaRPr lang="en-US" dirty="0"/>
          </a:p>
        </p:txBody>
      </p:sp>
    </p:spTree>
    <p:extLst>
      <p:ext uri="{BB962C8B-B14F-4D97-AF65-F5344CB8AC3E}">
        <p14:creationId xmlns:p14="http://schemas.microsoft.com/office/powerpoint/2010/main" val="1901410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37.63 A dynamometer measures engine torque by applying a resistive force to the engine and measuring the force applied. Water is being used as the resistive load on this dynamometer</a:t>
            </a:r>
            <a:endParaRPr lang="en-US" dirty="0"/>
          </a:p>
        </p:txBody>
      </p:sp>
      <p:pic>
        <p:nvPicPr>
          <p:cNvPr id="3" name="Picture 2" descr="A photo shows a dynamometer with a drum marked water absorption uni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83536" y="2057400"/>
            <a:ext cx="4376928" cy="3828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42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latin typeface="Arial (Headings)"/>
              </a:rPr>
              <a:t>Figure 37.64 A chassis dynamometer is used to measure</a:t>
            </a:r>
            <a:br>
              <a:rPr lang="en-US" sz="1800" dirty="0">
                <a:latin typeface="Arial (Headings)"/>
              </a:rPr>
            </a:br>
            <a:r>
              <a:rPr lang="en-US" sz="1800" dirty="0">
                <a:latin typeface="Arial (Headings)"/>
              </a:rPr>
              <a:t>torque at the drive wheels. There is a power loss through the drive train, so the measured values are about 20% less than when measuring engine output at the flywheel, using an engine dynamometer</a:t>
            </a:r>
            <a:endParaRPr lang="en-US" sz="1800" dirty="0"/>
          </a:p>
        </p:txBody>
      </p:sp>
      <p:pic>
        <p:nvPicPr>
          <p:cNvPr id="3" name="Picture 2" descr="A photo shows a classic dynamometer with tire of the car placed on 2 cylindrical drum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40770" y="1905000"/>
            <a:ext cx="4997577" cy="3752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560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37.65 A magnetic pickup being used to monitor engine speed when the vehicle is being tested on a chassis dynamometer</a:t>
            </a:r>
            <a:endParaRPr lang="en-US" dirty="0"/>
          </a:p>
        </p:txBody>
      </p:sp>
      <p:pic>
        <p:nvPicPr>
          <p:cNvPr id="3" name="Picture 2" descr="A photo shows magnetic pickup around ignition pulse wire and coil-on-plug ignition coil placed below i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43100" y="2158616"/>
            <a:ext cx="5257800" cy="3953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713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j-lt"/>
              </a:rPr>
              <a:t>TECH TIP</a:t>
            </a:r>
            <a:endParaRPr lang="en-US" sz="4000" dirty="0">
              <a:latin typeface="+mj-l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438" y="1900238"/>
            <a:ext cx="5953125" cy="305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2394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Arial (Headings)"/>
              </a:rPr>
              <a:t>Figure 37.4 Main bearing studs installed on a V-8 block</a:t>
            </a:r>
            <a:endParaRPr lang="en-US" sz="2800" dirty="0"/>
          </a:p>
        </p:txBody>
      </p:sp>
      <p:pic>
        <p:nvPicPr>
          <p:cNvPr id="3" name="Picture 2" descr="A photo shows lower part of a V8 engine block with studs installed besides 4 C- shaped main bearing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52045" y="1877281"/>
            <a:ext cx="4839911" cy="4289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342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37.66 Because horsepower is calculated from measured torque, the horsepower and torque curves should always cross at exactly 5,252 RPM</a:t>
            </a:r>
            <a:endParaRPr lang="en-US" dirty="0"/>
          </a:p>
        </p:txBody>
      </p:sp>
      <p:pic>
        <p:nvPicPr>
          <p:cNvPr id="3" name="Picture 2" descr="The graph shows RPM is on the x-axis ranging from 2000 to 7500 RPM, SAE Horsepower on left Y-axis ranging from 50 to 175, and SAE Torque is on the right Y-axis ranging from 50 to 175.&#10;•Torque curve starts around (24, 140), peaks to (26, 159), falls to (70, 125) with fluctuations. &#10;•Horsepower curve starts approximately at (24, 60) and rises gradually to (71, 170) with fluctuations.&#10;•Both the curve cross at (52, 140).&#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42160" y="1981200"/>
            <a:ext cx="5059680" cy="4108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879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PLASTIGAGE</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86196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mj-lt"/>
              </a:rPr>
              <a:t>1</a:t>
            </a:r>
            <a:r>
              <a:rPr lang="en-US" sz="2400" dirty="0" smtClean="0">
                <a:latin typeface="+mj-lt"/>
              </a:rPr>
              <a:t>.</a:t>
            </a:r>
            <a:r>
              <a:rPr lang="en-US" sz="2400" b="0" dirty="0">
                <a:latin typeface="+mj-lt"/>
              </a:rPr>
              <a:t> Clean the main bearing journal and then place a </a:t>
            </a:r>
            <a:r>
              <a:rPr lang="en-US" sz="2400" b="0" dirty="0" smtClean="0">
                <a:latin typeface="+mj-lt"/>
              </a:rPr>
              <a:t>strip of </a:t>
            </a:r>
            <a:r>
              <a:rPr lang="en-US" sz="2400" b="0" dirty="0" err="1">
                <a:latin typeface="+mj-lt"/>
              </a:rPr>
              <a:t>Plastigage</a:t>
            </a:r>
            <a:r>
              <a:rPr lang="en-US" sz="2400" b="0" dirty="0">
                <a:latin typeface="+mj-lt"/>
              </a:rPr>
              <a:t> material across the entire width of </a:t>
            </a:r>
            <a:r>
              <a:rPr lang="en-US" sz="2400" b="0" dirty="0" smtClean="0">
                <a:latin typeface="+mj-lt"/>
              </a:rPr>
              <a:t>the journal</a:t>
            </a:r>
            <a:r>
              <a:rPr lang="en-US" sz="2400" b="0" dirty="0">
                <a:latin typeface="+mj-lt"/>
              </a:rPr>
              <a:t>.</a:t>
            </a:r>
            <a:endParaRPr lang="en-US" sz="2400" dirty="0">
              <a:latin typeface="+mj-lt"/>
            </a:endParaRPr>
          </a:p>
        </p:txBody>
      </p:sp>
      <p:pic>
        <p:nvPicPr>
          <p:cNvPr id="3" name="Picture 2" descr="A photo shows a clean main bearing journal."/>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81075" y="1472627"/>
            <a:ext cx="7181850" cy="4761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710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mj-lt"/>
              </a:rPr>
              <a:t>2. </a:t>
            </a:r>
            <a:r>
              <a:rPr lang="en-US" sz="2400" b="0" dirty="0">
                <a:latin typeface="+mj-lt"/>
              </a:rPr>
              <a:t>Carefully install the main bearing cap with the </a:t>
            </a:r>
            <a:r>
              <a:rPr lang="en-US" sz="2400" b="0" dirty="0" smtClean="0">
                <a:latin typeface="+mj-lt"/>
              </a:rPr>
              <a:t>bearing installed</a:t>
            </a:r>
            <a:r>
              <a:rPr lang="en-US" sz="2400" b="0" dirty="0">
                <a:latin typeface="+mj-lt"/>
              </a:rPr>
              <a:t>.</a:t>
            </a:r>
            <a:endParaRPr lang="en-US" sz="2400" dirty="0">
              <a:latin typeface="+mj-lt"/>
            </a:endParaRPr>
          </a:p>
        </p:txBody>
      </p:sp>
      <p:pic>
        <p:nvPicPr>
          <p:cNvPr id="3" name="Picture 2" descr="A photo shows main bearing cap installed over main beari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81075" y="1472627"/>
            <a:ext cx="7181850" cy="4761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614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mj-lt"/>
              </a:rPr>
              <a:t>3</a:t>
            </a:r>
            <a:r>
              <a:rPr lang="en-US" sz="2400" dirty="0" smtClean="0">
                <a:latin typeface="+mj-lt"/>
              </a:rPr>
              <a:t>.</a:t>
            </a:r>
            <a:r>
              <a:rPr lang="en-US" sz="2400" b="0" dirty="0">
                <a:latin typeface="+mj-lt"/>
              </a:rPr>
              <a:t> Torque main bearing cap bolts to factory specifications.</a:t>
            </a:r>
            <a:endParaRPr lang="en-US" sz="2400" dirty="0">
              <a:latin typeface="+mj-lt"/>
            </a:endParaRPr>
          </a:p>
        </p:txBody>
      </p:sp>
      <p:pic>
        <p:nvPicPr>
          <p:cNvPr id="3" name="Picture 2" descr="A photo shows a technician tightening cap bolts using a torque wrench."/>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81075" y="1472627"/>
            <a:ext cx="7181849" cy="4761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257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latin typeface="+mj-lt"/>
              </a:rPr>
              <a:t>4</a:t>
            </a:r>
            <a:r>
              <a:rPr lang="en-US" sz="2000" dirty="0" smtClean="0">
                <a:latin typeface="+mj-lt"/>
              </a:rPr>
              <a:t>.</a:t>
            </a:r>
            <a:r>
              <a:rPr lang="en-US" sz="2000" b="0" dirty="0">
                <a:latin typeface="+mj-lt"/>
              </a:rPr>
              <a:t> Carefully remove the bearing cap and, using the </a:t>
            </a:r>
            <a:r>
              <a:rPr lang="en-US" sz="2000" b="0" dirty="0" smtClean="0">
                <a:latin typeface="+mj-lt"/>
              </a:rPr>
              <a:t>package that </a:t>
            </a:r>
            <a:r>
              <a:rPr lang="en-US" sz="2000" b="0" dirty="0">
                <a:latin typeface="+mj-lt"/>
              </a:rPr>
              <a:t>contained the </a:t>
            </a:r>
            <a:r>
              <a:rPr lang="en-US" sz="2000" b="0" dirty="0" err="1">
                <a:latin typeface="+mj-lt"/>
              </a:rPr>
              <a:t>Plastigage</a:t>
            </a:r>
            <a:r>
              <a:rPr lang="en-US" sz="2000" b="0" dirty="0">
                <a:latin typeface="+mj-lt"/>
              </a:rPr>
              <a:t> strips, measure the </a:t>
            </a:r>
            <a:r>
              <a:rPr lang="en-US" sz="2000" b="0" dirty="0" smtClean="0">
                <a:latin typeface="+mj-lt"/>
              </a:rPr>
              <a:t>width of </a:t>
            </a:r>
            <a:r>
              <a:rPr lang="en-US" sz="2000" b="0" dirty="0">
                <a:latin typeface="+mj-lt"/>
              </a:rPr>
              <a:t>the compressed material. The gauge is calibrated </a:t>
            </a:r>
            <a:r>
              <a:rPr lang="en-US" sz="2000" b="0" dirty="0" smtClean="0">
                <a:latin typeface="+mj-lt"/>
              </a:rPr>
              <a:t>in thousandths </a:t>
            </a:r>
            <a:r>
              <a:rPr lang="en-US" sz="2000" b="0" dirty="0">
                <a:latin typeface="+mj-lt"/>
              </a:rPr>
              <a:t>of the inch. Repeat for each main bearing.</a:t>
            </a:r>
            <a:endParaRPr lang="en-US" sz="2000" dirty="0">
              <a:latin typeface="+mj-lt"/>
            </a:endParaRPr>
          </a:p>
        </p:txBody>
      </p:sp>
      <p:pic>
        <p:nvPicPr>
          <p:cNvPr id="3" name="Picture 2" descr="A photo shows a Plastigage placed over main beari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81075" y="1472627"/>
            <a:ext cx="7181849" cy="4761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226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mj-lt"/>
              </a:rPr>
              <a:t>5</a:t>
            </a:r>
            <a:r>
              <a:rPr lang="en-US" sz="2400" dirty="0" smtClean="0">
                <a:latin typeface="+mj-lt"/>
              </a:rPr>
              <a:t>.</a:t>
            </a:r>
            <a:r>
              <a:rPr lang="en-US" sz="2400" b="0" dirty="0">
                <a:latin typeface="+mj-lt"/>
              </a:rPr>
              <a:t> To measure rod bearing oil clearance, start by </a:t>
            </a:r>
            <a:r>
              <a:rPr lang="en-US" sz="2400" b="0" dirty="0" smtClean="0">
                <a:latin typeface="+mj-lt"/>
              </a:rPr>
              <a:t>removing the </a:t>
            </a:r>
            <a:r>
              <a:rPr lang="en-US" sz="2400" b="0" dirty="0">
                <a:latin typeface="+mj-lt"/>
              </a:rPr>
              <a:t>rod cap.</a:t>
            </a:r>
            <a:endParaRPr lang="en-US" sz="2400" dirty="0">
              <a:latin typeface="+mj-lt"/>
            </a:endParaRPr>
          </a:p>
        </p:txBody>
      </p:sp>
      <p:pic>
        <p:nvPicPr>
          <p:cNvPr id="3" name="Picture 2" descr="A photo shows rod cap being remove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81076" y="1472627"/>
            <a:ext cx="7181847" cy="4761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047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mj-lt"/>
              </a:rPr>
              <a:t>6</a:t>
            </a:r>
            <a:r>
              <a:rPr lang="en-US" sz="2400" dirty="0" smtClean="0">
                <a:latin typeface="+mj-lt"/>
              </a:rPr>
              <a:t>.</a:t>
            </a:r>
            <a:r>
              <a:rPr lang="en-US" sz="2400" b="0" dirty="0">
                <a:latin typeface="+mj-lt"/>
              </a:rPr>
              <a:t> Clean the rod bearing journal and then place a strip </a:t>
            </a:r>
            <a:r>
              <a:rPr lang="en-US" sz="2400" b="0" dirty="0" smtClean="0">
                <a:latin typeface="+mj-lt"/>
              </a:rPr>
              <a:t>of </a:t>
            </a:r>
            <a:r>
              <a:rPr lang="en-US" sz="2400" b="0" dirty="0" err="1" smtClean="0">
                <a:latin typeface="+mj-lt"/>
              </a:rPr>
              <a:t>Plastigage</a:t>
            </a:r>
            <a:r>
              <a:rPr lang="en-US" sz="2400" b="0" dirty="0" smtClean="0">
                <a:latin typeface="+mj-lt"/>
              </a:rPr>
              <a:t> </a:t>
            </a:r>
            <a:r>
              <a:rPr lang="en-US" sz="2400" b="0" dirty="0">
                <a:latin typeface="+mj-lt"/>
              </a:rPr>
              <a:t>across the entire width of the journal.</a:t>
            </a:r>
            <a:endParaRPr lang="en-US" sz="2400" dirty="0">
              <a:latin typeface="+mj-lt"/>
            </a:endParaRPr>
          </a:p>
        </p:txBody>
      </p:sp>
      <p:pic>
        <p:nvPicPr>
          <p:cNvPr id="3" name="Picture 2" descr="A photo shows a technician’s finger placed over a rod bearing journal."/>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81076" y="1472627"/>
            <a:ext cx="7181847" cy="4761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338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mj-lt"/>
              </a:rPr>
              <a:t>7</a:t>
            </a:r>
            <a:r>
              <a:rPr lang="en-US" sz="2400" dirty="0" smtClean="0">
                <a:latin typeface="+mj-lt"/>
              </a:rPr>
              <a:t>. </a:t>
            </a:r>
            <a:r>
              <a:rPr lang="en-US" sz="2400" b="0" dirty="0">
                <a:latin typeface="+mj-lt"/>
              </a:rPr>
              <a:t>Torque the rod bearing cap nuts to </a:t>
            </a:r>
            <a:r>
              <a:rPr lang="en-US" sz="2400" b="0" dirty="0" smtClean="0">
                <a:latin typeface="+mj-lt"/>
              </a:rPr>
              <a:t>factory specifications</a:t>
            </a:r>
            <a:r>
              <a:rPr lang="en-US" sz="2400" b="0" dirty="0">
                <a:latin typeface="+mj-lt"/>
              </a:rPr>
              <a:t>.</a:t>
            </a:r>
            <a:endParaRPr lang="en-US" sz="2400" dirty="0">
              <a:latin typeface="+mj-lt"/>
            </a:endParaRPr>
          </a:p>
        </p:txBody>
      </p:sp>
      <p:pic>
        <p:nvPicPr>
          <p:cNvPr id="3" name="Picture 2" descr="A photo shows a technician tightening rod bearing cap bolts using a torque wrench."/>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81076" y="1472627"/>
            <a:ext cx="7181846" cy="4761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302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latin typeface="+mj-lt"/>
              </a:rPr>
              <a:t>8</a:t>
            </a:r>
            <a:r>
              <a:rPr lang="en-US" sz="2000" dirty="0" smtClean="0">
                <a:latin typeface="+mj-lt"/>
              </a:rPr>
              <a:t>.</a:t>
            </a:r>
            <a:r>
              <a:rPr lang="en-US" sz="2000" b="0" dirty="0">
                <a:latin typeface="+mj-lt"/>
              </a:rPr>
              <a:t> Remove the rod cap and measure the oil </a:t>
            </a:r>
            <a:r>
              <a:rPr lang="en-US" sz="2000" b="0" dirty="0" smtClean="0">
                <a:latin typeface="+mj-lt"/>
              </a:rPr>
              <a:t>clearance using </a:t>
            </a:r>
            <a:r>
              <a:rPr lang="en-US" sz="2000" b="0" dirty="0">
                <a:latin typeface="+mj-lt"/>
              </a:rPr>
              <a:t>the markings on the </a:t>
            </a:r>
            <a:r>
              <a:rPr lang="en-US" sz="2000" b="0" dirty="0" err="1">
                <a:latin typeface="+mj-lt"/>
              </a:rPr>
              <a:t>Plastigage</a:t>
            </a:r>
            <a:r>
              <a:rPr lang="en-US" sz="2000" b="0" dirty="0">
                <a:latin typeface="+mj-lt"/>
              </a:rPr>
              <a:t> package. </a:t>
            </a:r>
            <a:r>
              <a:rPr lang="en-US" sz="2000" b="0" dirty="0" smtClean="0">
                <a:latin typeface="+mj-lt"/>
              </a:rPr>
              <a:t>The wider </a:t>
            </a:r>
            <a:r>
              <a:rPr lang="en-US" sz="2000" b="0" dirty="0">
                <a:latin typeface="+mj-lt"/>
              </a:rPr>
              <a:t>the compressed gauge material is, the </a:t>
            </a:r>
            <a:r>
              <a:rPr lang="en-US" sz="2000" b="0" dirty="0" smtClean="0">
                <a:latin typeface="+mj-lt"/>
              </a:rPr>
              <a:t>narrower the </a:t>
            </a:r>
            <a:r>
              <a:rPr lang="en-US" sz="2000" b="0" dirty="0">
                <a:latin typeface="+mj-lt"/>
              </a:rPr>
              <a:t>bearing oil clearance. Repeat for all rod bearings.</a:t>
            </a:r>
            <a:endParaRPr lang="en-US" sz="2000" dirty="0">
              <a:latin typeface="+mj-lt"/>
            </a:endParaRPr>
          </a:p>
        </p:txBody>
      </p:sp>
      <p:pic>
        <p:nvPicPr>
          <p:cNvPr id="3" name="Picture 2" descr="A photo shows a Plastigage placed over rod beari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81076" y="1472627"/>
            <a:ext cx="7181846" cy="4761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714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37.5 A Cadillac </a:t>
            </a:r>
            <a:r>
              <a:rPr lang="en-US" sz="2400" dirty="0" err="1">
                <a:latin typeface="Arial (Headings)"/>
              </a:rPr>
              <a:t>Northstar</a:t>
            </a:r>
            <a:r>
              <a:rPr lang="en-US" sz="2400" dirty="0">
                <a:latin typeface="Arial (Headings)"/>
              </a:rPr>
              <a:t> engine being rebuilt. The shop doing the work is installing Heli-coils® in all threaded cylinder head bolt holes as a precaution.</a:t>
            </a:r>
            <a:endParaRPr lang="en-US" sz="2400" dirty="0"/>
          </a:p>
        </p:txBody>
      </p:sp>
      <p:pic>
        <p:nvPicPr>
          <p:cNvPr id="3" name="Picture 2" descr="A photo shows a V8 engine block with duct tape applied to the surface where cylinder head is usually place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46536" y="2057400"/>
            <a:ext cx="4450928" cy="3892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221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mj-lt"/>
              </a:rPr>
              <a:t>Copyright</a:t>
            </a:r>
          </a:p>
        </p:txBody>
      </p:sp>
      <p:pic>
        <p:nvPicPr>
          <p:cNvPr id="3" name="Picture 2" descr="This work is protected by United States copyright laws and is provided solely for the use of instructors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honor the intended pedagogical purposes and the needs of other instructors who rely on these material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19" y="2119235"/>
            <a:ext cx="8130427" cy="2619530"/>
          </a:xfrm>
          <a:prstGeom prst="rect">
            <a:avLst/>
          </a:prstGeom>
        </p:spPr>
      </p:pic>
    </p:spTree>
    <p:extLst>
      <p:ext uri="{BB962C8B-B14F-4D97-AF65-F5344CB8AC3E}">
        <p14:creationId xmlns:p14="http://schemas.microsoft.com/office/powerpoint/2010/main" val="3387871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37.6 A thread chaser (top) is the preferred tool to clean threaded holes because it cleans without removing metal, compared to a tap (bottom)</a:t>
            </a:r>
            <a:endParaRPr lang="en-US" dirty="0"/>
          </a:p>
        </p:txBody>
      </p:sp>
      <p:pic>
        <p:nvPicPr>
          <p:cNvPr id="3" name="Picture 2" descr="The thread chaser is a tool with threads and a small cavity running perpendicular to the threads at the bottom of a rod. The tap has threads running through the entire tool and a large cavity running perpendicular with sharp thread edges at the cavity."/>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56613" y="1981200"/>
            <a:ext cx="5230776" cy="392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61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cap="all" dirty="0" smtClean="0">
                <a:latin typeface="+mj-lt"/>
              </a:rPr>
              <a:t>Tech Tip</a:t>
            </a:r>
            <a:r>
              <a:rPr lang="en-US" sz="3400" dirty="0" smtClean="0">
                <a:latin typeface="+mj-lt"/>
              </a:rPr>
              <a:t> </a:t>
            </a:r>
            <a:endParaRPr lang="en-US" sz="3400" dirty="0">
              <a:latin typeface="+mj-lt"/>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25" y="2247900"/>
            <a:ext cx="600075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1570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Arial (Headings)"/>
              </a:rPr>
              <a:t>Figure 37.7 Using a plastic trash bag is an excellent way to keep the engine clean during all stages of assembly</a:t>
            </a:r>
            <a:endParaRPr lang="en-US" sz="2800" dirty="0">
              <a:latin typeface="+mj-lt"/>
            </a:endParaRPr>
          </a:p>
        </p:txBody>
      </p:sp>
      <p:pic>
        <p:nvPicPr>
          <p:cNvPr id="4" name="Picture 2" descr="A photo shows an engine covered in a plastic ba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81200" y="1905000"/>
            <a:ext cx="5181600" cy="3891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82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CYLINDER HEAD PREPARATION</a:t>
            </a:r>
            <a:endParaRPr lang="en-US" dirty="0">
              <a:latin typeface="+mj-lt"/>
            </a:endParaRPr>
          </a:p>
        </p:txBody>
      </p:sp>
      <p:sp>
        <p:nvSpPr>
          <p:cNvPr id="3" name="Content Placeholder 2"/>
          <p:cNvSpPr>
            <a:spLocks noGrp="1"/>
          </p:cNvSpPr>
          <p:nvPr>
            <p:ph idx="1"/>
          </p:nvPr>
        </p:nvSpPr>
        <p:spPr/>
        <p:txBody>
          <a:bodyPr/>
          <a:lstStyle/>
          <a:p>
            <a:r>
              <a:rPr lang="en-US" dirty="0"/>
              <a:t>Check the following details on the </a:t>
            </a:r>
            <a:r>
              <a:rPr lang="en-US" dirty="0" smtClean="0"/>
              <a:t>cylinder head(s).</a:t>
            </a:r>
          </a:p>
          <a:p>
            <a:pPr lvl="1"/>
            <a:r>
              <a:rPr lang="en-US" dirty="0"/>
              <a:t>The surface finish of the fire deck is as </a:t>
            </a:r>
            <a:r>
              <a:rPr lang="en-US" dirty="0" smtClean="0"/>
              <a:t>specified.</a:t>
            </a:r>
          </a:p>
          <a:p>
            <a:pPr lvl="1"/>
            <a:r>
              <a:rPr lang="en-US" dirty="0"/>
              <a:t>All valves should be checked for </a:t>
            </a:r>
            <a:r>
              <a:rPr lang="en-US" dirty="0" smtClean="0"/>
              <a:t>leakage.</a:t>
            </a:r>
          </a:p>
          <a:p>
            <a:pPr lvl="1"/>
            <a:r>
              <a:rPr lang="en-US" dirty="0"/>
              <a:t>All valve springs should be checked for even spring </a:t>
            </a:r>
            <a:r>
              <a:rPr lang="en-US" dirty="0" smtClean="0"/>
              <a:t>pressure and </a:t>
            </a:r>
            <a:r>
              <a:rPr lang="en-US" dirty="0"/>
              <a:t>installed height</a:t>
            </a:r>
            <a:r>
              <a:rPr lang="en-US" dirty="0" smtClean="0"/>
              <a:t>.</a:t>
            </a:r>
          </a:p>
          <a:p>
            <a:pPr lvl="1"/>
            <a:r>
              <a:rPr lang="en-US" dirty="0"/>
              <a:t>Check for proper pushrod </a:t>
            </a:r>
            <a:r>
              <a:rPr lang="en-US" dirty="0" smtClean="0"/>
              <a:t>length.</a:t>
            </a:r>
          </a:p>
          <a:p>
            <a:r>
              <a:rPr lang="en-US" dirty="0"/>
              <a:t>If replacement rocker arms are used, be sure that the geometry</a:t>
            </a:r>
          </a:p>
          <a:p>
            <a:r>
              <a:rPr lang="en-US" dirty="0"/>
              <a:t>and total lift is okay.</a:t>
            </a:r>
          </a:p>
        </p:txBody>
      </p:sp>
    </p:spTree>
    <p:extLst>
      <p:ext uri="{BB962C8B-B14F-4D97-AF65-F5344CB8AC3E}">
        <p14:creationId xmlns:p14="http://schemas.microsoft.com/office/powerpoint/2010/main" val="1182190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TRIAL  ASSEMBLY</a:t>
            </a:r>
            <a:endParaRPr lang="en-US" dirty="0">
              <a:latin typeface="+mj-lt"/>
            </a:endParaRPr>
          </a:p>
        </p:txBody>
      </p:sp>
      <p:sp>
        <p:nvSpPr>
          <p:cNvPr id="3" name="Content Placeholder 2"/>
          <p:cNvSpPr>
            <a:spLocks noGrp="1"/>
          </p:cNvSpPr>
          <p:nvPr>
            <p:ph idx="1"/>
          </p:nvPr>
        </p:nvSpPr>
        <p:spPr/>
        <p:txBody>
          <a:bodyPr/>
          <a:lstStyle/>
          <a:p>
            <a:r>
              <a:rPr lang="en-US" dirty="0" smtClean="0"/>
              <a:t>Short Block</a:t>
            </a:r>
          </a:p>
          <a:p>
            <a:pPr lvl="1"/>
            <a:r>
              <a:rPr lang="en-US" dirty="0"/>
              <a:t>Before performing final engine assembly, </a:t>
            </a:r>
            <a:r>
              <a:rPr lang="en-US" dirty="0" smtClean="0"/>
              <a:t>the wise </a:t>
            </a:r>
            <a:r>
              <a:rPr lang="en-US" dirty="0"/>
              <a:t>technician checks that all parts fit and work</a:t>
            </a:r>
            <a:r>
              <a:rPr lang="en-US" dirty="0" smtClean="0"/>
              <a:t>.</a:t>
            </a:r>
          </a:p>
          <a:p>
            <a:r>
              <a:rPr lang="en-US" dirty="0" smtClean="0"/>
              <a:t>Valve Train</a:t>
            </a:r>
          </a:p>
          <a:p>
            <a:pPr lvl="1"/>
            <a:r>
              <a:rPr lang="en-US" dirty="0"/>
              <a:t>Some timing chain mechanisms require more </a:t>
            </a:r>
            <a:r>
              <a:rPr lang="en-US" dirty="0" smtClean="0"/>
              <a:t>space than </a:t>
            </a:r>
            <a:r>
              <a:rPr lang="en-US" dirty="0"/>
              <a:t>the stock component, so some machining may be needed</a:t>
            </a:r>
            <a:r>
              <a:rPr lang="en-US" dirty="0" smtClean="0"/>
              <a:t>.</a:t>
            </a:r>
          </a:p>
          <a:p>
            <a:r>
              <a:rPr lang="en-US" dirty="0" smtClean="0"/>
              <a:t>Check the Angle Between the Heads</a:t>
            </a:r>
          </a:p>
          <a:p>
            <a:pPr lvl="1"/>
            <a:r>
              <a:rPr lang="en-US" dirty="0" smtClean="0"/>
              <a:t>Use a gauge to check the angle </a:t>
            </a:r>
            <a:r>
              <a:rPr lang="en-US" dirty="0"/>
              <a:t>to ensure proper intake manifold gasket sealing.</a:t>
            </a:r>
          </a:p>
        </p:txBody>
      </p:sp>
    </p:spTree>
    <p:extLst>
      <p:ext uri="{BB962C8B-B14F-4D97-AF65-F5344CB8AC3E}">
        <p14:creationId xmlns:p14="http://schemas.microsoft.com/office/powerpoint/2010/main" val="1287057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37.8 A trial assembly showed that some grinding of the block is needed to provide clearance for the counterweight of the crankshaft.</a:t>
            </a:r>
            <a:endParaRPr lang="en-US" sz="2400" dirty="0"/>
          </a:p>
        </p:txBody>
      </p:sp>
      <p:pic>
        <p:nvPicPr>
          <p:cNvPr id="3" name="Picture 2" descr="A photo shows a trial assembly of crankshaft with low clearance between counterweight and engine block indicating a need to grind the block."/>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36648" y="1981200"/>
            <a:ext cx="4870704"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661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37.9 A typical high-performance aftermarket rocker arm that is equipped with needle roller bearings at the valve stem end.</a:t>
            </a:r>
            <a:endParaRPr lang="en-US" sz="2400" dirty="0"/>
          </a:p>
        </p:txBody>
      </p:sp>
      <p:pic>
        <p:nvPicPr>
          <p:cNvPr id="3" name="Picture 2" descr="The rocker arm has a hole at its center for pivot shaft and has caged needle roller bearings. Towards the left of rocker arm needle roller bearings pushing down on valve. The illustration also shows internal oil passages running from central hole to needle roller bearing, bolt of the push rod, and the passage directed toward valve to lubricate springs via spring oiler hol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31949" y="2133600"/>
            <a:ext cx="5224272"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927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LEARNING OBJECTIVES (1 of 2)</a:t>
            </a:r>
            <a:endParaRPr lang="en-US" dirty="0">
              <a:latin typeface="+mj-lt"/>
            </a:endParaRPr>
          </a:p>
        </p:txBody>
      </p:sp>
      <p:sp>
        <p:nvSpPr>
          <p:cNvPr id="23555" name="Content Placeholder 2"/>
          <p:cNvSpPr>
            <a:spLocks noGrp="1"/>
          </p:cNvSpPr>
          <p:nvPr>
            <p:ph idx="1"/>
          </p:nvPr>
        </p:nvSpPr>
        <p:spPr/>
        <p:txBody>
          <a:bodyPr/>
          <a:lstStyle/>
          <a:p>
            <a:pPr marL="0" indent="0">
              <a:buNone/>
            </a:pPr>
            <a:r>
              <a:rPr lang="en-US" b="1" dirty="0" smtClean="0">
                <a:solidFill>
                  <a:srgbClr val="005A70"/>
                </a:solidFill>
              </a:rPr>
              <a:t>37.1</a:t>
            </a:r>
            <a:r>
              <a:rPr lang="en-US" dirty="0" smtClean="0"/>
              <a:t> </a:t>
            </a:r>
            <a:r>
              <a:rPr lang="en-US" dirty="0"/>
              <a:t>Explain short block preparation and cylinder head preparation</a:t>
            </a:r>
            <a:r>
              <a:rPr lang="en-US" dirty="0" smtClean="0"/>
              <a:t>.</a:t>
            </a:r>
          </a:p>
          <a:p>
            <a:pPr marL="0" indent="0">
              <a:buNone/>
            </a:pPr>
            <a:r>
              <a:rPr lang="en-US" b="1" dirty="0" smtClean="0">
                <a:solidFill>
                  <a:srgbClr val="005A70"/>
                </a:solidFill>
              </a:rPr>
              <a:t>37.2 </a:t>
            </a:r>
            <a:r>
              <a:rPr lang="en-US" dirty="0"/>
              <a:t>Discuss trial assembly and final short block assembly</a:t>
            </a:r>
            <a:r>
              <a:rPr lang="en-US" dirty="0" smtClean="0"/>
              <a:t>.</a:t>
            </a:r>
          </a:p>
          <a:p>
            <a:pPr marL="0" indent="0">
              <a:buNone/>
            </a:pPr>
            <a:r>
              <a:rPr lang="en-US" b="1" dirty="0" smtClean="0">
                <a:solidFill>
                  <a:srgbClr val="005A70"/>
                </a:solidFill>
              </a:rPr>
              <a:t>37.3 </a:t>
            </a:r>
            <a:r>
              <a:rPr lang="en-US" dirty="0"/>
              <a:t>Describe camshaft installation and piston/rod installation</a:t>
            </a:r>
            <a:r>
              <a:rPr lang="en-US" dirty="0" smtClean="0"/>
              <a:t>.</a:t>
            </a:r>
          </a:p>
          <a:p>
            <a:pPr marL="0" indent="0">
              <a:buNone/>
            </a:pPr>
            <a:r>
              <a:rPr lang="en-US" b="1" dirty="0" smtClean="0">
                <a:solidFill>
                  <a:schemeClr val="accent2"/>
                </a:solidFill>
              </a:rPr>
              <a:t>37.4</a:t>
            </a:r>
            <a:r>
              <a:rPr lang="en-US" dirty="0" smtClean="0"/>
              <a:t> </a:t>
            </a:r>
            <a:r>
              <a:rPr lang="en-US" dirty="0"/>
              <a:t>Explain the cylinder head installation </a:t>
            </a:r>
            <a:r>
              <a:rPr lang="en-US" dirty="0" smtClean="0"/>
              <a:t>procedure</a:t>
            </a:r>
            <a:r>
              <a:rPr lang="en-US" dirty="0"/>
              <a:t>.</a:t>
            </a:r>
          </a:p>
        </p:txBody>
      </p:sp>
    </p:spTree>
    <p:extLst>
      <p:ext uri="{BB962C8B-B14F-4D97-AF65-F5344CB8AC3E}">
        <p14:creationId xmlns:p14="http://schemas.microsoft.com/office/powerpoint/2010/main" val="225093734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 TIP</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8300" y="1828800"/>
            <a:ext cx="5867400" cy="391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444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37.10 Fogging oil is used to cover bare metal parts when the engine is being stored to prevent corrosion</a:t>
            </a:r>
            <a:endParaRPr lang="en-US" dirty="0"/>
          </a:p>
        </p:txBody>
      </p:sp>
      <p:pic>
        <p:nvPicPr>
          <p:cNvPr id="3" name="Picture 3" descr="A photo shows a can of fogging oil."/>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42110" y="1676400"/>
            <a:ext cx="2850726" cy="4223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064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Arial (Headings)"/>
              </a:rPr>
              <a:t>Figure 37.11 Engine assembly lube is recommended to be used on engine parts during assembly</a:t>
            </a:r>
            <a:endParaRPr lang="en-US" sz="2800" dirty="0"/>
          </a:p>
        </p:txBody>
      </p:sp>
      <p:pic>
        <p:nvPicPr>
          <p:cNvPr id="3" name="Picture 2" descr="A photo shows 3 cans of engine assembly lub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62150" y="1905000"/>
            <a:ext cx="5219700" cy="3919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32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37.12 An angle gauge being used to check the angle between the cylinder heads on this small block Chevrolet V-8 engine</a:t>
            </a:r>
            <a:endParaRPr lang="en-US" dirty="0"/>
          </a:p>
        </p:txBody>
      </p:sp>
      <p:pic>
        <p:nvPicPr>
          <p:cNvPr id="3" name="Picture 2" descr="A photo shows a V-shaped angle gauge placed between the cylinder heads of a V8 engin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24025" y="1981200"/>
            <a:ext cx="5695950" cy="3831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173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FINAL SHORT BLOCK  </a:t>
            </a:r>
            <a:r>
              <a:rPr lang="en-US" dirty="0" smtClean="0">
                <a:latin typeface="+mj-lt"/>
              </a:rPr>
              <a:t>ASSEMBLY (1 OF 5)</a:t>
            </a:r>
            <a:endParaRPr lang="en-US" dirty="0">
              <a:latin typeface="+mj-lt"/>
            </a:endParaRPr>
          </a:p>
        </p:txBody>
      </p:sp>
      <p:sp>
        <p:nvSpPr>
          <p:cNvPr id="3" name="Content Placeholder 2"/>
          <p:cNvSpPr>
            <a:spLocks noGrp="1"/>
          </p:cNvSpPr>
          <p:nvPr>
            <p:ph idx="1"/>
          </p:nvPr>
        </p:nvSpPr>
        <p:spPr/>
        <p:txBody>
          <a:bodyPr/>
          <a:lstStyle/>
          <a:p>
            <a:r>
              <a:rPr lang="en-US" sz="2400" dirty="0" smtClean="0"/>
              <a:t>Block Preparation</a:t>
            </a:r>
          </a:p>
          <a:p>
            <a:pPr lvl="1"/>
            <a:r>
              <a:rPr lang="en-US" sz="2000" dirty="0"/>
              <a:t>The block, including the oil gallery passages, should be </a:t>
            </a:r>
            <a:r>
              <a:rPr lang="en-US" sz="2000" dirty="0" smtClean="0"/>
              <a:t>thoroughly cleaned.</a:t>
            </a:r>
          </a:p>
          <a:p>
            <a:pPr lvl="1"/>
            <a:r>
              <a:rPr lang="en-US" sz="2000" dirty="0"/>
              <a:t>All threaded bolt holes should be chamfered</a:t>
            </a:r>
            <a:r>
              <a:rPr lang="en-US" sz="2000" dirty="0" smtClean="0"/>
              <a:t>.</a:t>
            </a:r>
          </a:p>
          <a:p>
            <a:pPr lvl="1"/>
            <a:r>
              <a:rPr lang="en-US" sz="2000" dirty="0"/>
              <a:t>All threaded holes should be cleaned with a thread </a:t>
            </a:r>
            <a:r>
              <a:rPr lang="en-US" sz="2000" dirty="0" smtClean="0"/>
              <a:t>chaser before </a:t>
            </a:r>
            <a:r>
              <a:rPr lang="en-US" sz="2000" dirty="0"/>
              <a:t>final assembly</a:t>
            </a:r>
            <a:r>
              <a:rPr lang="en-US" sz="2000" dirty="0" smtClean="0"/>
              <a:t>.</a:t>
            </a:r>
          </a:p>
          <a:p>
            <a:r>
              <a:rPr lang="en-US" sz="2400" dirty="0" smtClean="0"/>
              <a:t>Installing Cups and Plugs</a:t>
            </a:r>
          </a:p>
          <a:p>
            <a:pPr lvl="1"/>
            <a:r>
              <a:rPr lang="en-US" sz="2000" dirty="0"/>
              <a:t>Oil gallery plugs should </a:t>
            </a:r>
            <a:r>
              <a:rPr lang="en-US" sz="2000" dirty="0" smtClean="0"/>
              <a:t>be installed </a:t>
            </a:r>
            <a:r>
              <a:rPr lang="en-US" sz="2000" dirty="0"/>
              <a:t>using sealant on the threads</a:t>
            </a:r>
            <a:r>
              <a:rPr lang="en-US" sz="2000" dirty="0" smtClean="0"/>
              <a:t>.</a:t>
            </a:r>
          </a:p>
          <a:p>
            <a:pPr lvl="1"/>
            <a:r>
              <a:rPr lang="en-US" sz="2000" dirty="0"/>
              <a:t>Core holes left in the external block wall are machined </a:t>
            </a:r>
            <a:r>
              <a:rPr lang="en-US" sz="2000" dirty="0" smtClean="0"/>
              <a:t>and sealed </a:t>
            </a:r>
            <a:r>
              <a:rPr lang="en-US" sz="2000" dirty="0"/>
              <a:t>with soft core plugs or expansion </a:t>
            </a:r>
            <a:r>
              <a:rPr lang="en-US" sz="2000" dirty="0" smtClean="0"/>
              <a:t>plugs (also called freeze plugs or Welsh plugs).</a:t>
            </a:r>
            <a:endParaRPr lang="en-US" sz="2000" dirty="0"/>
          </a:p>
        </p:txBody>
      </p:sp>
    </p:spTree>
    <p:extLst>
      <p:ext uri="{BB962C8B-B14F-4D97-AF65-F5344CB8AC3E}">
        <p14:creationId xmlns:p14="http://schemas.microsoft.com/office/powerpoint/2010/main" val="3869077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FINAL SHORT BLOCK  </a:t>
            </a:r>
            <a:r>
              <a:rPr lang="en-US" dirty="0" smtClean="0">
                <a:latin typeface="+mj-lt"/>
              </a:rPr>
              <a:t>ASSEMBLY (2 OF 5)</a:t>
            </a:r>
            <a:endParaRPr lang="en-US" dirty="0">
              <a:latin typeface="+mj-lt"/>
            </a:endParaRPr>
          </a:p>
        </p:txBody>
      </p:sp>
      <p:sp>
        <p:nvSpPr>
          <p:cNvPr id="3" name="Content Placeholder 2"/>
          <p:cNvSpPr>
            <a:spLocks noGrp="1"/>
          </p:cNvSpPr>
          <p:nvPr>
            <p:ph idx="1"/>
          </p:nvPr>
        </p:nvSpPr>
        <p:spPr/>
        <p:txBody>
          <a:bodyPr/>
          <a:lstStyle/>
          <a:p>
            <a:r>
              <a:rPr lang="en-US" dirty="0" smtClean="0"/>
              <a:t>Cam </a:t>
            </a:r>
            <a:r>
              <a:rPr lang="en-US" dirty="0" smtClean="0"/>
              <a:t>Bearings</a:t>
            </a:r>
          </a:p>
          <a:p>
            <a:pPr lvl="1"/>
            <a:r>
              <a:rPr lang="en-US" dirty="0"/>
              <a:t>A cam bearing installing tool is required </a:t>
            </a:r>
            <a:r>
              <a:rPr lang="en-US" dirty="0" smtClean="0"/>
              <a:t>to insert </a:t>
            </a:r>
            <a:r>
              <a:rPr lang="en-US" dirty="0"/>
              <a:t>the new cam bearing without damaging the bearing</a:t>
            </a:r>
            <a:r>
              <a:rPr lang="en-US" dirty="0" smtClean="0"/>
              <a:t>.</a:t>
            </a:r>
          </a:p>
          <a:p>
            <a:pPr lvl="1"/>
            <a:r>
              <a:rPr lang="en-US" dirty="0"/>
              <a:t>The installed bearing must be checked to ensure that it has </a:t>
            </a:r>
            <a:r>
              <a:rPr lang="en-US" dirty="0" smtClean="0"/>
              <a:t>the correct </a:t>
            </a:r>
            <a:r>
              <a:rPr lang="en-US" dirty="0"/>
              <a:t>depth and that the oil hole is indexed with the oil </a:t>
            </a:r>
            <a:r>
              <a:rPr lang="en-US" dirty="0" smtClean="0"/>
              <a:t>passage in </a:t>
            </a:r>
            <a:r>
              <a:rPr lang="en-US" dirty="0"/>
              <a:t>the block</a:t>
            </a:r>
            <a:r>
              <a:rPr lang="en-US" dirty="0" smtClean="0"/>
              <a:t>.</a:t>
            </a:r>
          </a:p>
          <a:p>
            <a:r>
              <a:rPr lang="en-US" dirty="0" smtClean="0"/>
              <a:t>Measuring Main Bearing Clearance</a:t>
            </a:r>
          </a:p>
          <a:p>
            <a:pPr lvl="1"/>
            <a:r>
              <a:rPr lang="en-US" dirty="0"/>
              <a:t>The oil clearance of both main and connecting </a:t>
            </a:r>
            <a:r>
              <a:rPr lang="en-US" dirty="0" smtClean="0"/>
              <a:t>rod bearings </a:t>
            </a:r>
            <a:r>
              <a:rPr lang="en-US" dirty="0"/>
              <a:t>is set by selectively fitting the bearings. In this way, </a:t>
            </a:r>
            <a:r>
              <a:rPr lang="en-US" dirty="0" smtClean="0"/>
              <a:t>the oil </a:t>
            </a:r>
            <a:r>
              <a:rPr lang="en-US" dirty="0"/>
              <a:t>clearance can be adjusted to within 0.0005 inch of the </a:t>
            </a:r>
            <a:r>
              <a:rPr lang="en-US" dirty="0" smtClean="0"/>
              <a:t>desired clearance</a:t>
            </a:r>
            <a:r>
              <a:rPr lang="en-US" dirty="0"/>
              <a:t>.</a:t>
            </a:r>
            <a:endParaRPr lang="en-US" dirty="0" smtClean="0"/>
          </a:p>
          <a:p>
            <a:pPr marL="457200" lvl="1" indent="0">
              <a:buNone/>
            </a:pPr>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2470748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FINAL SHORT BLOCK  ASSEMBLY </a:t>
            </a:r>
            <a:r>
              <a:rPr lang="en-US" dirty="0" smtClean="0">
                <a:latin typeface="+mj-lt"/>
              </a:rPr>
              <a:t>(3 OF 5)</a:t>
            </a:r>
            <a:endParaRPr lang="en-US" dirty="0">
              <a:latin typeface="+mj-lt"/>
            </a:endParaRPr>
          </a:p>
        </p:txBody>
      </p:sp>
      <p:sp>
        <p:nvSpPr>
          <p:cNvPr id="3" name="Content Placeholder 2"/>
          <p:cNvSpPr>
            <a:spLocks noGrp="1"/>
          </p:cNvSpPr>
          <p:nvPr>
            <p:ph idx="1"/>
          </p:nvPr>
        </p:nvSpPr>
        <p:spPr/>
        <p:txBody>
          <a:bodyPr/>
          <a:lstStyle/>
          <a:p>
            <a:r>
              <a:rPr lang="en-US" dirty="0" smtClean="0"/>
              <a:t>Correcting Bearing Clearance</a:t>
            </a:r>
          </a:p>
          <a:p>
            <a:pPr lvl="1"/>
            <a:r>
              <a:rPr lang="en-US" dirty="0"/>
              <a:t>The oil clearance can be reduced by 0.001 inch by </a:t>
            </a:r>
            <a:r>
              <a:rPr lang="en-US" dirty="0" smtClean="0"/>
              <a:t>replacing both </a:t>
            </a:r>
            <a:r>
              <a:rPr lang="en-US" dirty="0"/>
              <a:t>bearing shells with bearing shells that are 0.001 </a:t>
            </a:r>
            <a:r>
              <a:rPr lang="en-US" dirty="0" smtClean="0"/>
              <a:t>inch undersize.</a:t>
            </a:r>
          </a:p>
          <a:p>
            <a:pPr lvl="1"/>
            <a:r>
              <a:rPr lang="en-US" dirty="0"/>
              <a:t>The clearance can be reduced by 0.0005 inch by </a:t>
            </a:r>
            <a:r>
              <a:rPr lang="en-US" dirty="0" smtClean="0"/>
              <a:t>replacing only </a:t>
            </a:r>
            <a:r>
              <a:rPr lang="en-US" dirty="0"/>
              <a:t>one of the bearing shells with a bearing shell that is </a:t>
            </a:r>
            <a:r>
              <a:rPr lang="en-US" dirty="0" smtClean="0"/>
              <a:t>0.001 inch </a:t>
            </a:r>
            <a:r>
              <a:rPr lang="en-US" dirty="0"/>
              <a:t>smaller</a:t>
            </a:r>
            <a:r>
              <a:rPr lang="en-US" dirty="0" smtClean="0"/>
              <a:t>.</a:t>
            </a:r>
          </a:p>
          <a:p>
            <a:r>
              <a:rPr lang="en-US" dirty="0" smtClean="0"/>
              <a:t>Lip Seal Installation</a:t>
            </a:r>
          </a:p>
          <a:p>
            <a:pPr lvl="1"/>
            <a:r>
              <a:rPr lang="en-US" dirty="0"/>
              <a:t>The </a:t>
            </a:r>
            <a:r>
              <a:rPr lang="en-US" dirty="0" smtClean="0"/>
              <a:t>lip of </a:t>
            </a:r>
            <a:r>
              <a:rPr lang="en-US" dirty="0"/>
              <a:t>the seal should be well lubricated before the shaft and cap </a:t>
            </a:r>
            <a:r>
              <a:rPr lang="en-US" dirty="0" smtClean="0"/>
              <a:t>are installed.</a:t>
            </a:r>
          </a:p>
          <a:p>
            <a:pPr lvl="1"/>
            <a:r>
              <a:rPr lang="en-US" dirty="0" smtClean="0"/>
              <a:t>Check manufacturers recommendations on sealant. </a:t>
            </a:r>
          </a:p>
          <a:p>
            <a:pPr lvl="1"/>
            <a:endParaRPr lang="en-US" dirty="0"/>
          </a:p>
        </p:txBody>
      </p:sp>
    </p:spTree>
    <p:extLst>
      <p:ext uri="{BB962C8B-B14F-4D97-AF65-F5344CB8AC3E}">
        <p14:creationId xmlns:p14="http://schemas.microsoft.com/office/powerpoint/2010/main" val="2417310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FINAL SHORT BLOCK  ASSEMBLY </a:t>
            </a:r>
            <a:r>
              <a:rPr lang="en-US" dirty="0" smtClean="0">
                <a:latin typeface="+mj-lt"/>
              </a:rPr>
              <a:t>(4 OF 5)</a:t>
            </a:r>
            <a:endParaRPr lang="en-US" dirty="0">
              <a:latin typeface="+mj-lt"/>
            </a:endParaRPr>
          </a:p>
        </p:txBody>
      </p:sp>
      <p:sp>
        <p:nvSpPr>
          <p:cNvPr id="3" name="Content Placeholder 2"/>
          <p:cNvSpPr>
            <a:spLocks noGrp="1"/>
          </p:cNvSpPr>
          <p:nvPr>
            <p:ph idx="1"/>
          </p:nvPr>
        </p:nvSpPr>
        <p:spPr/>
        <p:txBody>
          <a:bodyPr/>
          <a:lstStyle/>
          <a:p>
            <a:r>
              <a:rPr lang="en-US" dirty="0" smtClean="0"/>
              <a:t>Rope Seal Installation</a:t>
            </a:r>
          </a:p>
          <a:p>
            <a:pPr lvl="1"/>
            <a:r>
              <a:rPr lang="en-US" dirty="0"/>
              <a:t>Rope-type oil seals </a:t>
            </a:r>
            <a:r>
              <a:rPr lang="en-US" dirty="0" smtClean="0"/>
              <a:t>must be </a:t>
            </a:r>
            <a:r>
              <a:rPr lang="en-US" dirty="0"/>
              <a:t>compressed tightly into the groove so that no oil can </a:t>
            </a:r>
            <a:r>
              <a:rPr lang="en-US" dirty="0" smtClean="0"/>
              <a:t>leak behind </a:t>
            </a:r>
            <a:r>
              <a:rPr lang="en-US" dirty="0"/>
              <a:t>them</a:t>
            </a:r>
            <a:r>
              <a:rPr lang="en-US" dirty="0" smtClean="0"/>
              <a:t>.</a:t>
            </a:r>
          </a:p>
          <a:p>
            <a:pPr lvl="1"/>
            <a:r>
              <a:rPr lang="en-US" dirty="0" smtClean="0"/>
              <a:t>Special care must be used when trimming excess rope from the seal.</a:t>
            </a:r>
          </a:p>
          <a:p>
            <a:r>
              <a:rPr lang="en-US" dirty="0" smtClean="0"/>
              <a:t>Crankshaft Installation</a:t>
            </a:r>
          </a:p>
          <a:p>
            <a:pPr lvl="1"/>
            <a:r>
              <a:rPr lang="en-US" sz="2300" dirty="0"/>
              <a:t>The crankshaft should be carefully placed in the </a:t>
            </a:r>
            <a:r>
              <a:rPr lang="en-US" sz="2300" dirty="0" smtClean="0"/>
              <a:t>bearings to </a:t>
            </a:r>
            <a:r>
              <a:rPr lang="en-US" sz="2300" dirty="0"/>
              <a:t>avoid damage to the thrust bearing surfaces</a:t>
            </a:r>
            <a:r>
              <a:rPr lang="en-US" sz="2300" dirty="0" smtClean="0"/>
              <a:t>.</a:t>
            </a:r>
          </a:p>
          <a:p>
            <a:pPr lvl="1"/>
            <a:r>
              <a:rPr lang="en-US" sz="2300" dirty="0"/>
              <a:t>The main bearing cap bolts are tightened finger tight, </a:t>
            </a:r>
            <a:r>
              <a:rPr lang="en-US" sz="2300" dirty="0" smtClean="0"/>
              <a:t>and the </a:t>
            </a:r>
            <a:r>
              <a:rPr lang="en-US" sz="2300" dirty="0"/>
              <a:t>crankshaft is rotated. It should rotate freely.</a:t>
            </a:r>
            <a:endParaRPr lang="en-US" sz="2300" dirty="0"/>
          </a:p>
        </p:txBody>
      </p:sp>
    </p:spTree>
    <p:extLst>
      <p:ext uri="{BB962C8B-B14F-4D97-AF65-F5344CB8AC3E}">
        <p14:creationId xmlns:p14="http://schemas.microsoft.com/office/powerpoint/2010/main" val="1660665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FINAL SHORT BLOCK  ASSEMBLY </a:t>
            </a:r>
            <a:r>
              <a:rPr lang="en-US" dirty="0" smtClean="0">
                <a:latin typeface="+mj-lt"/>
              </a:rPr>
              <a:t>(5 OF 5)</a:t>
            </a:r>
            <a:endParaRPr lang="en-US" dirty="0">
              <a:latin typeface="+mj-lt"/>
            </a:endParaRPr>
          </a:p>
        </p:txBody>
      </p:sp>
      <p:sp>
        <p:nvSpPr>
          <p:cNvPr id="3" name="Content Placeholder 2"/>
          <p:cNvSpPr>
            <a:spLocks noGrp="1"/>
          </p:cNvSpPr>
          <p:nvPr>
            <p:ph idx="1"/>
          </p:nvPr>
        </p:nvSpPr>
        <p:spPr/>
        <p:txBody>
          <a:bodyPr/>
          <a:lstStyle/>
          <a:p>
            <a:r>
              <a:rPr lang="en-US" dirty="0" smtClean="0"/>
              <a:t>Thrust Bearing Clearance</a:t>
            </a:r>
          </a:p>
          <a:p>
            <a:pPr lvl="1"/>
            <a:r>
              <a:rPr lang="en-US" dirty="0"/>
              <a:t>Pry the </a:t>
            </a:r>
            <a:r>
              <a:rPr lang="en-US" dirty="0" smtClean="0"/>
              <a:t>crankshaft forward </a:t>
            </a:r>
            <a:r>
              <a:rPr lang="en-US" dirty="0"/>
              <a:t>and rearward to align the cap half of the thrust </a:t>
            </a:r>
            <a:r>
              <a:rPr lang="en-US" dirty="0" smtClean="0"/>
              <a:t>bearing with </a:t>
            </a:r>
            <a:r>
              <a:rPr lang="en-US" dirty="0"/>
              <a:t>the block saddle half</a:t>
            </a:r>
            <a:r>
              <a:rPr lang="en-US" dirty="0" smtClean="0"/>
              <a:t>.</a:t>
            </a:r>
          </a:p>
          <a:p>
            <a:pPr lvl="1"/>
            <a:r>
              <a:rPr lang="en-US" dirty="0" smtClean="0"/>
              <a:t>The clearance can be measured with a dial indicator or a feeler gauge.</a:t>
            </a:r>
          </a:p>
          <a:p>
            <a:r>
              <a:rPr lang="en-US" dirty="0" smtClean="0"/>
              <a:t>Main Bearing Tightening Sequence</a:t>
            </a:r>
          </a:p>
          <a:p>
            <a:pPr lvl="1"/>
            <a:r>
              <a:rPr lang="en-US" dirty="0"/>
              <a:t>Tighten </a:t>
            </a:r>
            <a:r>
              <a:rPr lang="en-US" dirty="0" smtClean="0"/>
              <a:t>the main </a:t>
            </a:r>
            <a:r>
              <a:rPr lang="en-US" dirty="0"/>
              <a:t>bearing caps to the specified assembly torque, and in </a:t>
            </a:r>
            <a:r>
              <a:rPr lang="en-US" dirty="0" smtClean="0"/>
              <a:t>the specified </a:t>
            </a:r>
            <a:r>
              <a:rPr lang="en-US" dirty="0"/>
              <a:t>sequence.</a:t>
            </a:r>
            <a:endParaRPr lang="en-US" dirty="0" smtClean="0"/>
          </a:p>
          <a:p>
            <a:pPr lvl="1"/>
            <a:endParaRPr lang="en-US" dirty="0"/>
          </a:p>
        </p:txBody>
      </p:sp>
    </p:spTree>
    <p:extLst>
      <p:ext uri="{BB962C8B-B14F-4D97-AF65-F5344CB8AC3E}">
        <p14:creationId xmlns:p14="http://schemas.microsoft.com/office/powerpoint/2010/main" val="1012492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37.13 The best way to thoroughly clean cylinders is to use soap (detergent), water, and a large washing brush. This method floats the machining particles out of the block and washes them away</a:t>
            </a:r>
            <a:endParaRPr lang="en-US" dirty="0"/>
          </a:p>
        </p:txBody>
      </p:sp>
      <p:pic>
        <p:nvPicPr>
          <p:cNvPr id="3" name="Picture 2" descr="A photo shows hand held large washing brush inserted into the cylinder of a V8 engine block."/>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89667" y="2133600"/>
            <a:ext cx="5164666" cy="3878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652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LEARNING OBJECTIVES (2 of 2)</a:t>
            </a:r>
            <a:endParaRPr lang="en-US" dirty="0">
              <a:latin typeface="+mj-lt"/>
            </a:endParaRPr>
          </a:p>
        </p:txBody>
      </p:sp>
      <p:sp>
        <p:nvSpPr>
          <p:cNvPr id="24579" name="Content Placeholder 2"/>
          <p:cNvSpPr>
            <a:spLocks noGrp="1"/>
          </p:cNvSpPr>
          <p:nvPr>
            <p:ph idx="1"/>
          </p:nvPr>
        </p:nvSpPr>
        <p:spPr/>
        <p:txBody>
          <a:bodyPr/>
          <a:lstStyle/>
          <a:p>
            <a:pPr marL="0" indent="0">
              <a:buNone/>
            </a:pPr>
            <a:r>
              <a:rPr lang="en-US" b="1" dirty="0" smtClean="0">
                <a:solidFill>
                  <a:srgbClr val="005A70"/>
                </a:solidFill>
              </a:rPr>
              <a:t>37.5</a:t>
            </a:r>
            <a:r>
              <a:rPr lang="en-US" dirty="0" smtClean="0"/>
              <a:t> </a:t>
            </a:r>
            <a:r>
              <a:rPr lang="en-US" dirty="0"/>
              <a:t>Discuss torque-to-yield head bolts</a:t>
            </a:r>
            <a:r>
              <a:rPr lang="en-US" dirty="0" smtClean="0"/>
              <a:t>.</a:t>
            </a:r>
          </a:p>
          <a:p>
            <a:pPr marL="0" indent="0">
              <a:buNone/>
            </a:pPr>
            <a:r>
              <a:rPr lang="en-US" b="1" dirty="0" smtClean="0">
                <a:solidFill>
                  <a:srgbClr val="005A70"/>
                </a:solidFill>
              </a:rPr>
              <a:t>37.6</a:t>
            </a:r>
            <a:r>
              <a:rPr lang="en-US" dirty="0" smtClean="0"/>
              <a:t> </a:t>
            </a:r>
            <a:r>
              <a:rPr lang="en-US" dirty="0"/>
              <a:t>Explain valve train assembly and final assembly of an engine</a:t>
            </a:r>
            <a:r>
              <a:rPr lang="en-US" dirty="0" smtClean="0"/>
              <a:t>.</a:t>
            </a:r>
          </a:p>
          <a:p>
            <a:pPr marL="0" indent="0">
              <a:buNone/>
            </a:pPr>
            <a:r>
              <a:rPr lang="en-US" b="1" dirty="0" smtClean="0">
                <a:solidFill>
                  <a:schemeClr val="accent2"/>
                </a:solidFill>
              </a:rPr>
              <a:t>37.7 </a:t>
            </a:r>
            <a:r>
              <a:rPr lang="en-US" dirty="0" smtClean="0"/>
              <a:t> </a:t>
            </a:r>
            <a:r>
              <a:rPr lang="en-US" dirty="0"/>
              <a:t>Explain dynamometer testing.</a:t>
            </a:r>
          </a:p>
        </p:txBody>
      </p:sp>
    </p:spTree>
    <p:extLst>
      <p:ext uri="{BB962C8B-B14F-4D97-AF65-F5344CB8AC3E}">
        <p14:creationId xmlns:p14="http://schemas.microsoft.com/office/powerpoint/2010/main" val="300537291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37.14 All oil galleries should be cleaned using soap (detergent), water, and a long oil gallery cleaning brush</a:t>
            </a:r>
            <a:endParaRPr lang="en-US" dirty="0"/>
          </a:p>
        </p:txBody>
      </p:sp>
      <p:pic>
        <p:nvPicPr>
          <p:cNvPr id="3" name="Picture 2" descr="A photo shows a long, cleaner brush inserted into the oil gallery of an engine block."/>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63451" y="1981200"/>
            <a:ext cx="4000500" cy="40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833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37.15 This engine uses many cup plugs to block off coolant and oil passages, as well as a large plug over the end of the camshaft bore</a:t>
            </a:r>
            <a:endParaRPr lang="en-US" dirty="0"/>
          </a:p>
        </p:txBody>
      </p:sp>
      <p:pic>
        <p:nvPicPr>
          <p:cNvPr id="3" name="Picture 2" descr="A photo shows 3 cup plugs installed on an engine block."/>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14525" y="1906781"/>
            <a:ext cx="531495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197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Arial (Headings)"/>
              </a:rPr>
              <a:t>Figure 37.16 Sealer should be applied to the cup plug before being driven into the block</a:t>
            </a:r>
            <a:endParaRPr lang="en-US" sz="2800" dirty="0"/>
          </a:p>
        </p:txBody>
      </p:sp>
      <p:pic>
        <p:nvPicPr>
          <p:cNvPr id="3" name="Picture 2" descr="A photo shows a technician hammering a cup plug with sealer applied to it into an engine block."/>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38868" y="1981200"/>
            <a:ext cx="5266264" cy="3954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199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37.17 Screw-type puller being used to install a new cam bearing. Most cam bearings are crush fit. The full round bearing is forced into the cam bearing bore.</a:t>
            </a:r>
            <a:endParaRPr lang="en-US" dirty="0"/>
          </a:p>
        </p:txBody>
      </p:sp>
      <p:pic>
        <p:nvPicPr>
          <p:cNvPr id="3" name="Picture 2" descr="The left end of the puller has a backup nut pushing the bearing in place. The left end also has an expanding collet and an expanding mandrel. The eight end is placed against a pulling plate with thrust bearing placed between pull nut and pulling plat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05215" y="2133600"/>
            <a:ext cx="7133570" cy="3783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019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37.18 Typical main bearing set. Note that the upper halves are grooved for better oil flow and the lower halves are plain for better load support. This bearing set uses the center main bearing for thrust control.</a:t>
            </a:r>
            <a:endParaRPr lang="en-US" dirty="0"/>
          </a:p>
        </p:txBody>
      </p:sp>
      <p:pic>
        <p:nvPicPr>
          <p:cNvPr id="3" name="Picture 3" descr="An Illustration shows C-shaped upper and lower halves of thrust bearings. The upper halves have a groove running along the surfac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78060" y="2057400"/>
            <a:ext cx="3601460" cy="3797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911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Arial (Headings)"/>
              </a:rPr>
              <a:t>Figure 37.19 The width of the plastic gauging strip determines the oil clearance of the main bearing.</a:t>
            </a:r>
            <a:endParaRPr lang="en-US" sz="2800" dirty="0"/>
          </a:p>
        </p:txBody>
      </p:sp>
      <p:pic>
        <p:nvPicPr>
          <p:cNvPr id="3" name="Picture 2" descr="A photo shows the oil clearance of a main bearing being measured using a plastic gauging strip."/>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85440" y="1905000"/>
            <a:ext cx="302895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301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37.20 Lip-type rear main bearing seal in place in the rear main bearing cap. The lip should always be pointing toward the inside of the engine</a:t>
            </a:r>
            <a:endParaRPr lang="en-US" sz="2400" dirty="0"/>
          </a:p>
        </p:txBody>
      </p:sp>
      <p:pic>
        <p:nvPicPr>
          <p:cNvPr id="3" name="Picture 2" descr="A photo shows a lip type rear bearing installed inside a rear main bearing cap."/>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04876" y="1676400"/>
            <a:ext cx="6719159" cy="428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960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37.21 Always use the proper driver to install a main seal. Never pound directly on the seal</a:t>
            </a:r>
            <a:endParaRPr lang="en-US" sz="2400" dirty="0"/>
          </a:p>
        </p:txBody>
      </p:sp>
      <p:pic>
        <p:nvPicPr>
          <p:cNvPr id="3" name="Picture 2" descr="An illustration shows a driver placed over a seal tool."/>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25464" y="1905000"/>
            <a:ext cx="4493069" cy="3895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914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37.22 The rear seal for this engine mounts to a retainer plate. The retainer is then bolted to the engine block</a:t>
            </a:r>
            <a:endParaRPr lang="en-US" dirty="0"/>
          </a:p>
        </p:txBody>
      </p:sp>
      <p:pic>
        <p:nvPicPr>
          <p:cNvPr id="3" name="Picture 2" descr="An illustration shows exploded view of an oil seal with seal retainer. The gasket is installed on the engine block followed by the seal retainer and the oil seal."/>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10034" y="1981200"/>
            <a:ext cx="4323931" cy="4003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080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37.23 Many engine builders prefer to stagger the parting lines of a rope-type seal</a:t>
            </a:r>
            <a:endParaRPr lang="en-US" dirty="0"/>
          </a:p>
        </p:txBody>
      </p:sp>
      <p:pic>
        <p:nvPicPr>
          <p:cNvPr id="3" name="Picture 2" descr="An illustration shows bearing cap lined with a rope type seal."/>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71775" y="1828800"/>
            <a:ext cx="3600450" cy="4154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092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DETAILS, DETAILS, DETAILS</a:t>
            </a:r>
            <a:endParaRPr lang="en-US" dirty="0">
              <a:latin typeface="+mj-lt"/>
            </a:endParaRPr>
          </a:p>
        </p:txBody>
      </p:sp>
      <p:sp>
        <p:nvSpPr>
          <p:cNvPr id="25603" name="Content Placeholder 2"/>
          <p:cNvSpPr>
            <a:spLocks noGrp="1"/>
          </p:cNvSpPr>
          <p:nvPr>
            <p:ph idx="1"/>
          </p:nvPr>
        </p:nvSpPr>
        <p:spPr>
          <a:xfrm>
            <a:off x="457200" y="1600200"/>
            <a:ext cx="8077200" cy="4525963"/>
          </a:xfrm>
        </p:spPr>
        <p:txBody>
          <a:bodyPr/>
          <a:lstStyle/>
          <a:p>
            <a:r>
              <a:rPr lang="en-US" dirty="0"/>
              <a:t>Successful engine assembly depends on getting all of the </a:t>
            </a:r>
            <a:r>
              <a:rPr lang="en-US" dirty="0" smtClean="0"/>
              <a:t>details right.</a:t>
            </a:r>
          </a:p>
          <a:p>
            <a:r>
              <a:rPr lang="en-US" b="1" dirty="0" smtClean="0"/>
              <a:t>Read</a:t>
            </a:r>
            <a:r>
              <a:rPr lang="en-US" dirty="0" smtClean="0"/>
              <a:t>. Read </a:t>
            </a:r>
            <a:r>
              <a:rPr lang="en-US" dirty="0"/>
              <a:t>all instructions that are included with all </a:t>
            </a:r>
            <a:r>
              <a:rPr lang="en-US" dirty="0" smtClean="0"/>
              <a:t>new parts </a:t>
            </a:r>
            <a:r>
              <a:rPr lang="en-US" dirty="0"/>
              <a:t>and gaskets</a:t>
            </a:r>
            <a:r>
              <a:rPr lang="en-US" dirty="0" smtClean="0"/>
              <a:t>.</a:t>
            </a:r>
          </a:p>
          <a:p>
            <a:r>
              <a:rPr lang="en-US" b="1" dirty="0"/>
              <a:t>Understand</a:t>
            </a:r>
            <a:r>
              <a:rPr lang="en-US" dirty="0"/>
              <a:t>. Be sure to fully understand everything that </a:t>
            </a:r>
            <a:r>
              <a:rPr lang="en-US" dirty="0" smtClean="0"/>
              <a:t>is stated </a:t>
            </a:r>
            <a:r>
              <a:rPr lang="en-US" dirty="0"/>
              <a:t>in the instructions</a:t>
            </a:r>
            <a:r>
              <a:rPr lang="en-US" dirty="0" smtClean="0"/>
              <a:t>.</a:t>
            </a:r>
          </a:p>
          <a:p>
            <a:r>
              <a:rPr lang="en-US" b="1" dirty="0"/>
              <a:t>Follow</a:t>
            </a:r>
            <a:r>
              <a:rPr lang="en-US" dirty="0"/>
              <a:t>. Be sure to follow all of the instructions.</a:t>
            </a:r>
            <a:endParaRPr lang="en-US" dirty="0" smtClean="0">
              <a:solidFill>
                <a:srgbClr val="0000FF"/>
              </a:solidFill>
            </a:endParaRPr>
          </a:p>
          <a:p>
            <a:pPr lvl="1"/>
            <a:endParaRPr lang="en-US" dirty="0" smtClean="0">
              <a:solidFill>
                <a:schemeClr val="tx2"/>
              </a:solidFill>
            </a:endParaRPr>
          </a:p>
        </p:txBody>
      </p:sp>
    </p:spTree>
    <p:extLst>
      <p:ext uri="{BB962C8B-B14F-4D97-AF65-F5344CB8AC3E}">
        <p14:creationId xmlns:p14="http://schemas.microsoft.com/office/powerpoint/2010/main" val="259137094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37.24 A dial indicator is being used to check the crankshaft end play, known as thrust bearing clearance.</a:t>
            </a:r>
            <a:endParaRPr lang="en-US" sz="2400" dirty="0"/>
          </a:p>
        </p:txBody>
      </p:sp>
      <p:pic>
        <p:nvPicPr>
          <p:cNvPr id="3" name="Picture 2" descr="A photo shows a dial indicator placed at the end of a crankshaf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32643" y="1905000"/>
            <a:ext cx="5278714" cy="3963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615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37.25 A thrust bearing insert being installed before the crankshaft is installed</a:t>
            </a:r>
            <a:endParaRPr lang="en-US" dirty="0"/>
          </a:p>
        </p:txBody>
      </p:sp>
      <p:pic>
        <p:nvPicPr>
          <p:cNvPr id="3" name="Picture 2" descr="A photo shows a thrust bearing being pushed in place beside a main beari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59710" y="1828800"/>
            <a:ext cx="5424581" cy="4073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782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INSTALLING THE CAMSHAFT</a:t>
            </a:r>
            <a:endParaRPr lang="en-US" dirty="0">
              <a:latin typeface="+mj-lt"/>
            </a:endParaRPr>
          </a:p>
        </p:txBody>
      </p:sp>
      <p:sp>
        <p:nvSpPr>
          <p:cNvPr id="3" name="Content Placeholder 2"/>
          <p:cNvSpPr>
            <a:spLocks noGrp="1"/>
          </p:cNvSpPr>
          <p:nvPr>
            <p:ph idx="1"/>
          </p:nvPr>
        </p:nvSpPr>
        <p:spPr/>
        <p:txBody>
          <a:bodyPr/>
          <a:lstStyle/>
          <a:p>
            <a:r>
              <a:rPr lang="en-US" dirty="0" smtClean="0"/>
              <a:t>Pre-lubrication</a:t>
            </a:r>
          </a:p>
          <a:p>
            <a:pPr lvl="1"/>
            <a:r>
              <a:rPr lang="en-US" dirty="0"/>
              <a:t>When the camshaft is installed, the </a:t>
            </a:r>
            <a:r>
              <a:rPr lang="en-US" dirty="0" smtClean="0"/>
              <a:t>lobes must </a:t>
            </a:r>
            <a:r>
              <a:rPr lang="en-US" dirty="0"/>
              <a:t>be coated with a special lubricant that contains </a:t>
            </a:r>
            <a:r>
              <a:rPr lang="en-US" dirty="0" err="1"/>
              <a:t>molydisulfide</a:t>
            </a:r>
            <a:r>
              <a:rPr lang="en-US" dirty="0" smtClean="0"/>
              <a:t>.</a:t>
            </a:r>
          </a:p>
          <a:p>
            <a:r>
              <a:rPr lang="en-US" dirty="0" smtClean="0"/>
              <a:t>Camshaft Precautions</a:t>
            </a:r>
          </a:p>
          <a:p>
            <a:pPr lvl="1"/>
            <a:r>
              <a:rPr lang="en-US" dirty="0"/>
              <a:t>When installing a new camshaft, always install new valve </a:t>
            </a:r>
            <a:r>
              <a:rPr lang="en-US" dirty="0" smtClean="0"/>
              <a:t>lifters (tappets).</a:t>
            </a:r>
          </a:p>
          <a:p>
            <a:pPr lvl="1"/>
            <a:r>
              <a:rPr lang="en-US" dirty="0" smtClean="0"/>
              <a:t>Never </a:t>
            </a:r>
            <a:r>
              <a:rPr lang="en-US" dirty="0"/>
              <a:t>use a hydraulic lifter camshaft with solid lifters </a:t>
            </a:r>
            <a:r>
              <a:rPr lang="en-US" dirty="0" smtClean="0"/>
              <a:t>or hydraulic </a:t>
            </a:r>
            <a:r>
              <a:rPr lang="en-US" dirty="0"/>
              <a:t>lifters with a solid lifter camshaft.</a:t>
            </a:r>
            <a:endParaRPr lang="en-US" dirty="0"/>
          </a:p>
        </p:txBody>
      </p:sp>
    </p:spTree>
    <p:extLst>
      <p:ext uri="{BB962C8B-B14F-4D97-AF65-F5344CB8AC3E}">
        <p14:creationId xmlns:p14="http://schemas.microsoft.com/office/powerpoint/2010/main" val="1170648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mj-lt"/>
              </a:rPr>
              <a:t>TECH TIP</a:t>
            </a:r>
            <a:endParaRPr lang="en-US" sz="3600" dirty="0">
              <a:latin typeface="+mj-l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588" y="1971675"/>
            <a:ext cx="5838825" cy="291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5285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37.26 Installing a camshaft is easier if the engine is vertical so gravity can help, and this method reduces the possibility of damaging the cam bearings</a:t>
            </a:r>
            <a:endParaRPr lang="en-US" dirty="0"/>
          </a:p>
        </p:txBody>
      </p:sp>
      <p:pic>
        <p:nvPicPr>
          <p:cNvPr id="3" name="Picture 2" descr="&#10;A photo shows a cam shaft being inserted in a vertically oriented engine block.&#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34731" y="1752600"/>
            <a:ext cx="5074539" cy="3801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66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mj-lt"/>
              </a:rPr>
              <a:t>TECH TIP</a:t>
            </a:r>
            <a:endParaRPr lang="en-US" sz="3600" dirty="0">
              <a:latin typeface="+mj-l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533400"/>
            <a:ext cx="4563080" cy="5620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6220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37.27 A commercial additive designed to protect a flat bottom lifter camshaft used in older vehicles when using newer oils that do not have enough ZDDP to protect the camshaft and lifters</a:t>
            </a:r>
            <a:endParaRPr lang="en-US" dirty="0"/>
          </a:p>
        </p:txBody>
      </p:sp>
      <p:pic>
        <p:nvPicPr>
          <p:cNvPr id="3" name="Picture 2" descr="A photo shows a bottle of high performance zinc enhanced engine protec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71133" y="2121517"/>
            <a:ext cx="5401734" cy="4056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767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PISTON/ ROD INSTALLATION (1 OF 4)</a:t>
            </a:r>
            <a:endParaRPr lang="en-US" dirty="0">
              <a:latin typeface="+mj-lt"/>
            </a:endParaRPr>
          </a:p>
        </p:txBody>
      </p:sp>
      <p:sp>
        <p:nvSpPr>
          <p:cNvPr id="3" name="Content Placeholder 2"/>
          <p:cNvSpPr>
            <a:spLocks noGrp="1"/>
          </p:cNvSpPr>
          <p:nvPr>
            <p:ph idx="1"/>
          </p:nvPr>
        </p:nvSpPr>
        <p:spPr/>
        <p:txBody>
          <a:bodyPr/>
          <a:lstStyle/>
          <a:p>
            <a:r>
              <a:rPr lang="en-US" dirty="0" smtClean="0"/>
              <a:t>Checking Piston Rings</a:t>
            </a:r>
          </a:p>
          <a:p>
            <a:pPr lvl="1"/>
            <a:r>
              <a:rPr lang="en-US" dirty="0"/>
              <a:t>Before installing the </a:t>
            </a:r>
            <a:r>
              <a:rPr lang="en-US" dirty="0" smtClean="0"/>
              <a:t>piston assemblies</a:t>
            </a:r>
            <a:r>
              <a:rPr lang="en-US" dirty="0"/>
              <a:t>, all piston rings should be checked for proper </a:t>
            </a:r>
            <a:r>
              <a:rPr lang="en-US" dirty="0" smtClean="0"/>
              <a:t>side clearance </a:t>
            </a:r>
            <a:r>
              <a:rPr lang="en-US" dirty="0"/>
              <a:t>and ring gap</a:t>
            </a:r>
            <a:r>
              <a:rPr lang="en-US" dirty="0" smtClean="0"/>
              <a:t>.</a:t>
            </a:r>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9725" y="3429000"/>
            <a:ext cx="5924550"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3564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PISTON/ ROD INSTALLATION </a:t>
            </a:r>
            <a:r>
              <a:rPr lang="en-US" dirty="0" smtClean="0">
                <a:latin typeface="+mj-lt"/>
              </a:rPr>
              <a:t>(2 OF 4)</a:t>
            </a:r>
            <a:endParaRPr lang="en-US" dirty="0">
              <a:latin typeface="+mj-lt"/>
            </a:endParaRPr>
          </a:p>
        </p:txBody>
      </p:sp>
      <p:sp>
        <p:nvSpPr>
          <p:cNvPr id="3" name="Content Placeholder 2"/>
          <p:cNvSpPr>
            <a:spLocks noGrp="1"/>
          </p:cNvSpPr>
          <p:nvPr>
            <p:ph idx="1"/>
          </p:nvPr>
        </p:nvSpPr>
        <p:spPr/>
        <p:txBody>
          <a:bodyPr/>
          <a:lstStyle/>
          <a:p>
            <a:r>
              <a:rPr lang="en-US" dirty="0" smtClean="0"/>
              <a:t>Piston Markings</a:t>
            </a:r>
          </a:p>
          <a:p>
            <a:pPr lvl="1"/>
            <a:r>
              <a:rPr lang="en-US" dirty="0"/>
              <a:t>Care must be taken to ensure that </a:t>
            </a:r>
            <a:r>
              <a:rPr lang="en-US" dirty="0" smtClean="0"/>
              <a:t>the pistons </a:t>
            </a:r>
            <a:r>
              <a:rPr lang="en-US" dirty="0"/>
              <a:t>and rods are in the correct </a:t>
            </a:r>
            <a:r>
              <a:rPr lang="en-US" dirty="0" smtClean="0"/>
              <a:t>cylinder and facing the correct direction.</a:t>
            </a:r>
          </a:p>
          <a:p>
            <a:r>
              <a:rPr lang="en-US" dirty="0" smtClean="0"/>
              <a:t>Connecting Rod Bearing Clearance</a:t>
            </a:r>
          </a:p>
          <a:p>
            <a:pPr lvl="1"/>
            <a:r>
              <a:rPr lang="en-US" dirty="0"/>
              <a:t>Use </a:t>
            </a:r>
            <a:r>
              <a:rPr lang="en-US" dirty="0" err="1"/>
              <a:t>Plastigage</a:t>
            </a:r>
            <a:r>
              <a:rPr lang="en-US" sz="1200" dirty="0"/>
              <a:t>®</a:t>
            </a:r>
            <a:r>
              <a:rPr lang="en-US" sz="400" dirty="0"/>
              <a:t> </a:t>
            </a:r>
            <a:r>
              <a:rPr lang="en-US" dirty="0"/>
              <a:t>following the same procedure discussed </a:t>
            </a:r>
            <a:r>
              <a:rPr lang="en-US" dirty="0" smtClean="0"/>
              <a:t>for main </a:t>
            </a:r>
            <a:r>
              <a:rPr lang="en-US" dirty="0"/>
              <a:t>bearing clearance</a:t>
            </a:r>
            <a:r>
              <a:rPr lang="en-US" dirty="0" smtClean="0"/>
              <a:t>.</a:t>
            </a:r>
          </a:p>
          <a:p>
            <a:endParaRPr lang="en-US" dirty="0" smtClean="0"/>
          </a:p>
          <a:p>
            <a:pPr lvl="1"/>
            <a:endParaRPr lang="en-US" dirty="0"/>
          </a:p>
        </p:txBody>
      </p:sp>
    </p:spTree>
    <p:extLst>
      <p:ext uri="{BB962C8B-B14F-4D97-AF65-F5344CB8AC3E}">
        <p14:creationId xmlns:p14="http://schemas.microsoft.com/office/powerpoint/2010/main" val="4004919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PISTON/ ROD INSTALLATION </a:t>
            </a:r>
            <a:r>
              <a:rPr lang="en-US" dirty="0" smtClean="0">
                <a:latin typeface="+mj-lt"/>
              </a:rPr>
              <a:t>(3 OF 4)</a:t>
            </a:r>
            <a:endParaRPr lang="en-US" dirty="0">
              <a:latin typeface="+mj-lt"/>
            </a:endParaRPr>
          </a:p>
        </p:txBody>
      </p:sp>
      <p:sp>
        <p:nvSpPr>
          <p:cNvPr id="3" name="Content Placeholder 2"/>
          <p:cNvSpPr>
            <a:spLocks noGrp="1"/>
          </p:cNvSpPr>
          <p:nvPr>
            <p:ph idx="1"/>
          </p:nvPr>
        </p:nvSpPr>
        <p:spPr/>
        <p:txBody>
          <a:bodyPr/>
          <a:lstStyle/>
          <a:p>
            <a:r>
              <a:rPr lang="en-US" dirty="0" smtClean="0"/>
              <a:t>Piston Installation</a:t>
            </a:r>
          </a:p>
          <a:p>
            <a:pPr lvl="1"/>
            <a:r>
              <a:rPr lang="en-US" dirty="0"/>
              <a:t>Apply a coating of clean engine oil to the cylinder walls</a:t>
            </a:r>
            <a:r>
              <a:rPr lang="en-US" dirty="0" smtClean="0"/>
              <a:t>.</a:t>
            </a:r>
          </a:p>
          <a:p>
            <a:pPr lvl="1"/>
            <a:r>
              <a:rPr lang="en-US" dirty="0"/>
              <a:t>Apply oil or assembly lube to the rod bearings</a:t>
            </a:r>
            <a:r>
              <a:rPr lang="en-US" dirty="0" smtClean="0"/>
              <a:t>.</a:t>
            </a:r>
          </a:p>
          <a:p>
            <a:pPr lvl="1"/>
            <a:r>
              <a:rPr lang="en-US" dirty="0"/>
              <a:t>Align the piston ring gaps (ring gap stagger) to </a:t>
            </a:r>
            <a:r>
              <a:rPr lang="en-US" dirty="0" smtClean="0"/>
              <a:t>the locations </a:t>
            </a:r>
            <a:r>
              <a:rPr lang="en-US" dirty="0"/>
              <a:t>specified in service information</a:t>
            </a:r>
            <a:r>
              <a:rPr lang="en-US" dirty="0" smtClean="0"/>
              <a:t>.</a:t>
            </a:r>
          </a:p>
          <a:p>
            <a:pPr lvl="1"/>
            <a:r>
              <a:rPr lang="en-US" dirty="0"/>
              <a:t>Using a squirt-type oil can, squirt oil over the rings and </a:t>
            </a:r>
            <a:r>
              <a:rPr lang="en-US" dirty="0" smtClean="0"/>
              <a:t>the skirt </a:t>
            </a:r>
            <a:r>
              <a:rPr lang="en-US" dirty="0"/>
              <a:t>of the piston</a:t>
            </a:r>
            <a:r>
              <a:rPr lang="en-US" dirty="0" smtClean="0"/>
              <a:t>.</a:t>
            </a:r>
          </a:p>
          <a:p>
            <a:pPr lvl="1"/>
            <a:r>
              <a:rPr lang="en-US" dirty="0" smtClean="0"/>
              <a:t>Install the ring compressor.</a:t>
            </a:r>
          </a:p>
          <a:p>
            <a:pPr lvl="1"/>
            <a:r>
              <a:rPr lang="en-US" dirty="0" smtClean="0"/>
              <a:t>Install protectors over rod bolts.</a:t>
            </a:r>
          </a:p>
          <a:p>
            <a:pPr lvl="1"/>
            <a:r>
              <a:rPr lang="en-US" dirty="0" smtClean="0"/>
              <a:t>Carefully install the piston into </a:t>
            </a:r>
            <a:r>
              <a:rPr lang="en-US" dirty="0"/>
              <a:t>the cylinder until the rod </a:t>
            </a:r>
            <a:r>
              <a:rPr lang="en-US" dirty="0" smtClean="0"/>
              <a:t>bearing is </a:t>
            </a:r>
            <a:r>
              <a:rPr lang="en-US" dirty="0"/>
              <a:t>fully seated on the journal.</a:t>
            </a:r>
            <a:endParaRPr lang="en-US" dirty="0"/>
          </a:p>
        </p:txBody>
      </p:sp>
    </p:spTree>
    <p:extLst>
      <p:ext uri="{BB962C8B-B14F-4D97-AF65-F5344CB8AC3E}">
        <p14:creationId xmlns:p14="http://schemas.microsoft.com/office/powerpoint/2010/main" val="1919216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37.1 A Ford 1.0 liter 3-cylinder engine is different than many small engines and may require detailed service information </a:t>
            </a:r>
            <a:r>
              <a:rPr lang="en-US" sz="2400" dirty="0" smtClean="0">
                <a:latin typeface="Arial (Headings)"/>
              </a:rPr>
              <a:t>for proper </a:t>
            </a:r>
            <a:r>
              <a:rPr lang="en-US" sz="2400" dirty="0">
                <a:latin typeface="Arial (Headings)"/>
              </a:rPr>
              <a:t>assembly</a:t>
            </a:r>
            <a:endParaRPr lang="en-US" sz="2400" dirty="0"/>
          </a:p>
        </p:txBody>
      </p:sp>
      <p:pic>
        <p:nvPicPr>
          <p:cNvPr id="5" name="Picture 2" descr="A photo shows cut section of a Ford 1-liter engine with crankshaft and pistons exposed. The leftmost piston is at BDC, the second piston is at center, and the third piston is at TDC."/>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01800" y="2057400"/>
            <a:ext cx="5740400" cy="382693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051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PISTON/ ROD INSTALLATION </a:t>
            </a:r>
            <a:r>
              <a:rPr lang="en-US" dirty="0" smtClean="0">
                <a:latin typeface="+mj-lt"/>
              </a:rPr>
              <a:t>(4 OF 4)</a:t>
            </a:r>
            <a:endParaRPr lang="en-US" dirty="0">
              <a:latin typeface="+mj-lt"/>
            </a:endParaRPr>
          </a:p>
        </p:txBody>
      </p:sp>
      <p:sp>
        <p:nvSpPr>
          <p:cNvPr id="3" name="Content Placeholder 2"/>
          <p:cNvSpPr>
            <a:spLocks noGrp="1"/>
          </p:cNvSpPr>
          <p:nvPr>
            <p:ph idx="1"/>
          </p:nvPr>
        </p:nvSpPr>
        <p:spPr/>
        <p:txBody>
          <a:bodyPr/>
          <a:lstStyle/>
          <a:p>
            <a:r>
              <a:rPr lang="en-US" dirty="0" smtClean="0"/>
              <a:t>Connecting Rod Side Clearance</a:t>
            </a:r>
          </a:p>
          <a:p>
            <a:pPr lvl="1"/>
            <a:r>
              <a:rPr lang="en-US" dirty="0"/>
              <a:t>This is measured by fitting the correct thickness of </a:t>
            </a:r>
            <a:r>
              <a:rPr lang="en-US" dirty="0" smtClean="0"/>
              <a:t>feeler gauge </a:t>
            </a:r>
            <a:r>
              <a:rPr lang="en-US" dirty="0"/>
              <a:t>between the connecting rod and the crankshaft cheek of </a:t>
            </a:r>
            <a:r>
              <a:rPr lang="en-US" dirty="0" smtClean="0"/>
              <a:t>the bearing </a:t>
            </a:r>
            <a:r>
              <a:rPr lang="en-US" dirty="0"/>
              <a:t>journal</a:t>
            </a:r>
            <a:r>
              <a:rPr lang="en-US" dirty="0" smtClean="0"/>
              <a:t>.</a:t>
            </a:r>
          </a:p>
          <a:p>
            <a:pPr lvl="1"/>
            <a:r>
              <a:rPr lang="en-US" i="1" dirty="0"/>
              <a:t>If the side clearance is too great, </a:t>
            </a:r>
            <a:r>
              <a:rPr lang="en-US" dirty="0"/>
              <a:t>excessive amounts of </a:t>
            </a:r>
            <a:r>
              <a:rPr lang="en-US" dirty="0" smtClean="0"/>
              <a:t>oil may </a:t>
            </a:r>
            <a:r>
              <a:rPr lang="en-US" dirty="0"/>
              <a:t>escape that can cause lower-than-normal oil pressure</a:t>
            </a:r>
            <a:r>
              <a:rPr lang="en-US" dirty="0" smtClean="0"/>
              <a:t>.</a:t>
            </a:r>
          </a:p>
          <a:p>
            <a:pPr lvl="1"/>
            <a:r>
              <a:rPr lang="en-US" i="1" dirty="0"/>
              <a:t>If the side clearance is too small, </a:t>
            </a:r>
            <a:r>
              <a:rPr lang="en-US" dirty="0"/>
              <a:t>there may not be </a:t>
            </a:r>
            <a:r>
              <a:rPr lang="en-US" dirty="0" smtClean="0"/>
              <a:t>enough room </a:t>
            </a:r>
            <a:r>
              <a:rPr lang="en-US" dirty="0"/>
              <a:t>for heat expansion.</a:t>
            </a:r>
            <a:endParaRPr lang="en-US" dirty="0"/>
          </a:p>
        </p:txBody>
      </p:sp>
    </p:spTree>
    <p:extLst>
      <p:ext uri="{BB962C8B-B14F-4D97-AF65-F5344CB8AC3E}">
        <p14:creationId xmlns:p14="http://schemas.microsoft.com/office/powerpoint/2010/main" val="2991146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Arial (Headings)"/>
              </a:rPr>
              <a:t>Figure 37.28 A feeler gauge is used to check piston ring gap</a:t>
            </a:r>
            <a:endParaRPr lang="en-US" sz="2800" dirty="0"/>
          </a:p>
        </p:txBody>
      </p:sp>
      <p:pic>
        <p:nvPicPr>
          <p:cNvPr id="3" name="Picture 2" descr="A photo shows a feeler gauge being placed in piston ring gap."/>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20332" y="1752600"/>
            <a:ext cx="5503336" cy="4132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209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37.29 The notch on a piston should always face toward the front of the engine</a:t>
            </a:r>
            <a:endParaRPr lang="en-US" dirty="0"/>
          </a:p>
        </p:txBody>
      </p:sp>
      <p:pic>
        <p:nvPicPr>
          <p:cNvPr id="3" name="Picture 2" descr="A photo shows piston inside cylinder with 4 cavity of valves and one notch."/>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62150" y="2057400"/>
            <a:ext cx="5219700" cy="3914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33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37.30 On V-type engines that use paired rod journals, the side of the rod with the large chamfer should face toward the crank throw (outward)</a:t>
            </a:r>
            <a:endParaRPr lang="en-US" dirty="0"/>
          </a:p>
        </p:txBody>
      </p:sp>
      <p:pic>
        <p:nvPicPr>
          <p:cNvPr id="3" name="Picture 2" descr="A photo shows chamfered edges of a journal beari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52920" y="1905000"/>
            <a:ext cx="5838159" cy="3799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628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37.31 An inside micrometer can be used to measure the inside diameter of the big end of the connecting rod with the bearings installed.</a:t>
            </a:r>
            <a:endParaRPr lang="en-US" sz="2400" dirty="0"/>
          </a:p>
        </p:txBody>
      </p:sp>
      <p:pic>
        <p:nvPicPr>
          <p:cNvPr id="3" name="Picture 2" descr="A photo shows inside micrometer placed inside the big end of connecting ro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36681" y="1905000"/>
            <a:ext cx="3057058" cy="3813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06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37.32 One method of piston ring installation showing the location of ring gaps. Always follow the manufacturer’s recommended method for the location of ring gaps and for ring gap spacing.</a:t>
            </a:r>
            <a:endParaRPr lang="en-US" dirty="0"/>
          </a:p>
        </p:txBody>
      </p:sp>
      <p:pic>
        <p:nvPicPr>
          <p:cNvPr id="3" name="Picture 2" descr="An arrow shows left side as front at positive 45-degree angle Top (no. 1) compressing gap (oil ring expander gap) at next positive 90 degree is lower oil ring gap at next positive 90 degree is second (no.2) compression ring gap at next 90-degree is upper oil ring side rail gap."/>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10342" y="1905000"/>
            <a:ext cx="5321808"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447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Arial (Headings)"/>
              </a:rPr>
              <a:t>Figure 37.33 A gapless ring is made in two pieces that overlap</a:t>
            </a:r>
            <a:endParaRPr lang="en-US" sz="2800" dirty="0"/>
          </a:p>
        </p:txBody>
      </p:sp>
      <p:pic>
        <p:nvPicPr>
          <p:cNvPr id="3" name="Picture 2" descr="An illustration shows a gapless ring made of two semi-circular pieces joined together. One end shows a gap where two pieces of the ring are at offset while on the other end, the two pieces are perfectly meshe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18336" y="1752600"/>
            <a:ext cx="5307328" cy="4135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355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37.34 This style of ring compressor uses a ratchet to contract the spring band and compress the rings into their grooves</a:t>
            </a:r>
            <a:endParaRPr lang="en-US" dirty="0"/>
          </a:p>
        </p:txBody>
      </p:sp>
      <p:pic>
        <p:nvPicPr>
          <p:cNvPr id="3" name="Picture 2" descr="An illustration shows a ring compressor with a ratchet connected to a tightening handl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67216" y="1752600"/>
            <a:ext cx="5480486" cy="4259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143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37.35 This pliers-like tool is used to close the metal band around the piston to compress the rings. An assortment of bands is available to service different size pistons</a:t>
            </a:r>
            <a:endParaRPr lang="en-US" dirty="0"/>
          </a:p>
        </p:txBody>
      </p:sp>
      <p:pic>
        <p:nvPicPr>
          <p:cNvPr id="3" name="Picture 2" descr="An illustration shows a plier’s type tool compressing a circular metal band attached to its jaw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2000" y="2362200"/>
            <a:ext cx="7620000" cy="346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163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Arial (Headings)"/>
              </a:rPr>
              <a:t>Figure 37.36 When threaded onto the rod bolts, these guides not only help align the rod, but also protect the threads and hold the bearing shell in place. The soft ends do not damage the crankshaft journals</a:t>
            </a:r>
            <a:endParaRPr lang="en-US" dirty="0"/>
          </a:p>
        </p:txBody>
      </p:sp>
      <p:pic>
        <p:nvPicPr>
          <p:cNvPr id="3" name="Picture 2" descr="An illustration shows long rod bolts threaded to a connecting ro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63568" y="1905000"/>
            <a:ext cx="816864"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538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SHORT BLOCK </a:t>
            </a:r>
            <a:r>
              <a:rPr lang="en-US" dirty="0" smtClean="0">
                <a:latin typeface="+mj-lt"/>
              </a:rPr>
              <a:t>PREPARATION (1 OF 3)</a:t>
            </a:r>
            <a:endParaRPr lang="en-US" dirty="0">
              <a:latin typeface="+mj-lt"/>
            </a:endParaRPr>
          </a:p>
        </p:txBody>
      </p:sp>
      <p:sp>
        <p:nvSpPr>
          <p:cNvPr id="3" name="Content Placeholder 2"/>
          <p:cNvSpPr>
            <a:spLocks noGrp="1"/>
          </p:cNvSpPr>
          <p:nvPr>
            <p:ph idx="1"/>
          </p:nvPr>
        </p:nvSpPr>
        <p:spPr/>
        <p:txBody>
          <a:bodyPr/>
          <a:lstStyle/>
          <a:p>
            <a:r>
              <a:rPr lang="en-US" dirty="0" smtClean="0"/>
              <a:t>Items to Check</a:t>
            </a:r>
          </a:p>
          <a:p>
            <a:pPr lvl="1"/>
            <a:r>
              <a:rPr lang="en-US" dirty="0"/>
              <a:t>All passages should be clean and free of rust and debris</a:t>
            </a:r>
            <a:r>
              <a:rPr lang="en-US" dirty="0" smtClean="0"/>
              <a:t>.</a:t>
            </a:r>
          </a:p>
          <a:p>
            <a:pPr lvl="1"/>
            <a:r>
              <a:rPr lang="en-US" dirty="0"/>
              <a:t>All gasket surfaces are properly cleaned and checked </a:t>
            </a:r>
            <a:r>
              <a:rPr lang="en-US" dirty="0" smtClean="0"/>
              <a:t>for burrs </a:t>
            </a:r>
            <a:r>
              <a:rPr lang="en-US" dirty="0"/>
              <a:t>and scratches</a:t>
            </a:r>
            <a:r>
              <a:rPr lang="en-US" dirty="0" smtClean="0"/>
              <a:t>.</a:t>
            </a:r>
          </a:p>
          <a:p>
            <a:pPr lvl="1"/>
            <a:r>
              <a:rPr lang="en-US" dirty="0"/>
              <a:t>All cups and plugs should be installed</a:t>
            </a:r>
            <a:r>
              <a:rPr lang="en-US" dirty="0" smtClean="0"/>
              <a:t>.</a:t>
            </a:r>
          </a:p>
          <a:p>
            <a:pPr lvl="1"/>
            <a:r>
              <a:rPr lang="en-US" dirty="0"/>
              <a:t>The final bore dimension is correct for the piston</a:t>
            </a:r>
            <a:r>
              <a:rPr lang="en-US" dirty="0" smtClean="0"/>
              <a:t>.</a:t>
            </a:r>
          </a:p>
          <a:p>
            <a:pPr lvl="1"/>
            <a:r>
              <a:rPr lang="en-US" dirty="0"/>
              <a:t>The surface finish of the cylinder bore matches with the </a:t>
            </a:r>
            <a:r>
              <a:rPr lang="en-US" dirty="0" smtClean="0"/>
              <a:t>specified finish </a:t>
            </a:r>
            <a:r>
              <a:rPr lang="en-US" dirty="0"/>
              <a:t>required for the piston rings that are going to </a:t>
            </a:r>
            <a:r>
              <a:rPr lang="en-US" dirty="0" smtClean="0"/>
              <a:t>be used.</a:t>
            </a:r>
          </a:p>
          <a:p>
            <a:pPr lvl="1"/>
            <a:r>
              <a:rPr lang="en-US" dirty="0"/>
              <a:t>All sharp edges and burrs have been removed.</a:t>
            </a:r>
          </a:p>
        </p:txBody>
      </p:sp>
    </p:spTree>
    <p:extLst>
      <p:ext uri="{BB962C8B-B14F-4D97-AF65-F5344CB8AC3E}">
        <p14:creationId xmlns:p14="http://schemas.microsoft.com/office/powerpoint/2010/main" val="1086627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37.37 Installing a piston using a ring compressor to hold the rings into the ring grooves of the piston, and then using a hammer handle to drive the piston into the bore.</a:t>
            </a:r>
            <a:endParaRPr lang="en-US" dirty="0"/>
          </a:p>
        </p:txBody>
      </p:sp>
      <p:pic>
        <p:nvPicPr>
          <p:cNvPr id="3" name="Picture 2" descr="A photo shows a piston griped by plier’s type ring compressor while a hammer is in the position to strike the pisto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23573" y="1981200"/>
            <a:ext cx="3896854" cy="3896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445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37.38 The connecting rod side clearance is measured with a feeler gauge</a:t>
            </a:r>
            <a:endParaRPr lang="en-US" dirty="0"/>
          </a:p>
        </p:txBody>
      </p:sp>
      <p:pic>
        <p:nvPicPr>
          <p:cNvPr id="3" name="Picture 2" descr="A photo shows a technician using a feeler gauge to measure the side clearance between 2 connecting rod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76475" y="1981200"/>
            <a:ext cx="4591050" cy="3907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818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CYLINDER HEAD INSTALLATION (1 OF 3)</a:t>
            </a:r>
            <a:endParaRPr lang="en-US" dirty="0">
              <a:latin typeface="+mj-lt"/>
            </a:endParaRPr>
          </a:p>
        </p:txBody>
      </p:sp>
      <p:sp>
        <p:nvSpPr>
          <p:cNvPr id="3" name="Content Placeholder 2"/>
          <p:cNvSpPr>
            <a:spLocks noGrp="1"/>
          </p:cNvSpPr>
          <p:nvPr>
            <p:ph idx="1"/>
          </p:nvPr>
        </p:nvSpPr>
        <p:spPr/>
        <p:txBody>
          <a:bodyPr/>
          <a:lstStyle/>
          <a:p>
            <a:r>
              <a:rPr lang="en-US" dirty="0" smtClean="0"/>
              <a:t>Installing the Camshaft for OHC Engines</a:t>
            </a:r>
          </a:p>
          <a:p>
            <a:pPr lvl="1"/>
            <a:r>
              <a:rPr lang="en-US" dirty="0" smtClean="0"/>
              <a:t>On some </a:t>
            </a:r>
            <a:r>
              <a:rPr lang="en-US" dirty="0"/>
              <a:t>overhead camshaft engines, the camshaft is installed </a:t>
            </a:r>
            <a:r>
              <a:rPr lang="en-US" dirty="0" smtClean="0"/>
              <a:t>before the </a:t>
            </a:r>
            <a:r>
              <a:rPr lang="en-US" dirty="0"/>
              <a:t>head is fastened to the block deck</a:t>
            </a:r>
            <a:r>
              <a:rPr lang="en-US" dirty="0" smtClean="0"/>
              <a:t>.</a:t>
            </a:r>
          </a:p>
          <a:p>
            <a:pPr lvl="1"/>
            <a:r>
              <a:rPr lang="en-US" dirty="0"/>
              <a:t>The cam bearings </a:t>
            </a:r>
            <a:r>
              <a:rPr lang="en-US" dirty="0" smtClean="0"/>
              <a:t>on these </a:t>
            </a:r>
            <a:r>
              <a:rPr lang="en-US" dirty="0"/>
              <a:t>engines can be either one piece or split</a:t>
            </a:r>
            <a:r>
              <a:rPr lang="en-US" dirty="0" smtClean="0"/>
              <a:t>.</a:t>
            </a:r>
          </a:p>
          <a:p>
            <a:pPr lvl="1"/>
            <a:r>
              <a:rPr lang="en-US" dirty="0"/>
              <a:t>The cam </a:t>
            </a:r>
            <a:r>
              <a:rPr lang="en-US" dirty="0" smtClean="0"/>
              <a:t>bearing caps </a:t>
            </a:r>
            <a:r>
              <a:rPr lang="en-US" dirty="0"/>
              <a:t>must be tightened evenly to avoid bending the camshaft</a:t>
            </a:r>
            <a:r>
              <a:rPr lang="en-US" dirty="0" smtClean="0"/>
              <a:t>.</a:t>
            </a:r>
          </a:p>
          <a:p>
            <a:pPr lvl="1"/>
            <a:r>
              <a:rPr lang="en-US" dirty="0"/>
              <a:t>Some engines use shims under a follower </a:t>
            </a:r>
            <a:r>
              <a:rPr lang="en-US" dirty="0" smtClean="0"/>
              <a:t>disk.</a:t>
            </a:r>
            <a:endParaRPr lang="en-US" dirty="0"/>
          </a:p>
        </p:txBody>
      </p:sp>
    </p:spTree>
    <p:extLst>
      <p:ext uri="{BB962C8B-B14F-4D97-AF65-F5344CB8AC3E}">
        <p14:creationId xmlns:p14="http://schemas.microsoft.com/office/powerpoint/2010/main" val="1281368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CYLINDER HEAD INSTALLATION </a:t>
            </a:r>
            <a:r>
              <a:rPr lang="en-US" dirty="0" smtClean="0">
                <a:latin typeface="+mj-lt"/>
              </a:rPr>
              <a:t>(2 OF 3)</a:t>
            </a:r>
            <a:endParaRPr lang="en-US" dirty="0">
              <a:latin typeface="+mj-lt"/>
            </a:endParaRPr>
          </a:p>
        </p:txBody>
      </p:sp>
      <p:sp>
        <p:nvSpPr>
          <p:cNvPr id="3" name="Content Placeholder 2"/>
          <p:cNvSpPr>
            <a:spLocks noGrp="1"/>
          </p:cNvSpPr>
          <p:nvPr>
            <p:ph idx="1"/>
          </p:nvPr>
        </p:nvSpPr>
        <p:spPr/>
        <p:txBody>
          <a:bodyPr/>
          <a:lstStyle/>
          <a:p>
            <a:r>
              <a:rPr lang="en-US" dirty="0" smtClean="0"/>
              <a:t>Head Bolt Torque Sequence</a:t>
            </a:r>
          </a:p>
          <a:p>
            <a:pPr lvl="1"/>
            <a:r>
              <a:rPr lang="en-US" dirty="0"/>
              <a:t>In general, the head bolts are tightened in a specified </a:t>
            </a:r>
            <a:r>
              <a:rPr lang="en-US" dirty="0" smtClean="0"/>
              <a:t>torque sequence </a:t>
            </a:r>
            <a:r>
              <a:rPr lang="en-US" dirty="0"/>
              <a:t>in three steps</a:t>
            </a:r>
            <a:r>
              <a:rPr lang="en-US" dirty="0" smtClean="0"/>
              <a:t>.</a:t>
            </a:r>
          </a:p>
          <a:p>
            <a:pPr lvl="1"/>
            <a:r>
              <a:rPr lang="en-US" dirty="0"/>
              <a:t>The procedure starts with the head </a:t>
            </a:r>
            <a:r>
              <a:rPr lang="en-US" dirty="0" smtClean="0"/>
              <a:t>bolts in </a:t>
            </a:r>
            <a:r>
              <a:rPr lang="en-US" dirty="0"/>
              <a:t>the center and then moves to those farther and farther from </a:t>
            </a:r>
            <a:r>
              <a:rPr lang="en-US" dirty="0" smtClean="0"/>
              <a:t>the center.</a:t>
            </a:r>
          </a:p>
          <a:p>
            <a:pPr lvl="1"/>
            <a:r>
              <a:rPr lang="en-US" dirty="0"/>
              <a:t>By tightening the head bolts in three steps, the head </a:t>
            </a:r>
            <a:r>
              <a:rPr lang="en-US" dirty="0" smtClean="0"/>
              <a:t>gasket has </a:t>
            </a:r>
            <a:r>
              <a:rPr lang="en-US" dirty="0"/>
              <a:t>time to compress and conform to the block deck and </a:t>
            </a:r>
            <a:r>
              <a:rPr lang="en-US" dirty="0" smtClean="0"/>
              <a:t>cylinder head </a:t>
            </a:r>
            <a:r>
              <a:rPr lang="en-US" dirty="0"/>
              <a:t>gasket surfaces.</a:t>
            </a:r>
            <a:endParaRPr lang="en-US" dirty="0"/>
          </a:p>
        </p:txBody>
      </p:sp>
    </p:spTree>
    <p:extLst>
      <p:ext uri="{BB962C8B-B14F-4D97-AF65-F5344CB8AC3E}">
        <p14:creationId xmlns:p14="http://schemas.microsoft.com/office/powerpoint/2010/main" val="699689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CYLINDER HEAD INSTALLATION </a:t>
            </a:r>
            <a:r>
              <a:rPr lang="en-US" dirty="0" smtClean="0">
                <a:latin typeface="+mj-lt"/>
              </a:rPr>
              <a:t>(3 OF 3)</a:t>
            </a:r>
            <a:endParaRPr lang="en-US" dirty="0">
              <a:latin typeface="+mj-lt"/>
            </a:endParaRPr>
          </a:p>
        </p:txBody>
      </p:sp>
      <p:sp>
        <p:nvSpPr>
          <p:cNvPr id="3" name="Content Placeholder 2"/>
          <p:cNvSpPr>
            <a:spLocks noGrp="1"/>
          </p:cNvSpPr>
          <p:nvPr>
            <p:ph idx="1"/>
          </p:nvPr>
        </p:nvSpPr>
        <p:spPr/>
        <p:txBody>
          <a:bodyPr/>
          <a:lstStyle/>
          <a:p>
            <a:r>
              <a:rPr lang="en-US" dirty="0" smtClean="0"/>
              <a:t>Clamping Force</a:t>
            </a:r>
          </a:p>
          <a:p>
            <a:pPr lvl="1"/>
            <a:r>
              <a:rPr lang="en-US" dirty="0"/>
              <a:t>Clamping force is the amount of </a:t>
            </a:r>
            <a:r>
              <a:rPr lang="en-US" dirty="0" smtClean="0"/>
              <a:t>force exerted </a:t>
            </a:r>
            <a:r>
              <a:rPr lang="en-US" dirty="0"/>
              <a:t>on a gasket</a:t>
            </a:r>
            <a:r>
              <a:rPr lang="en-US" dirty="0" smtClean="0"/>
              <a:t>.</a:t>
            </a:r>
          </a:p>
          <a:p>
            <a:r>
              <a:rPr lang="en-US" dirty="0" smtClean="0"/>
              <a:t>Fastener Consideration</a:t>
            </a:r>
          </a:p>
          <a:p>
            <a:pPr lvl="1"/>
            <a:r>
              <a:rPr lang="en-US" dirty="0"/>
              <a:t>Clean the threads of all fasteners before using</a:t>
            </a:r>
            <a:r>
              <a:rPr lang="en-US" dirty="0" smtClean="0"/>
              <a:t>.</a:t>
            </a:r>
          </a:p>
          <a:p>
            <a:pPr lvl="1"/>
            <a:r>
              <a:rPr lang="en-US" dirty="0"/>
              <a:t>Check service information for the specified thread lubricant</a:t>
            </a:r>
            <a:r>
              <a:rPr lang="en-US" dirty="0" smtClean="0"/>
              <a:t>.</a:t>
            </a:r>
          </a:p>
          <a:p>
            <a:r>
              <a:rPr lang="en-US" dirty="0" smtClean="0"/>
              <a:t>Thread Lubricant</a:t>
            </a:r>
          </a:p>
          <a:p>
            <a:pPr lvl="1"/>
            <a:r>
              <a:rPr lang="en-US" dirty="0" smtClean="0"/>
              <a:t>Follow the manufacturer’s recommendations.</a:t>
            </a:r>
            <a:endParaRPr lang="en-US" dirty="0"/>
          </a:p>
        </p:txBody>
      </p:sp>
    </p:spTree>
    <p:extLst>
      <p:ext uri="{BB962C8B-B14F-4D97-AF65-F5344CB8AC3E}">
        <p14:creationId xmlns:p14="http://schemas.microsoft.com/office/powerpoint/2010/main" val="3127117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Arial (Headings)"/>
              </a:rPr>
              <a:t>Figure 37.39 Valve clearance allows the metal parts to expand and maintain proper operation, both when the engine is cold and at normal operating temperature. (a) Adjustment is achieved by turning the adjusting screw</a:t>
            </a:r>
            <a:endParaRPr lang="en-US" dirty="0"/>
          </a:p>
        </p:txBody>
      </p:sp>
      <p:pic>
        <p:nvPicPr>
          <p:cNvPr id="3" name="Picture 2" descr="An illustration shows a rocker arm with an adjusting screw installed over the valve stem with valve clearance marked between the adjusting screw and the valve stem."/>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90665" y="2209800"/>
            <a:ext cx="53340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672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37.39 (b) Adjustment is achieved by changing the thickness of the adjusting shim</a:t>
            </a:r>
            <a:endParaRPr lang="en-US" dirty="0"/>
          </a:p>
        </p:txBody>
      </p:sp>
      <p:pic>
        <p:nvPicPr>
          <p:cNvPr id="3" name="Picture 2" descr="An illustration shows valve clearance between a cam lobe heel and an adjusting shim placed over a cam followe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41360" y="1905000"/>
            <a:ext cx="5825066" cy="4049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215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Arial (Headings)"/>
              </a:rPr>
              <a:t>Figure 37.40 Some overhead camshaft engines use valve lash adjusting shims to adjust the valve lash. A special tool is usually required to compress the valve spring so that a magnet can remove the shim</a:t>
            </a:r>
            <a:endParaRPr lang="en-US" dirty="0"/>
          </a:p>
        </p:txBody>
      </p:sp>
      <p:pic>
        <p:nvPicPr>
          <p:cNvPr id="3" name="Picture 2" descr="In the illustration, the adjusting Shim is placed below the cam shaft. The illustration also shows a valve lash adjusting shim being measured using a micromete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97734" y="1676400"/>
            <a:ext cx="2907792" cy="4169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887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37.41 Typical cylinder head tightening sequence</a:t>
            </a:r>
            <a:endParaRPr lang="en-US" dirty="0"/>
          </a:p>
        </p:txBody>
      </p:sp>
      <p:pic>
        <p:nvPicPr>
          <p:cNvPr id="3" name="Picture 2" descr="An illustration shows typical cylinder head tightening sequence. It shows five screws on the top labelled 10,6,2,3,4 and five screws at the bottom labelled 9,5,1,4,8. And a sequence line connecting 1,2,3,4,5,6,7,8,9,10 in that sequenc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76325" y="1905000"/>
            <a:ext cx="6991350" cy="3953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846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37.42 Examples of cylinder head bolt </a:t>
            </a:r>
            <a:r>
              <a:rPr lang="en-US" sz="2400" dirty="0" err="1">
                <a:latin typeface="Arial (Headings)"/>
              </a:rPr>
              <a:t>torquing</a:t>
            </a:r>
            <a:r>
              <a:rPr lang="en-US" sz="2400" dirty="0">
                <a:latin typeface="Arial (Headings)"/>
              </a:rPr>
              <a:t> sequences</a:t>
            </a:r>
            <a:endParaRPr lang="en-US" dirty="0"/>
          </a:p>
        </p:txBody>
      </p:sp>
      <p:pic>
        <p:nvPicPr>
          <p:cNvPr id="3" name="Picture 2" descr="Example 1 shows 14 screws on the cylinder head at the center and three screws at the top left in an inverted L-position and three screws at the bottom left in L-position. The sequence at the center at top is as follows: 11, 9, 3, 1, 5, 7, 13 and 12, 8, 6, 2, 4, 10, 14 at the bottom. The top left has a sequence of 19, 17, 15 in the clockwise direction from the bottom positon and the bottom left has a sequence of 1, 18, 20 in the clockwise direction from the bottom position.&#10;Example 2 shows 13 screws at the top of the head, 13 screws at the bottom of the head, and 3 screws on the left. The sequence for top and bottom of the head is: 7, 13, 5, 11, 3, 9, 1, 8, 2, 10, 4, 12, and 6. The sequence for the screws on the left from top to bottom is 14, 14, 14.&#10;Example 3 shows five screws on the top labelled 10,6,1,3,7 and five screws at the bottom labelled 8,4,2,5,9. And a sequence line connecting 1,2,3,4,5,6,7,8,9,10 in that sequence.&#10;Example 4 shows five screws on the top labelled 10,6,2,3,7 and five screws at the bottom labelled 9,5,1,4,8. And a sequence line connecting 1,2,3,4,5,6,7,8,9,10 in that sequence.&#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7697" y="2438400"/>
            <a:ext cx="7888606"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844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SHORT BLOCK </a:t>
            </a:r>
            <a:r>
              <a:rPr lang="en-US" dirty="0" smtClean="0">
                <a:latin typeface="+mj-lt"/>
              </a:rPr>
              <a:t>PREPARATION (2 OF 3)</a:t>
            </a:r>
            <a:endParaRPr lang="en-US" dirty="0">
              <a:latin typeface="+mj-lt"/>
            </a:endParaRPr>
          </a:p>
        </p:txBody>
      </p:sp>
      <p:sp>
        <p:nvSpPr>
          <p:cNvPr id="3" name="Content Placeholder 2"/>
          <p:cNvSpPr>
            <a:spLocks noGrp="1"/>
          </p:cNvSpPr>
          <p:nvPr>
            <p:ph idx="1"/>
          </p:nvPr>
        </p:nvSpPr>
        <p:spPr/>
        <p:txBody>
          <a:bodyPr/>
          <a:lstStyle/>
          <a:p>
            <a:r>
              <a:rPr lang="en-US" dirty="0" smtClean="0"/>
              <a:t>Surface Finish</a:t>
            </a:r>
          </a:p>
          <a:p>
            <a:pPr lvl="1"/>
            <a:r>
              <a:rPr lang="en-US" dirty="0"/>
              <a:t>Surface finish is measured in </a:t>
            </a:r>
            <a:r>
              <a:rPr lang="en-US" dirty="0" smtClean="0"/>
              <a:t>micro-inches.</a:t>
            </a:r>
          </a:p>
          <a:p>
            <a:pPr lvl="1"/>
            <a:r>
              <a:rPr lang="en-US" dirty="0"/>
              <a:t>The higher the </a:t>
            </a:r>
            <a:r>
              <a:rPr lang="en-US" dirty="0" smtClean="0"/>
              <a:t>micro-inch </a:t>
            </a:r>
            <a:r>
              <a:rPr lang="en-US" dirty="0"/>
              <a:t>finish, the rougher the surface</a:t>
            </a:r>
            <a:r>
              <a:rPr lang="en-US" dirty="0" smtClean="0"/>
              <a:t>.</a:t>
            </a:r>
          </a:p>
          <a:p>
            <a:pPr lvl="1"/>
            <a:r>
              <a:rPr lang="en-US" dirty="0"/>
              <a:t>The lower the </a:t>
            </a:r>
            <a:r>
              <a:rPr lang="en-US" dirty="0" smtClean="0"/>
              <a:t>micro-inch </a:t>
            </a:r>
            <a:r>
              <a:rPr lang="en-US" dirty="0"/>
              <a:t>finish, the smoother the surface</a:t>
            </a:r>
            <a:r>
              <a:rPr lang="en-US" dirty="0" smtClean="0"/>
              <a:t>.</a:t>
            </a:r>
          </a:p>
          <a:p>
            <a:r>
              <a:rPr lang="en-US" dirty="0" smtClean="0"/>
              <a:t>Check Surfaces Before Assembly</a:t>
            </a:r>
          </a:p>
          <a:p>
            <a:pPr lvl="1"/>
            <a:r>
              <a:rPr lang="en-US" dirty="0"/>
              <a:t>All </a:t>
            </a:r>
            <a:r>
              <a:rPr lang="en-US" dirty="0" smtClean="0"/>
              <a:t>surfaces of </a:t>
            </a:r>
            <a:r>
              <a:rPr lang="en-US" dirty="0"/>
              <a:t>an engine should be clean and straight and have the </a:t>
            </a:r>
            <a:r>
              <a:rPr lang="en-US" dirty="0" smtClean="0"/>
              <a:t>specified surface </a:t>
            </a:r>
            <a:r>
              <a:rPr lang="en-US" dirty="0"/>
              <a:t>finish and flatness.</a:t>
            </a:r>
          </a:p>
        </p:txBody>
      </p:sp>
    </p:spTree>
    <p:extLst>
      <p:ext uri="{BB962C8B-B14F-4D97-AF65-F5344CB8AC3E}">
        <p14:creationId xmlns:p14="http://schemas.microsoft.com/office/powerpoint/2010/main" val="3958346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cap="all" dirty="0" smtClean="0">
                <a:latin typeface="+mj-lt"/>
              </a:rPr>
              <a:t>FREQUENTLY ASKED QUESTION</a:t>
            </a:r>
            <a:endParaRPr lang="en-US" sz="3400" dirty="0">
              <a:latin typeface="+mj-l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388" y="1524000"/>
            <a:ext cx="5991225"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0635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37.43 Typical head gasket markings. The front means that the gasket should be at the accessory drive belt end of the block</a:t>
            </a:r>
            <a:endParaRPr lang="en-US" dirty="0"/>
          </a:p>
        </p:txBody>
      </p:sp>
      <p:pic>
        <p:nvPicPr>
          <p:cNvPr id="3" name="Picture 2" descr="A photo of typical gasket is shown with front stamped over i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36895" y="1905000"/>
            <a:ext cx="6400800" cy="3787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834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TORQUE-TO-YIELD HEAD BOLTS (1 OF 2)</a:t>
            </a:r>
            <a:endParaRPr lang="en-US" dirty="0">
              <a:latin typeface="+mj-lt"/>
            </a:endParaRPr>
          </a:p>
        </p:txBody>
      </p:sp>
      <p:sp>
        <p:nvSpPr>
          <p:cNvPr id="3" name="Content Placeholder 2"/>
          <p:cNvSpPr>
            <a:spLocks noGrp="1"/>
          </p:cNvSpPr>
          <p:nvPr>
            <p:ph idx="1"/>
          </p:nvPr>
        </p:nvSpPr>
        <p:spPr/>
        <p:txBody>
          <a:bodyPr/>
          <a:lstStyle/>
          <a:p>
            <a:r>
              <a:rPr lang="en-US" dirty="0" smtClean="0"/>
              <a:t>Definition and Terminology</a:t>
            </a:r>
          </a:p>
          <a:p>
            <a:pPr lvl="1"/>
            <a:r>
              <a:rPr lang="en-US" dirty="0" smtClean="0"/>
              <a:t>The purpose </a:t>
            </a:r>
            <a:r>
              <a:rPr lang="en-US" dirty="0"/>
              <a:t>of the TTY procedure is to have a more constant </a:t>
            </a:r>
            <a:r>
              <a:rPr lang="en-US" dirty="0" smtClean="0"/>
              <a:t>clamping load </a:t>
            </a:r>
            <a:r>
              <a:rPr lang="en-US" dirty="0"/>
              <a:t>from bolt to bolt</a:t>
            </a:r>
            <a:r>
              <a:rPr lang="en-US" dirty="0" smtClean="0"/>
              <a:t>.</a:t>
            </a:r>
          </a:p>
          <a:p>
            <a:r>
              <a:rPr lang="en-US" dirty="0" smtClean="0"/>
              <a:t>Bolt Construction</a:t>
            </a:r>
          </a:p>
          <a:p>
            <a:pPr lvl="1"/>
            <a:r>
              <a:rPr lang="en-US" dirty="0" smtClean="0"/>
              <a:t>Many </a:t>
            </a:r>
            <a:r>
              <a:rPr lang="en-US" dirty="0"/>
              <a:t>torque-to-yield head bolts </a:t>
            </a:r>
            <a:r>
              <a:rPr lang="en-US" dirty="0" smtClean="0"/>
              <a:t>are made </a:t>
            </a:r>
            <a:r>
              <a:rPr lang="en-US" dirty="0"/>
              <a:t>with a narrow section between the head and threads</a:t>
            </a:r>
            <a:r>
              <a:rPr lang="en-US" dirty="0" smtClean="0"/>
              <a:t>.</a:t>
            </a:r>
          </a:p>
          <a:p>
            <a:pPr lvl="1"/>
            <a:r>
              <a:rPr lang="en-US" dirty="0"/>
              <a:t>As a result, many engine manufacturers specify </a:t>
            </a:r>
            <a:r>
              <a:rPr lang="en-US" i="1" dirty="0"/>
              <a:t>new </a:t>
            </a:r>
            <a:r>
              <a:rPr lang="en-US" dirty="0" smtClean="0"/>
              <a:t>head bolts </a:t>
            </a:r>
            <a:r>
              <a:rPr lang="en-US" dirty="0"/>
              <a:t>each time the head is installed.</a:t>
            </a:r>
            <a:endParaRPr lang="en-US" dirty="0"/>
          </a:p>
        </p:txBody>
      </p:sp>
    </p:spTree>
    <p:extLst>
      <p:ext uri="{BB962C8B-B14F-4D97-AF65-F5344CB8AC3E}">
        <p14:creationId xmlns:p14="http://schemas.microsoft.com/office/powerpoint/2010/main" val="371964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TORQUE-TO-YIELD HEAD BOLTS </a:t>
            </a:r>
            <a:r>
              <a:rPr lang="en-US" dirty="0" smtClean="0">
                <a:latin typeface="+mj-lt"/>
              </a:rPr>
              <a:t>(2 OF 2)</a:t>
            </a:r>
            <a:endParaRPr lang="en-US" dirty="0">
              <a:latin typeface="+mj-lt"/>
            </a:endParaRPr>
          </a:p>
        </p:txBody>
      </p:sp>
      <p:sp>
        <p:nvSpPr>
          <p:cNvPr id="3" name="Content Placeholder 2"/>
          <p:cNvSpPr>
            <a:spLocks noGrp="1"/>
          </p:cNvSpPr>
          <p:nvPr>
            <p:ph idx="1"/>
          </p:nvPr>
        </p:nvSpPr>
        <p:spPr/>
        <p:txBody>
          <a:bodyPr/>
          <a:lstStyle/>
          <a:p>
            <a:r>
              <a:rPr lang="en-US" dirty="0" smtClean="0"/>
              <a:t>Torque-To-Yield Procedure</a:t>
            </a:r>
          </a:p>
          <a:p>
            <a:pPr lvl="1"/>
            <a:r>
              <a:rPr lang="en-US" dirty="0"/>
              <a:t>Torque-to-yield bolts </a:t>
            </a:r>
            <a:r>
              <a:rPr lang="en-US" dirty="0" smtClean="0"/>
              <a:t>are tightened </a:t>
            </a:r>
            <a:r>
              <a:rPr lang="en-US" dirty="0"/>
              <a:t>to a specific initial torque, from 18 to 50 pound-feet (</a:t>
            </a:r>
            <a:r>
              <a:rPr lang="en-US" dirty="0" smtClean="0"/>
              <a:t>25 to </a:t>
            </a:r>
            <a:r>
              <a:rPr lang="en-US" dirty="0"/>
              <a:t>68 N-m). The bolts are tightened an additional specified </a:t>
            </a:r>
            <a:r>
              <a:rPr lang="en-US" dirty="0" smtClean="0"/>
              <a:t>number of </a:t>
            </a:r>
            <a:r>
              <a:rPr lang="en-US" dirty="0"/>
              <a:t>degrees, following the tightening sequence</a:t>
            </a:r>
            <a:r>
              <a:rPr lang="en-US" dirty="0" smtClean="0"/>
              <a:t>.</a:t>
            </a:r>
          </a:p>
          <a:p>
            <a:r>
              <a:rPr lang="en-US" dirty="0" smtClean="0"/>
              <a:t>Torque Angle Method</a:t>
            </a:r>
          </a:p>
          <a:p>
            <a:pPr lvl="1"/>
            <a:r>
              <a:rPr lang="en-US" dirty="0"/>
              <a:t>Some engine specifications call for a beginning </a:t>
            </a:r>
            <a:r>
              <a:rPr lang="en-US" dirty="0" smtClean="0"/>
              <a:t>torque and </a:t>
            </a:r>
            <a:r>
              <a:rPr lang="en-US" dirty="0"/>
              <a:t>then a specified angle, but the fastener is not designed </a:t>
            </a:r>
            <a:r>
              <a:rPr lang="en-US" dirty="0" smtClean="0"/>
              <a:t>to yield</a:t>
            </a:r>
            <a:r>
              <a:rPr lang="en-US" dirty="0"/>
              <a:t>. These head bolts can often be reused.</a:t>
            </a:r>
            <a:endParaRPr lang="en-US" dirty="0"/>
          </a:p>
        </p:txBody>
      </p:sp>
    </p:spTree>
    <p:extLst>
      <p:ext uri="{BB962C8B-B14F-4D97-AF65-F5344CB8AC3E}">
        <p14:creationId xmlns:p14="http://schemas.microsoft.com/office/powerpoint/2010/main" val="658819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37.44 Due to variations in clamping force with turning force (torque) of head bolts, some engines specify the torque-to-yield procedure.</a:t>
            </a:r>
            <a:endParaRPr lang="en-US" dirty="0"/>
          </a:p>
        </p:txBody>
      </p:sp>
      <p:pic>
        <p:nvPicPr>
          <p:cNvPr id="3" name="Picture 2" descr="At a point 90 degrees from the initial torque clamping load starts to plateaus.Only increasing slightly till the point 180 degree from initial torque positio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80749" y="2209800"/>
            <a:ext cx="5182502" cy="3787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006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37.45 To ensure consistent clamp force (load), many manufacturers are recommending the torque-angle or torque-to-yield method of tightening head bolts.</a:t>
            </a:r>
            <a:endParaRPr lang="en-US" dirty="0"/>
          </a:p>
        </p:txBody>
      </p:sp>
      <p:pic>
        <p:nvPicPr>
          <p:cNvPr id="3" name="Picture 3" descr="First graph between clamping load and bolt torque shows 2 linear lines starting from origin Low friction (Bolts clean and oiled) line showing significantly higher clamping load for the same bolt torque. Graph shows a difference of 12000 LBS at one point.&#10;Second graph between clamping load and bolt torque shows Low friction and high friction line diverging in the start till initial torque point. Then becoming parallel from start of angle of rotation. Graph shows a difference of 3000 LBS.&#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7805" y="1905000"/>
            <a:ext cx="2808387" cy="4226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3846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37.46 Torque angle can be measured using a special adaptor</a:t>
            </a:r>
            <a:endParaRPr lang="en-US" dirty="0"/>
          </a:p>
        </p:txBody>
      </p:sp>
      <p:pic>
        <p:nvPicPr>
          <p:cNvPr id="3" name="Picture 2" descr="An illustration shows a Special adapter for measuring torque angle with a 360-degree dial gaug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81200" y="1964092"/>
            <a:ext cx="5181600" cy="4074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979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Arial (Headings)"/>
              </a:rPr>
              <a:t>Figure 37.47 An electronic torque wrench showing the number of degrees of rotation. These very accurate and expensive torque wrenches can be programmed to display torque or number of degrees of rotation</a:t>
            </a:r>
            <a:endParaRPr lang="en-US" dirty="0"/>
          </a:p>
        </p:txBody>
      </p:sp>
      <p:pic>
        <p:nvPicPr>
          <p:cNvPr id="3" name="Picture 2" descr="A photo of the digital display of an electronic torque wrench showing 87 degree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42139" y="1905000"/>
            <a:ext cx="3259721" cy="4074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833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VALVE TRAIN ASSEMBLY (1 OF 4)</a:t>
            </a:r>
            <a:endParaRPr lang="en-US" dirty="0">
              <a:latin typeface="+mj-lt"/>
            </a:endParaRPr>
          </a:p>
        </p:txBody>
      </p:sp>
      <p:sp>
        <p:nvSpPr>
          <p:cNvPr id="3" name="Content Placeholder 2"/>
          <p:cNvSpPr>
            <a:spLocks noGrp="1"/>
          </p:cNvSpPr>
          <p:nvPr>
            <p:ph idx="1"/>
          </p:nvPr>
        </p:nvSpPr>
        <p:spPr/>
        <p:txBody>
          <a:bodyPr/>
          <a:lstStyle/>
          <a:p>
            <a:r>
              <a:rPr lang="en-US" dirty="0" smtClean="0"/>
              <a:t>Timing Chains for OHC Engines</a:t>
            </a:r>
          </a:p>
          <a:p>
            <a:pPr lvl="1"/>
            <a:r>
              <a:rPr lang="en-US" dirty="0" smtClean="0"/>
              <a:t>Align </a:t>
            </a:r>
            <a:r>
              <a:rPr lang="en-US" dirty="0"/>
              <a:t>the timing marks of </a:t>
            </a:r>
            <a:r>
              <a:rPr lang="en-US" dirty="0" smtClean="0"/>
              <a:t>the crankshaft </a:t>
            </a:r>
            <a:r>
              <a:rPr lang="en-US" dirty="0"/>
              <a:t>and camshaft drive sprockets with their respective </a:t>
            </a:r>
            <a:r>
              <a:rPr lang="en-US" dirty="0" smtClean="0"/>
              <a:t>timing marks.</a:t>
            </a:r>
          </a:p>
          <a:p>
            <a:pPr lvl="1"/>
            <a:r>
              <a:rPr lang="en-US" dirty="0"/>
              <a:t>The tensioner may be on either or both sides of the timing </a:t>
            </a:r>
            <a:r>
              <a:rPr lang="en-US" dirty="0" smtClean="0"/>
              <a:t>belt or </a:t>
            </a:r>
            <a:r>
              <a:rPr lang="en-US" dirty="0"/>
              <a:t>chain</a:t>
            </a:r>
            <a:r>
              <a:rPr lang="en-US" dirty="0" smtClean="0"/>
              <a:t>.</a:t>
            </a:r>
          </a:p>
          <a:p>
            <a:r>
              <a:rPr lang="en-US" dirty="0" smtClean="0"/>
              <a:t>Hydraulic Valve Lifter Installation</a:t>
            </a:r>
          </a:p>
          <a:p>
            <a:pPr lvl="1"/>
            <a:r>
              <a:rPr lang="en-US" dirty="0" smtClean="0"/>
              <a:t>Most vehicle manufacturers </a:t>
            </a:r>
            <a:r>
              <a:rPr lang="en-US" dirty="0"/>
              <a:t>recommend installing lifters </a:t>
            </a:r>
            <a:r>
              <a:rPr lang="en-US" i="1" dirty="0"/>
              <a:t>without </a:t>
            </a:r>
            <a:r>
              <a:rPr lang="en-US" dirty="0"/>
              <a:t>filling or </a:t>
            </a:r>
            <a:r>
              <a:rPr lang="en-US" dirty="0" smtClean="0"/>
              <a:t>pumping the </a:t>
            </a:r>
            <a:r>
              <a:rPr lang="en-US" dirty="0"/>
              <a:t>lifter full of oil</a:t>
            </a:r>
            <a:r>
              <a:rPr lang="en-US" dirty="0" smtClean="0"/>
              <a:t>.</a:t>
            </a:r>
          </a:p>
          <a:p>
            <a:pPr lvl="1"/>
            <a:r>
              <a:rPr lang="en-US" dirty="0" smtClean="0"/>
              <a:t>Flat </a:t>
            </a:r>
            <a:r>
              <a:rPr lang="en-US" dirty="0"/>
              <a:t>lifters require </a:t>
            </a:r>
            <a:r>
              <a:rPr lang="en-US" dirty="0" smtClean="0"/>
              <a:t>that engine </a:t>
            </a:r>
            <a:r>
              <a:rPr lang="en-US" dirty="0"/>
              <a:t>assembly lube or extreme pressure (EP) grease be </a:t>
            </a:r>
            <a:r>
              <a:rPr lang="en-US" dirty="0" smtClean="0"/>
              <a:t>applied to </a:t>
            </a:r>
            <a:r>
              <a:rPr lang="en-US" dirty="0"/>
              <a:t>the base.</a:t>
            </a:r>
            <a:endParaRPr lang="en-US" dirty="0"/>
          </a:p>
        </p:txBody>
      </p:sp>
    </p:spTree>
    <p:extLst>
      <p:ext uri="{BB962C8B-B14F-4D97-AF65-F5344CB8AC3E}">
        <p14:creationId xmlns:p14="http://schemas.microsoft.com/office/powerpoint/2010/main" val="1732148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VALVE TRAIN ASSEMBLY </a:t>
            </a:r>
            <a:r>
              <a:rPr lang="en-US" dirty="0" smtClean="0">
                <a:latin typeface="+mj-lt"/>
              </a:rPr>
              <a:t>(2 OF 4)</a:t>
            </a:r>
            <a:endParaRPr lang="en-US" dirty="0">
              <a:latin typeface="+mj-lt"/>
            </a:endParaRPr>
          </a:p>
        </p:txBody>
      </p:sp>
      <p:sp>
        <p:nvSpPr>
          <p:cNvPr id="3" name="Content Placeholder 2"/>
          <p:cNvSpPr>
            <a:spLocks noGrp="1"/>
          </p:cNvSpPr>
          <p:nvPr>
            <p:ph idx="1"/>
          </p:nvPr>
        </p:nvSpPr>
        <p:spPr/>
        <p:txBody>
          <a:bodyPr/>
          <a:lstStyle/>
          <a:p>
            <a:r>
              <a:rPr lang="en-US" dirty="0" smtClean="0"/>
              <a:t>Bleeding Hydraulic Lifters</a:t>
            </a:r>
          </a:p>
          <a:p>
            <a:pPr lvl="1"/>
            <a:r>
              <a:rPr lang="en-US" dirty="0"/>
              <a:t>Air trapped inside </a:t>
            </a:r>
            <a:r>
              <a:rPr lang="en-US" dirty="0" smtClean="0"/>
              <a:t>a hydraulic </a:t>
            </a:r>
            <a:r>
              <a:rPr lang="en-US" dirty="0"/>
              <a:t>valve lifter can be easily bled by simply operating </a:t>
            </a:r>
            <a:r>
              <a:rPr lang="en-US" dirty="0" smtClean="0"/>
              <a:t>the engine </a:t>
            </a:r>
            <a:r>
              <a:rPr lang="en-US" dirty="0"/>
              <a:t>at a fast idle (2,500 RPM</a:t>
            </a:r>
            <a:r>
              <a:rPr lang="en-US" dirty="0" smtClean="0"/>
              <a:t>).</a:t>
            </a:r>
          </a:p>
          <a:p>
            <a:pPr lvl="1"/>
            <a:r>
              <a:rPr lang="en-US" dirty="0" smtClean="0"/>
              <a:t>Some engines require a special procedure at installation.</a:t>
            </a:r>
          </a:p>
          <a:p>
            <a:r>
              <a:rPr lang="en-US" dirty="0" smtClean="0"/>
              <a:t>Timing Chains and Gears Installation</a:t>
            </a:r>
          </a:p>
          <a:p>
            <a:pPr lvl="1"/>
            <a:r>
              <a:rPr lang="en-US" dirty="0"/>
              <a:t>On </a:t>
            </a:r>
            <a:r>
              <a:rPr lang="en-US" dirty="0" smtClean="0"/>
              <a:t>cam-in-block </a:t>
            </a:r>
            <a:r>
              <a:rPr lang="en-US" dirty="0"/>
              <a:t>(OHV) engines, the timing gears or chain and sprocket </a:t>
            </a:r>
            <a:r>
              <a:rPr lang="en-US" dirty="0" smtClean="0"/>
              <a:t>can be </a:t>
            </a:r>
            <a:r>
              <a:rPr lang="en-US" dirty="0"/>
              <a:t>installed after the crankshaft and camshaft.</a:t>
            </a:r>
            <a:endParaRPr lang="en-US" dirty="0"/>
          </a:p>
        </p:txBody>
      </p:sp>
    </p:spTree>
    <p:extLst>
      <p:ext uri="{BB962C8B-B14F-4D97-AF65-F5344CB8AC3E}">
        <p14:creationId xmlns:p14="http://schemas.microsoft.com/office/powerpoint/2010/main" val="3005295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SHORT BLOCK </a:t>
            </a:r>
            <a:r>
              <a:rPr lang="en-US" dirty="0" smtClean="0">
                <a:latin typeface="+mj-lt"/>
              </a:rPr>
              <a:t>PREPARATION (3 OF 3)</a:t>
            </a:r>
            <a:endParaRPr lang="en-US" dirty="0">
              <a:latin typeface="+mj-lt"/>
            </a:endParaRPr>
          </a:p>
        </p:txBody>
      </p:sp>
      <p:sp>
        <p:nvSpPr>
          <p:cNvPr id="3" name="Content Placeholder 2"/>
          <p:cNvSpPr>
            <a:spLocks noGrp="1"/>
          </p:cNvSpPr>
          <p:nvPr>
            <p:ph idx="1"/>
          </p:nvPr>
        </p:nvSpPr>
        <p:spPr/>
        <p:txBody>
          <a:bodyPr/>
          <a:lstStyle/>
          <a:p>
            <a:r>
              <a:rPr lang="en-US" dirty="0" smtClean="0"/>
              <a:t>Preparing the Block for Studs</a:t>
            </a:r>
          </a:p>
          <a:p>
            <a:pPr lvl="1"/>
            <a:r>
              <a:rPr lang="en-US" dirty="0"/>
              <a:t>Using studs </a:t>
            </a:r>
            <a:r>
              <a:rPr lang="en-US" dirty="0" smtClean="0"/>
              <a:t>instead of </a:t>
            </a:r>
            <a:r>
              <a:rPr lang="en-US" dirty="0"/>
              <a:t>head bolts for cylinder heads is recommended for all </a:t>
            </a:r>
            <a:r>
              <a:rPr lang="en-US" dirty="0" smtClean="0"/>
              <a:t>high performance applications.</a:t>
            </a:r>
          </a:p>
          <a:p>
            <a:pPr lvl="1"/>
            <a:r>
              <a:rPr lang="en-US" dirty="0"/>
              <a:t>Studs provide for more accurate and consistent torque </a:t>
            </a:r>
            <a:r>
              <a:rPr lang="en-US" dirty="0" smtClean="0"/>
              <a:t>loading and </a:t>
            </a:r>
            <a:r>
              <a:rPr lang="en-US" dirty="0"/>
              <a:t>clamping force</a:t>
            </a:r>
            <a:r>
              <a:rPr lang="en-US" dirty="0" smtClean="0"/>
              <a:t>.</a:t>
            </a:r>
          </a:p>
          <a:p>
            <a:pPr lvl="1"/>
            <a:r>
              <a:rPr lang="en-US" dirty="0"/>
              <a:t>The use of studs for the main bearing saddles helps main </a:t>
            </a:r>
            <a:r>
              <a:rPr lang="en-US" dirty="0" smtClean="0"/>
              <a:t>cap alignment.</a:t>
            </a:r>
          </a:p>
          <a:p>
            <a:r>
              <a:rPr lang="en-US" dirty="0" smtClean="0"/>
              <a:t>Preparing the Thread Holes</a:t>
            </a:r>
          </a:p>
          <a:p>
            <a:pPr lvl="1"/>
            <a:r>
              <a:rPr lang="en-US" dirty="0"/>
              <a:t>All threads in the block should be thoroughly </a:t>
            </a:r>
            <a:r>
              <a:rPr lang="en-US" dirty="0" smtClean="0"/>
              <a:t>cleaned and free of any liquid.</a:t>
            </a:r>
            <a:endParaRPr lang="en-US" dirty="0"/>
          </a:p>
        </p:txBody>
      </p:sp>
    </p:spTree>
    <p:extLst>
      <p:ext uri="{BB962C8B-B14F-4D97-AF65-F5344CB8AC3E}">
        <p14:creationId xmlns:p14="http://schemas.microsoft.com/office/powerpoint/2010/main" val="1853765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VALVE TRAIN ASSEMBLY </a:t>
            </a:r>
            <a:r>
              <a:rPr lang="en-US" dirty="0" smtClean="0">
                <a:latin typeface="+mj-lt"/>
              </a:rPr>
              <a:t>(3 OF 4)</a:t>
            </a:r>
            <a:endParaRPr lang="en-US" dirty="0">
              <a:latin typeface="+mj-lt"/>
            </a:endParaRPr>
          </a:p>
        </p:txBody>
      </p:sp>
      <p:sp>
        <p:nvSpPr>
          <p:cNvPr id="3" name="Content Placeholder 2"/>
          <p:cNvSpPr>
            <a:spLocks noGrp="1"/>
          </p:cNvSpPr>
          <p:nvPr>
            <p:ph idx="1"/>
          </p:nvPr>
        </p:nvSpPr>
        <p:spPr/>
        <p:txBody>
          <a:bodyPr/>
          <a:lstStyle/>
          <a:p>
            <a:r>
              <a:rPr lang="en-US" dirty="0" smtClean="0"/>
              <a:t>OHV Engine Lifter and Pushrod Installation</a:t>
            </a:r>
          </a:p>
          <a:p>
            <a:pPr lvl="1"/>
            <a:r>
              <a:rPr lang="en-US" dirty="0"/>
              <a:t>The outside of the lifters and the lifter bores in the block </a:t>
            </a:r>
            <a:r>
              <a:rPr lang="en-US" dirty="0" smtClean="0"/>
              <a:t>should be </a:t>
            </a:r>
            <a:r>
              <a:rPr lang="en-US" dirty="0"/>
              <a:t>cleaned and coated with assembly lubricant</a:t>
            </a:r>
            <a:r>
              <a:rPr lang="en-US" dirty="0" smtClean="0"/>
              <a:t>.</a:t>
            </a:r>
          </a:p>
          <a:p>
            <a:pPr lvl="1"/>
            <a:r>
              <a:rPr lang="en-US" dirty="0"/>
              <a:t>Make sure </a:t>
            </a:r>
            <a:r>
              <a:rPr lang="en-US" dirty="0" smtClean="0"/>
              <a:t>that the </a:t>
            </a:r>
            <a:r>
              <a:rPr lang="en-US" dirty="0"/>
              <a:t>pushrods are installed in the proper location</a:t>
            </a:r>
            <a:r>
              <a:rPr lang="en-US" dirty="0" smtClean="0"/>
              <a:t>.</a:t>
            </a:r>
          </a:p>
          <a:p>
            <a:pPr lvl="1"/>
            <a:r>
              <a:rPr lang="en-US" dirty="0"/>
              <a:t>Rocker arm shafts should have their retaining bolts tightened </a:t>
            </a:r>
            <a:r>
              <a:rPr lang="en-US" dirty="0" smtClean="0"/>
              <a:t>a little </a:t>
            </a:r>
            <a:r>
              <a:rPr lang="en-US" dirty="0"/>
              <a:t>at a time, alternating between the retaining bolts.</a:t>
            </a:r>
            <a:endParaRPr lang="en-US" dirty="0" smtClean="0"/>
          </a:p>
          <a:p>
            <a:endParaRPr lang="en-US" dirty="0"/>
          </a:p>
        </p:txBody>
      </p:sp>
    </p:spTree>
    <p:extLst>
      <p:ext uri="{BB962C8B-B14F-4D97-AF65-F5344CB8AC3E}">
        <p14:creationId xmlns:p14="http://schemas.microsoft.com/office/powerpoint/2010/main" val="1080820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VALVE TRAIN ASSEMBLY </a:t>
            </a:r>
            <a:r>
              <a:rPr lang="en-US" dirty="0" smtClean="0">
                <a:latin typeface="+mj-lt"/>
              </a:rPr>
              <a:t>(4 OF 4)</a:t>
            </a:r>
            <a:endParaRPr lang="en-US" dirty="0">
              <a:latin typeface="+mj-lt"/>
            </a:endParaRPr>
          </a:p>
        </p:txBody>
      </p:sp>
      <p:sp>
        <p:nvSpPr>
          <p:cNvPr id="3" name="Content Placeholder 2"/>
          <p:cNvSpPr>
            <a:spLocks noGrp="1"/>
          </p:cNvSpPr>
          <p:nvPr>
            <p:ph idx="1"/>
          </p:nvPr>
        </p:nvSpPr>
        <p:spPr/>
        <p:txBody>
          <a:bodyPr/>
          <a:lstStyle/>
          <a:p>
            <a:r>
              <a:rPr lang="en-US" dirty="0" smtClean="0"/>
              <a:t>Hydraulic Lifter Adjustment</a:t>
            </a:r>
          </a:p>
          <a:p>
            <a:pPr lvl="1"/>
            <a:r>
              <a:rPr lang="en-US" dirty="0"/>
              <a:t>The retaining </a:t>
            </a:r>
            <a:r>
              <a:rPr lang="en-US" dirty="0" smtClean="0"/>
              <a:t>nut on </a:t>
            </a:r>
            <a:r>
              <a:rPr lang="en-US" dirty="0"/>
              <a:t>some rocker arms mounted on studs can be tightened to </a:t>
            </a:r>
            <a:r>
              <a:rPr lang="en-US" dirty="0" smtClean="0"/>
              <a:t>a specified </a:t>
            </a:r>
            <a:r>
              <a:rPr lang="en-US" dirty="0"/>
              <a:t>torque</a:t>
            </a:r>
            <a:r>
              <a:rPr lang="en-US" dirty="0" smtClean="0"/>
              <a:t>.</a:t>
            </a:r>
          </a:p>
          <a:p>
            <a:pPr lvl="1"/>
            <a:r>
              <a:rPr lang="en-US" dirty="0"/>
              <a:t>Other types </a:t>
            </a:r>
            <a:r>
              <a:rPr lang="en-US" dirty="0" smtClean="0"/>
              <a:t>of rocker </a:t>
            </a:r>
            <a:r>
              <a:rPr lang="en-US" dirty="0"/>
              <a:t>arms require tightening the nut to a position that </a:t>
            </a:r>
            <a:r>
              <a:rPr lang="en-US" dirty="0" smtClean="0"/>
              <a:t>centers the </a:t>
            </a:r>
            <a:r>
              <a:rPr lang="en-US" dirty="0"/>
              <a:t>hydraulic lifter</a:t>
            </a:r>
            <a:r>
              <a:rPr lang="en-US" dirty="0" smtClean="0"/>
              <a:t>.</a:t>
            </a:r>
          </a:p>
          <a:p>
            <a:r>
              <a:rPr lang="en-US" dirty="0" smtClean="0"/>
              <a:t>Solid Lifter Adjustment</a:t>
            </a:r>
          </a:p>
          <a:p>
            <a:pPr lvl="1"/>
            <a:r>
              <a:rPr lang="en-US" dirty="0"/>
              <a:t>The valve clearance or </a:t>
            </a:r>
            <a:r>
              <a:rPr lang="en-US" dirty="0" smtClean="0"/>
              <a:t>lash must </a:t>
            </a:r>
            <a:r>
              <a:rPr lang="en-US" dirty="0"/>
              <a:t>be set on a solid lifter engine, so that the valves can </a:t>
            </a:r>
            <a:r>
              <a:rPr lang="en-US" dirty="0" smtClean="0"/>
              <a:t>positively seat</a:t>
            </a:r>
            <a:r>
              <a:rPr lang="en-US" dirty="0"/>
              <a:t>.</a:t>
            </a:r>
            <a:endParaRPr lang="en-US" dirty="0"/>
          </a:p>
        </p:txBody>
      </p:sp>
    </p:spTree>
    <p:extLst>
      <p:ext uri="{BB962C8B-B14F-4D97-AF65-F5344CB8AC3E}">
        <p14:creationId xmlns:p14="http://schemas.microsoft.com/office/powerpoint/2010/main" val="10931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37.48 Both camshafts have to be timed on this engine, and the timing belt also drives the water pump</a:t>
            </a:r>
            <a:endParaRPr lang="en-US" dirty="0"/>
          </a:p>
        </p:txBody>
      </p:sp>
      <p:pic>
        <p:nvPicPr>
          <p:cNvPr id="3" name="Picture 2" descr="An illustration shows side view of a V engine showing Camshaft socket attached to cylinder head, Crankshaft socket and water pump pulley attached to engine block. All of these are connected via a timing belt which is tensioned by a tensione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0225" y="2057400"/>
            <a:ext cx="5543550" cy="3913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798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37.49 Some timing chains have plated links that are used to correctly position the chain on the sprockets</a:t>
            </a:r>
            <a:endParaRPr lang="en-US" dirty="0"/>
          </a:p>
        </p:txBody>
      </p:sp>
      <p:pic>
        <p:nvPicPr>
          <p:cNvPr id="3" name="Picture 2" descr="An illustration shows a big socket connected to a small socket using timing chain with plated link. Both the sockets have a punch mark marked on the right sid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32526" y="1828800"/>
            <a:ext cx="3554393" cy="3913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32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37.50 A special tool may be needed to bleed air from the hydraulic lash adjusters (HLA) through the bleed hole.</a:t>
            </a:r>
            <a:endParaRPr lang="en-US" sz="2400" dirty="0"/>
          </a:p>
        </p:txBody>
      </p:sp>
      <p:pic>
        <p:nvPicPr>
          <p:cNvPr id="3" name="Picture 2" descr="A photo shows 2 holes in the rocker arm marked as bleed holes from hydraulic lash adjusters  (HLA)."/>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91883" y="2086636"/>
            <a:ext cx="4560234" cy="4145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330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Arial (Headings)"/>
              </a:rPr>
              <a:t>Figure 37.51 Timing chain and gears can be installed after the crankshaft and camshaft have been installed and the timing marks are aligned with cylinder 1 at top dead center (TDC)</a:t>
            </a:r>
            <a:endParaRPr lang="en-US" dirty="0"/>
          </a:p>
        </p:txBody>
      </p:sp>
      <p:pic>
        <p:nvPicPr>
          <p:cNvPr id="3" name="Picture 2" descr="A photo shows punched timing mark in Cam and crank socket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27375" y="1752600"/>
            <a:ext cx="2889250" cy="429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663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37.52 With the lifter resting on the base circle of the cam, zero lash is achieved by tightening the rocker arm lock nut until the pushrod no longer rotates freely</a:t>
            </a:r>
            <a:endParaRPr lang="en-US" dirty="0"/>
          </a:p>
        </p:txBody>
      </p:sp>
      <p:pic>
        <p:nvPicPr>
          <p:cNvPr id="3" name="Picture 2" descr="An illustration shows a ratchet paced over rocker arm lock nut while the pushrod is held in plac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31902" y="1981200"/>
            <a:ext cx="2889250" cy="4031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944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37.53 Most adjustable valves use a nut to keep the adjustment from changing. Therefore, to adjust the valves, the nut has to be loosened and the screw rotated until the proper valve clearance is achieved.</a:t>
            </a:r>
            <a:endParaRPr lang="en-US" dirty="0"/>
          </a:p>
        </p:txBody>
      </p:sp>
      <p:pic>
        <p:nvPicPr>
          <p:cNvPr id="3" name="Picture 2" descr="A photo shows the locknut of adjustable valves of an engin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36648" y="2057400"/>
            <a:ext cx="4870704"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55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FINAL ASSEMBLY (1 OF 3)</a:t>
            </a:r>
            <a:endParaRPr lang="en-US" dirty="0">
              <a:latin typeface="+mj-lt"/>
            </a:endParaRPr>
          </a:p>
        </p:txBody>
      </p:sp>
      <p:sp>
        <p:nvSpPr>
          <p:cNvPr id="3" name="Content Placeholder 2"/>
          <p:cNvSpPr>
            <a:spLocks noGrp="1"/>
          </p:cNvSpPr>
          <p:nvPr>
            <p:ph idx="1"/>
          </p:nvPr>
        </p:nvSpPr>
        <p:spPr/>
        <p:txBody>
          <a:bodyPr/>
          <a:lstStyle/>
          <a:p>
            <a:r>
              <a:rPr lang="en-US" dirty="0" smtClean="0"/>
              <a:t>Manifold Installation</a:t>
            </a:r>
          </a:p>
          <a:p>
            <a:pPr lvl="1"/>
            <a:r>
              <a:rPr lang="en-US" dirty="0"/>
              <a:t>The intake manifold gasket for </a:t>
            </a:r>
            <a:r>
              <a:rPr lang="en-US" dirty="0" smtClean="0"/>
              <a:t>a V-type </a:t>
            </a:r>
            <a:r>
              <a:rPr lang="en-US" dirty="0"/>
              <a:t>engine may be a one-piece gasket or it may have </a:t>
            </a:r>
            <a:r>
              <a:rPr lang="en-US" dirty="0" smtClean="0"/>
              <a:t>several pieces.</a:t>
            </a:r>
          </a:p>
          <a:p>
            <a:pPr lvl="1"/>
            <a:r>
              <a:rPr lang="en-US" dirty="0"/>
              <a:t>Inline engines usually have a one-piece intake </a:t>
            </a:r>
            <a:r>
              <a:rPr lang="en-US" dirty="0" smtClean="0"/>
              <a:t>manifold gasket</a:t>
            </a:r>
            <a:r>
              <a:rPr lang="en-US" dirty="0"/>
              <a:t>.</a:t>
            </a:r>
            <a:endParaRPr lang="en-US" dirty="0" smtClean="0"/>
          </a:p>
          <a:p>
            <a:pPr lvl="1"/>
            <a:r>
              <a:rPr lang="en-US" dirty="0" smtClean="0"/>
              <a:t>Only </a:t>
            </a:r>
            <a:r>
              <a:rPr lang="en-US" dirty="0"/>
              <a:t>some exhaust manifolds use gaskets</a:t>
            </a:r>
            <a:r>
              <a:rPr lang="en-US" dirty="0" smtClean="0"/>
              <a:t>.</a:t>
            </a:r>
          </a:p>
          <a:p>
            <a:r>
              <a:rPr lang="en-US" dirty="0" smtClean="0"/>
              <a:t>Timing Cover Installation</a:t>
            </a:r>
          </a:p>
          <a:p>
            <a:pPr lvl="1"/>
            <a:r>
              <a:rPr lang="en-US" dirty="0"/>
              <a:t>The timing cover with </a:t>
            </a:r>
            <a:r>
              <a:rPr lang="en-US" dirty="0" smtClean="0"/>
              <a:t>seal installed </a:t>
            </a:r>
            <a:r>
              <a:rPr lang="en-US" dirty="0"/>
              <a:t>and the gasket are placed over the timing gears </a:t>
            </a:r>
            <a:r>
              <a:rPr lang="en-US" dirty="0" smtClean="0"/>
              <a:t>and/or chain </a:t>
            </a:r>
            <a:r>
              <a:rPr lang="en-US" dirty="0"/>
              <a:t>and sprockets</a:t>
            </a:r>
            <a:r>
              <a:rPr lang="en-US" dirty="0" smtClean="0"/>
              <a:t>.</a:t>
            </a:r>
          </a:p>
          <a:p>
            <a:pPr lvl="1"/>
            <a:r>
              <a:rPr lang="en-US" dirty="0" smtClean="0"/>
              <a:t>Some timing covers use RTV instead of a gasket.</a:t>
            </a:r>
            <a:endParaRPr lang="en-US" dirty="0"/>
          </a:p>
        </p:txBody>
      </p:sp>
    </p:spTree>
    <p:extLst>
      <p:ext uri="{BB962C8B-B14F-4D97-AF65-F5344CB8AC3E}">
        <p14:creationId xmlns:p14="http://schemas.microsoft.com/office/powerpoint/2010/main" val="2280434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FINAL ASSEMBLY </a:t>
            </a:r>
            <a:r>
              <a:rPr lang="en-US" dirty="0" smtClean="0">
                <a:latin typeface="+mj-lt"/>
              </a:rPr>
              <a:t>(2 OF 3)</a:t>
            </a:r>
            <a:endParaRPr lang="en-US" dirty="0">
              <a:latin typeface="+mj-lt"/>
            </a:endParaRPr>
          </a:p>
        </p:txBody>
      </p:sp>
      <p:sp>
        <p:nvSpPr>
          <p:cNvPr id="3" name="Content Placeholder 2"/>
          <p:cNvSpPr>
            <a:spLocks noGrp="1"/>
          </p:cNvSpPr>
          <p:nvPr>
            <p:ph idx="1"/>
          </p:nvPr>
        </p:nvSpPr>
        <p:spPr/>
        <p:txBody>
          <a:bodyPr/>
          <a:lstStyle/>
          <a:p>
            <a:r>
              <a:rPr lang="en-US" dirty="0" smtClean="0"/>
              <a:t>Vibration Damper Installation</a:t>
            </a:r>
          </a:p>
          <a:p>
            <a:pPr lvl="1"/>
            <a:r>
              <a:rPr lang="en-US" dirty="0" smtClean="0"/>
              <a:t>The damper is either bolted or pressed into position.</a:t>
            </a:r>
          </a:p>
          <a:p>
            <a:r>
              <a:rPr lang="en-US" dirty="0" smtClean="0"/>
              <a:t>Oil Pump Installation</a:t>
            </a:r>
          </a:p>
          <a:p>
            <a:pPr lvl="1"/>
            <a:r>
              <a:rPr lang="en-US" sz="2300" dirty="0"/>
              <a:t>When an engine is rebuilt, the </a:t>
            </a:r>
            <a:r>
              <a:rPr lang="en-US" sz="2300" dirty="0" smtClean="0"/>
              <a:t>oil pump </a:t>
            </a:r>
            <a:r>
              <a:rPr lang="en-US" sz="2300" dirty="0"/>
              <a:t>should be replaced with a new pump and oil pickup screen</a:t>
            </a:r>
            <a:r>
              <a:rPr lang="en-US" sz="2300" dirty="0" smtClean="0"/>
              <a:t>.</a:t>
            </a:r>
          </a:p>
          <a:p>
            <a:pPr lvl="1"/>
            <a:r>
              <a:rPr lang="en-US" sz="2300" dirty="0"/>
              <a:t>Oil pump gears should be coated with </a:t>
            </a:r>
            <a:r>
              <a:rPr lang="en-US" sz="2300" dirty="0" smtClean="0"/>
              <a:t>assembly lubricant </a:t>
            </a:r>
            <a:r>
              <a:rPr lang="en-US" sz="2300" dirty="0"/>
              <a:t>before the cover is put on the pump</a:t>
            </a:r>
            <a:r>
              <a:rPr lang="en-US" sz="2300" dirty="0" smtClean="0"/>
              <a:t>.</a:t>
            </a:r>
          </a:p>
          <a:p>
            <a:r>
              <a:rPr lang="en-US" dirty="0" smtClean="0"/>
              <a:t>Oil Pan Installation</a:t>
            </a:r>
          </a:p>
          <a:p>
            <a:pPr lvl="1"/>
            <a:r>
              <a:rPr lang="en-US" sz="2300" dirty="0"/>
              <a:t>The oil pan should be checked </a:t>
            </a:r>
            <a:r>
              <a:rPr lang="en-US" sz="2300" dirty="0" smtClean="0"/>
              <a:t>and straightened </a:t>
            </a:r>
            <a:r>
              <a:rPr lang="en-US" sz="2300" dirty="0"/>
              <a:t>as necessary</a:t>
            </a:r>
            <a:r>
              <a:rPr lang="en-US" sz="2300" dirty="0" smtClean="0"/>
              <a:t>. The bolts should be torqued to specification.</a:t>
            </a:r>
            <a:endParaRPr lang="en-US" sz="2300" dirty="0"/>
          </a:p>
        </p:txBody>
      </p:sp>
    </p:spTree>
    <p:extLst>
      <p:ext uri="{BB962C8B-B14F-4D97-AF65-F5344CB8AC3E}">
        <p14:creationId xmlns:p14="http://schemas.microsoft.com/office/powerpoint/2010/main" val="1518942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latin typeface="Arial (Headings)"/>
              </a:rPr>
              <a:t>Figure 37.2 Deburring all sharp edges is an important step to achieve proper engine assembly</a:t>
            </a:r>
            <a:endParaRPr lang="en-US" sz="2400" dirty="0">
              <a:latin typeface="+mj-lt"/>
            </a:endParaRPr>
          </a:p>
        </p:txBody>
      </p:sp>
      <p:pic>
        <p:nvPicPr>
          <p:cNvPr id="6" name="Picture 2" descr="A photo shows deburring of a C-shaped journal cap using a hand fil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62175" y="1981200"/>
            <a:ext cx="4819650" cy="3892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892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FINAL ASSEMBLY </a:t>
            </a:r>
            <a:r>
              <a:rPr lang="en-US" dirty="0" smtClean="0">
                <a:latin typeface="+mj-lt"/>
              </a:rPr>
              <a:t>(3 OF 3)</a:t>
            </a:r>
            <a:endParaRPr lang="en-US" dirty="0">
              <a:latin typeface="+mj-lt"/>
            </a:endParaRPr>
          </a:p>
        </p:txBody>
      </p:sp>
      <p:sp>
        <p:nvSpPr>
          <p:cNvPr id="3" name="Content Placeholder 2"/>
          <p:cNvSpPr>
            <a:spLocks noGrp="1"/>
          </p:cNvSpPr>
          <p:nvPr>
            <p:ph idx="1"/>
          </p:nvPr>
        </p:nvSpPr>
        <p:spPr/>
        <p:txBody>
          <a:bodyPr/>
          <a:lstStyle/>
          <a:p>
            <a:r>
              <a:rPr lang="en-US" dirty="0" smtClean="0"/>
              <a:t>Water Pump Installation</a:t>
            </a:r>
          </a:p>
          <a:p>
            <a:pPr lvl="1"/>
            <a:r>
              <a:rPr lang="en-US" dirty="0"/>
              <a:t>A reconditioned, rebuilt, </a:t>
            </a:r>
            <a:r>
              <a:rPr lang="en-US" dirty="0" smtClean="0"/>
              <a:t>or new </a:t>
            </a:r>
            <a:r>
              <a:rPr lang="en-US" dirty="0"/>
              <a:t>water pump should be used</a:t>
            </a:r>
            <a:r>
              <a:rPr lang="en-US" dirty="0" smtClean="0"/>
              <a:t>.</a:t>
            </a:r>
          </a:p>
          <a:p>
            <a:pPr lvl="1"/>
            <a:r>
              <a:rPr lang="en-US" dirty="0"/>
              <a:t>A new thermostat should be </a:t>
            </a:r>
            <a:r>
              <a:rPr lang="en-US" dirty="0" smtClean="0"/>
              <a:t>installed.</a:t>
            </a:r>
          </a:p>
          <a:p>
            <a:r>
              <a:rPr lang="en-US" dirty="0" smtClean="0"/>
              <a:t>Engine Painting</a:t>
            </a:r>
          </a:p>
          <a:p>
            <a:pPr lvl="1"/>
            <a:r>
              <a:rPr lang="en-US" dirty="0"/>
              <a:t>Painting an engine helps prevent rust </a:t>
            </a:r>
            <a:r>
              <a:rPr lang="en-US" dirty="0" smtClean="0"/>
              <a:t>and corrosion </a:t>
            </a:r>
            <a:r>
              <a:rPr lang="en-US" dirty="0"/>
              <a:t>and makes the engine look new</a:t>
            </a:r>
            <a:r>
              <a:rPr lang="en-US" dirty="0" smtClean="0"/>
              <a:t>.</a:t>
            </a:r>
          </a:p>
          <a:p>
            <a:r>
              <a:rPr lang="en-US" dirty="0" smtClean="0"/>
              <a:t>Pre-lubricating the Engine</a:t>
            </a:r>
          </a:p>
          <a:p>
            <a:pPr lvl="1"/>
            <a:r>
              <a:rPr lang="en-US" dirty="0" smtClean="0"/>
              <a:t>Oil </a:t>
            </a:r>
            <a:r>
              <a:rPr lang="en-US" dirty="0"/>
              <a:t>pressure </a:t>
            </a:r>
            <a:r>
              <a:rPr lang="en-US" dirty="0" smtClean="0"/>
              <a:t>should be </a:t>
            </a:r>
            <a:r>
              <a:rPr lang="en-US" dirty="0"/>
              <a:t>established before the engine is started.</a:t>
            </a:r>
            <a:endParaRPr lang="en-US" dirty="0"/>
          </a:p>
        </p:txBody>
      </p:sp>
    </p:spTree>
    <p:extLst>
      <p:ext uri="{BB962C8B-B14F-4D97-AF65-F5344CB8AC3E}">
        <p14:creationId xmlns:p14="http://schemas.microsoft.com/office/powerpoint/2010/main" val="2594423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37.54 This intake manifold gasket includes end seals and a full shield cover for the valley to keep hot engine oil from heating the intake manifold</a:t>
            </a:r>
            <a:endParaRPr lang="en-US" dirty="0"/>
          </a:p>
        </p:txBody>
      </p:sp>
      <p:pic>
        <p:nvPicPr>
          <p:cNvPr id="3" name="Picture 2" descr="An illustration shows an exploded view showing end seal on the ends of engine block with intake manifold gasket placed between engine block and intake manifol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57474" y="1905000"/>
            <a:ext cx="3829052" cy="3933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961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37.55 An exhaust manifold gasket is used on some engines. It seals the exhaust manifold to the cylinder head</a:t>
            </a:r>
            <a:endParaRPr lang="en-US" dirty="0"/>
          </a:p>
        </p:txBody>
      </p:sp>
      <p:pic>
        <p:nvPicPr>
          <p:cNvPr id="3" name="Picture 2" descr="An illustration shows exhaust pipe with exhaust manifold gaskets and an exhaust pipe seal at its en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04950" y="2428870"/>
            <a:ext cx="6134100" cy="3651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98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37.56 A 1/8 to 3/16 inch (3 to 5 mm) bead of RTV silicon on a parting surface with silicon going around the bolt hole</a:t>
            </a:r>
            <a:endParaRPr lang="en-US" dirty="0"/>
          </a:p>
        </p:txBody>
      </p:sp>
      <p:pic>
        <p:nvPicPr>
          <p:cNvPr id="3" name="Picture 2" descr="A photo shows RTV being applied over a surface with special application around bolt hole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71675" y="1905000"/>
            <a:ext cx="5200650" cy="3905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424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37.57 A beam-type torque wrench being used to tighten the oil pump pickup assembly to factory specification</a:t>
            </a:r>
            <a:endParaRPr lang="en-US" dirty="0"/>
          </a:p>
        </p:txBody>
      </p:sp>
      <p:pic>
        <p:nvPicPr>
          <p:cNvPr id="3" name="Picture 2" descr="A photo shows a beam type torque wrench tightening bolts on an engine kept upside dow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47899" y="2055799"/>
            <a:ext cx="4648202" cy="4168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669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mj-lt"/>
              </a:rPr>
              <a:t>TECH TIP</a:t>
            </a:r>
            <a:endParaRPr lang="en-US" sz="3600" dirty="0">
              <a:latin typeface="+mj-lt"/>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600200"/>
            <a:ext cx="4495800" cy="4711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1857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37.58 Using clay to determine the oil pan to oil pickup clearance, which should be about 1/4 inch</a:t>
            </a:r>
            <a:endParaRPr lang="en-US" dirty="0"/>
          </a:p>
        </p:txBody>
      </p:sp>
      <p:pic>
        <p:nvPicPr>
          <p:cNvPr id="3" name="Picture 2" descr="An illustration shows modelling clay of height 1 by 4 inch placed over plastic wrap covered oil pickup screen. A ruler is used to measure the height of modelling clay."/>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82894" y="2008174"/>
            <a:ext cx="3578212" cy="4168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78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latin typeface="Arial (Headings)"/>
              </a:rPr>
              <a:t>Figure 37.59 Using a hammer to straighten the gasket rail surface of the oil pan before installing a new gasket. When the retaining bolts are tightened, some distortion of sheet metal covers occurs. If the area around the bolt holes is not straightened, leaks can occur with the new gasket</a:t>
            </a:r>
            <a:endParaRPr lang="en-US" sz="1800" dirty="0"/>
          </a:p>
        </p:txBody>
      </p:sp>
      <p:pic>
        <p:nvPicPr>
          <p:cNvPr id="3" name="Picture 2" descr="A photo shows a technician using a hammer to straighten the gasket rail surface of an oil pa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36648" y="2209800"/>
            <a:ext cx="4870704"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291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mj-lt"/>
              </a:rPr>
              <a:t>FREQUENTLY ASKED QUESTION</a:t>
            </a:r>
            <a:endParaRPr lang="en-US" sz="3600" dirty="0">
              <a:latin typeface="+mj-l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863" y="1890713"/>
            <a:ext cx="6010275" cy="307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9522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37.60 Torque paint applied to the head of the fastener indicates that it has been properly torqued to factory specification</a:t>
            </a:r>
            <a:endParaRPr lang="en-US" dirty="0"/>
          </a:p>
        </p:txBody>
      </p:sp>
      <p:pic>
        <p:nvPicPr>
          <p:cNvPr id="3" name="Picture 2" descr="A photo shows green paint on a nu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81200" y="1981200"/>
            <a:ext cx="5181600" cy="3891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539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1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4.xml><?xml version="1.0" encoding="utf-8"?>
<a:theme xmlns:a="http://schemas.openxmlformats.org/drawingml/2006/main" name="2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5.xml><?xml version="1.0" encoding="utf-8"?>
<a:theme xmlns:a="http://schemas.openxmlformats.org/drawingml/2006/main" name="3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6.xml><?xml version="1.0" encoding="utf-8"?>
<a:theme xmlns:a="http://schemas.openxmlformats.org/drawingml/2006/main" name="4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968</TotalTime>
  <Words>4097</Words>
  <Application>Microsoft Office PowerPoint</Application>
  <PresentationFormat>On-screen Show (4:3)</PresentationFormat>
  <Paragraphs>304</Paragraphs>
  <Slides>120</Slides>
  <Notes>0</Notes>
  <HiddenSlides>0</HiddenSlides>
  <MMClips>0</MMClips>
  <ScaleCrop>false</ScaleCrop>
  <HeadingPairs>
    <vt:vector size="4" baseType="variant">
      <vt:variant>
        <vt:lpstr>Theme</vt:lpstr>
      </vt:variant>
      <vt:variant>
        <vt:i4>6</vt:i4>
      </vt:variant>
      <vt:variant>
        <vt:lpstr>Slide Titles</vt:lpstr>
      </vt:variant>
      <vt:variant>
        <vt:i4>120</vt:i4>
      </vt:variant>
    </vt:vector>
  </HeadingPairs>
  <TitlesOfParts>
    <vt:vector size="126" baseType="lpstr">
      <vt:lpstr>Office Theme</vt:lpstr>
      <vt:lpstr>508 Lecture</vt:lpstr>
      <vt:lpstr>1_508 Lecture</vt:lpstr>
      <vt:lpstr>2_508 Lecture</vt:lpstr>
      <vt:lpstr>3_508 Lecture</vt:lpstr>
      <vt:lpstr>4_508 Lecture</vt:lpstr>
      <vt:lpstr>Automotive Technology Principles, Diagnosis, and Service</vt:lpstr>
      <vt:lpstr>LEARNING OBJECTIVES (1 of 2)</vt:lpstr>
      <vt:lpstr>LEARNING OBJECTIVES (2 of 2)</vt:lpstr>
      <vt:lpstr>DETAILS, DETAILS, DETAILS</vt:lpstr>
      <vt:lpstr>Figure 37.1 A Ford 1.0 liter 3-cylinder engine is different than many small engines and may require detailed service information for proper assembly</vt:lpstr>
      <vt:lpstr>SHORT BLOCK PREPARATION (1 OF 3)</vt:lpstr>
      <vt:lpstr>SHORT BLOCK PREPARATION (2 OF 3)</vt:lpstr>
      <vt:lpstr>SHORT BLOCK PREPARATION (3 OF 3)</vt:lpstr>
      <vt:lpstr>Figure 37.2 Deburring all sharp edges is an important step to achieve proper engine assembly</vt:lpstr>
      <vt:lpstr>Figure 37.3 Studs installed in the block, replacing head bolts</vt:lpstr>
      <vt:lpstr>Figure 37.4 Main bearing studs installed on a V-8 block</vt:lpstr>
      <vt:lpstr>Figure 37.5 A Cadillac Northstar engine being rebuilt. The shop doing the work is installing Heli-coils® in all threaded cylinder head bolt holes as a precaution.</vt:lpstr>
      <vt:lpstr>Figure 37.6 A thread chaser (top) is the preferred tool to clean threaded holes because it cleans without removing metal, compared to a tap (bottom)</vt:lpstr>
      <vt:lpstr>Tech Tip </vt:lpstr>
      <vt:lpstr>Figure 37.7 Using a plastic trash bag is an excellent way to keep the engine clean during all stages of assembly</vt:lpstr>
      <vt:lpstr>CYLINDER HEAD PREPARATION</vt:lpstr>
      <vt:lpstr>TRIAL  ASSEMBLY</vt:lpstr>
      <vt:lpstr>Figure 37.8 A trial assembly showed that some grinding of the block is needed to provide clearance for the counterweight of the crankshaft.</vt:lpstr>
      <vt:lpstr>Figure 37.9 A typical high-performance aftermarket rocker arm that is equipped with needle roller bearings at the valve stem end.</vt:lpstr>
      <vt:lpstr>TECH TIP</vt:lpstr>
      <vt:lpstr>Figure 37.10 Fogging oil is used to cover bare metal parts when the engine is being stored to prevent corrosion</vt:lpstr>
      <vt:lpstr>Figure 37.11 Engine assembly lube is recommended to be used on engine parts during assembly</vt:lpstr>
      <vt:lpstr>Figure 37.12 An angle gauge being used to check the angle between the cylinder heads on this small block Chevrolet V-8 engine</vt:lpstr>
      <vt:lpstr>FINAL SHORT BLOCK  ASSEMBLY (1 OF 5)</vt:lpstr>
      <vt:lpstr>FINAL SHORT BLOCK  ASSEMBLY (2 OF 5)</vt:lpstr>
      <vt:lpstr>FINAL SHORT BLOCK  ASSEMBLY (3 OF 5)</vt:lpstr>
      <vt:lpstr>FINAL SHORT BLOCK  ASSEMBLY (4 OF 5)</vt:lpstr>
      <vt:lpstr>FINAL SHORT BLOCK  ASSEMBLY (5 OF 5)</vt:lpstr>
      <vt:lpstr>Figure 37.13 The best way to thoroughly clean cylinders is to use soap (detergent), water, and a large washing brush. This method floats the machining particles out of the block and washes them away</vt:lpstr>
      <vt:lpstr>Figure 37.14 All oil galleries should be cleaned using soap (detergent), water, and a long oil gallery cleaning brush</vt:lpstr>
      <vt:lpstr>Figure 37.15 This engine uses many cup plugs to block off coolant and oil passages, as well as a large plug over the end of the camshaft bore</vt:lpstr>
      <vt:lpstr>Figure 37.16 Sealer should be applied to the cup plug before being driven into the block</vt:lpstr>
      <vt:lpstr>Figure 37.17 Screw-type puller being used to install a new cam bearing. Most cam bearings are crush fit. The full round bearing is forced into the cam bearing bore.</vt:lpstr>
      <vt:lpstr>Figure 37.18 Typical main bearing set. Note that the upper halves are grooved for better oil flow and the lower halves are plain for better load support. This bearing set uses the center main bearing for thrust control.</vt:lpstr>
      <vt:lpstr>Figure 37.19 The width of the plastic gauging strip determines the oil clearance of the main bearing.</vt:lpstr>
      <vt:lpstr>Figure 37.20 Lip-type rear main bearing seal in place in the rear main bearing cap. The lip should always be pointing toward the inside of the engine</vt:lpstr>
      <vt:lpstr>Figure 37.21 Always use the proper driver to install a main seal. Never pound directly on the seal</vt:lpstr>
      <vt:lpstr>Figure 37.22 The rear seal for this engine mounts to a retainer plate. The retainer is then bolted to the engine block</vt:lpstr>
      <vt:lpstr>Figure 37.23 Many engine builders prefer to stagger the parting lines of a rope-type seal</vt:lpstr>
      <vt:lpstr>Figure 37.24 A dial indicator is being used to check the crankshaft end play, known as thrust bearing clearance.</vt:lpstr>
      <vt:lpstr>Figure 37.25 A thrust bearing insert being installed before the crankshaft is installed</vt:lpstr>
      <vt:lpstr>INSTALLING THE CAMSHAFT</vt:lpstr>
      <vt:lpstr>TECH TIP</vt:lpstr>
      <vt:lpstr>Figure 37.26 Installing a camshaft is easier if the engine is vertical so gravity can help, and this method reduces the possibility of damaging the cam bearings</vt:lpstr>
      <vt:lpstr>TECH TIP</vt:lpstr>
      <vt:lpstr>Figure 37.27 A commercial additive designed to protect a flat bottom lifter camshaft used in older vehicles when using newer oils that do not have enough ZDDP to protect the camshaft and lifters</vt:lpstr>
      <vt:lpstr>PISTON/ ROD INSTALLATION (1 OF 4)</vt:lpstr>
      <vt:lpstr>PISTON/ ROD INSTALLATION (2 OF 4)</vt:lpstr>
      <vt:lpstr>PISTON/ ROD INSTALLATION (3 OF 4)</vt:lpstr>
      <vt:lpstr>PISTON/ ROD INSTALLATION (4 OF 4)</vt:lpstr>
      <vt:lpstr>Figure 37.28 A feeler gauge is used to check piston ring gap</vt:lpstr>
      <vt:lpstr>Figure 37.29 The notch on a piston should always face toward the front of the engine</vt:lpstr>
      <vt:lpstr>Figure 37.30 On V-type engines that use paired rod journals, the side of the rod with the large chamfer should face toward the crank throw (outward)</vt:lpstr>
      <vt:lpstr>Figure 37.31 An inside micrometer can be used to measure the inside diameter of the big end of the connecting rod with the bearings installed.</vt:lpstr>
      <vt:lpstr>Figure 37.32 One method of piston ring installation showing the location of ring gaps. Always follow the manufacturer’s recommended method for the location of ring gaps and for ring gap spacing.</vt:lpstr>
      <vt:lpstr>Figure 37.33 A gapless ring is made in two pieces that overlap</vt:lpstr>
      <vt:lpstr>Figure 37.34 This style of ring compressor uses a ratchet to contract the spring band and compress the rings into their grooves</vt:lpstr>
      <vt:lpstr>Figure 37.35 This pliers-like tool is used to close the metal band around the piston to compress the rings. An assortment of bands is available to service different size pistons</vt:lpstr>
      <vt:lpstr>Figure 37.36 When threaded onto the rod bolts, these guides not only help align the rod, but also protect the threads and hold the bearing shell in place. The soft ends do not damage the crankshaft journals</vt:lpstr>
      <vt:lpstr>Figure 37.37 Installing a piston using a ring compressor to hold the rings into the ring grooves of the piston, and then using a hammer handle to drive the piston into the bore.</vt:lpstr>
      <vt:lpstr>Figure 37.38 The connecting rod side clearance is measured with a feeler gauge</vt:lpstr>
      <vt:lpstr>CYLINDER HEAD INSTALLATION (1 OF 3)</vt:lpstr>
      <vt:lpstr>CYLINDER HEAD INSTALLATION (2 OF 3)</vt:lpstr>
      <vt:lpstr>CYLINDER HEAD INSTALLATION (3 OF 3)</vt:lpstr>
      <vt:lpstr>Figure 37.39 Valve clearance allows the metal parts to expand and maintain proper operation, both when the engine is cold and at normal operating temperature. (a) Adjustment is achieved by turning the adjusting screw</vt:lpstr>
      <vt:lpstr>Figure 37.39 (b) Adjustment is achieved by changing the thickness of the adjusting shim</vt:lpstr>
      <vt:lpstr>Figure 37.40 Some overhead camshaft engines use valve lash adjusting shims to adjust the valve lash. A special tool is usually required to compress the valve spring so that a magnet can remove the shim</vt:lpstr>
      <vt:lpstr>Figure 37.41 Typical cylinder head tightening sequence</vt:lpstr>
      <vt:lpstr>Figure 37.42 Examples of cylinder head bolt torquing sequences</vt:lpstr>
      <vt:lpstr>FREQUENTLY ASKED QUESTION</vt:lpstr>
      <vt:lpstr>Figure 37.43 Typical head gasket markings. The front means that the gasket should be at the accessory drive belt end of the block</vt:lpstr>
      <vt:lpstr>TORQUE-TO-YIELD HEAD BOLTS (1 OF 2)</vt:lpstr>
      <vt:lpstr>TORQUE-TO-YIELD HEAD BOLTS (2 OF 2)</vt:lpstr>
      <vt:lpstr>Figure 37.44 Due to variations in clamping force with turning force (torque) of head bolts, some engines specify the torque-to-yield procedure.</vt:lpstr>
      <vt:lpstr>Figure 37.45 To ensure consistent clamp force (load), many manufacturers are recommending the torque-angle or torque-to-yield method of tightening head bolts.</vt:lpstr>
      <vt:lpstr>Figure 37.46 Torque angle can be measured using a special adaptor</vt:lpstr>
      <vt:lpstr>Figure 37.47 An electronic torque wrench showing the number of degrees of rotation. These very accurate and expensive torque wrenches can be programmed to display torque or number of degrees of rotation</vt:lpstr>
      <vt:lpstr>VALVE TRAIN ASSEMBLY (1 OF 4)</vt:lpstr>
      <vt:lpstr>VALVE TRAIN ASSEMBLY (2 OF 4)</vt:lpstr>
      <vt:lpstr>VALVE TRAIN ASSEMBLY (3 OF 4)</vt:lpstr>
      <vt:lpstr>VALVE TRAIN ASSEMBLY (4 OF 4)</vt:lpstr>
      <vt:lpstr>Figure 37.48 Both camshafts have to be timed on this engine, and the timing belt also drives the water pump</vt:lpstr>
      <vt:lpstr>Figure 37.49 Some timing chains have plated links that are used to correctly position the chain on the sprockets</vt:lpstr>
      <vt:lpstr>Figure 37.50 A special tool may be needed to bleed air from the hydraulic lash adjusters (HLA) through the bleed hole.</vt:lpstr>
      <vt:lpstr>Figure 37.51 Timing chain and gears can be installed after the crankshaft and camshaft have been installed and the timing marks are aligned with cylinder 1 at top dead center (TDC)</vt:lpstr>
      <vt:lpstr>Figure 37.52 With the lifter resting on the base circle of the cam, zero lash is achieved by tightening the rocker arm lock nut until the pushrod no longer rotates freely</vt:lpstr>
      <vt:lpstr>Figure 37.53 Most adjustable valves use a nut to keep the adjustment from changing. Therefore, to adjust the valves, the nut has to be loosened and the screw rotated until the proper valve clearance is achieved.</vt:lpstr>
      <vt:lpstr>FINAL ASSEMBLY (1 OF 3)</vt:lpstr>
      <vt:lpstr>FINAL ASSEMBLY (2 OF 3)</vt:lpstr>
      <vt:lpstr>FINAL ASSEMBLY (3 OF 3)</vt:lpstr>
      <vt:lpstr>Figure 37.54 This intake manifold gasket includes end seals and a full shield cover for the valley to keep hot engine oil from heating the intake manifold</vt:lpstr>
      <vt:lpstr>Figure 37.55 An exhaust manifold gasket is used on some engines. It seals the exhaust manifold to the cylinder head</vt:lpstr>
      <vt:lpstr>Figure 37.56 A 1/8 to 3/16 inch (3 to 5 mm) bead of RTV silicon on a parting surface with silicon going around the bolt hole</vt:lpstr>
      <vt:lpstr>Figure 37.57 A beam-type torque wrench being used to tighten the oil pump pickup assembly to factory specification</vt:lpstr>
      <vt:lpstr>TECH TIP</vt:lpstr>
      <vt:lpstr>Figure 37.58 Using clay to determine the oil pan to oil pickup clearance, which should be about 1/4 inch</vt:lpstr>
      <vt:lpstr>Figure 37.59 Using a hammer to straighten the gasket rail surface of the oil pan before installing a new gasket. When the retaining bolts are tightened, some distortion of sheet metal covers occurs. If the area around the bolt holes is not straightened, leaks can occur with the new gasket</vt:lpstr>
      <vt:lpstr>FREQUENTLY ASKED QUESTION</vt:lpstr>
      <vt:lpstr>Figure 37.60 Torque paint applied to the head of the fastener indicates that it has been properly torqued to factory specification</vt:lpstr>
      <vt:lpstr>Figure 37.61 Oil should be seen flowing to each rocker arm as shown</vt:lpstr>
      <vt:lpstr>TECH TIP</vt:lpstr>
      <vt:lpstr>Figure 37.62 Heat tabs can be purchased from engine supply companies</vt:lpstr>
      <vt:lpstr>DYNAMOMETER TESTING (1 OF 3) </vt:lpstr>
      <vt:lpstr>DYNAMOMETER TESTING (2 OF 3)</vt:lpstr>
      <vt:lpstr>DYNAMOMETER TESTING (3 OF 3)</vt:lpstr>
      <vt:lpstr>Figure 37.63 A dynamometer measures engine torque by applying a resistive force to the engine and measuring the force applied. Water is being used as the resistive load on this dynamometer</vt:lpstr>
      <vt:lpstr>Figure 37.64 A chassis dynamometer is used to measure torque at the drive wheels. There is a power loss through the drive train, so the measured values are about 20% less than when measuring engine output at the flywheel, using an engine dynamometer</vt:lpstr>
      <vt:lpstr>Figure 37.65 A magnetic pickup being used to monitor engine speed when the vehicle is being tested on a chassis dynamometer</vt:lpstr>
      <vt:lpstr>TECH TIP</vt:lpstr>
      <vt:lpstr>Figure 37.66 Because horsepower is calculated from measured torque, the horsepower and torque curves should always cross at exactly 5,252 RPM</vt:lpstr>
      <vt:lpstr>PLASTIGAGE</vt:lpstr>
      <vt:lpstr>1. Clean the main bearing journal and then place a strip of Plastigage material across the entire width of the journal.</vt:lpstr>
      <vt:lpstr>2. Carefully install the main bearing cap with the bearing installed.</vt:lpstr>
      <vt:lpstr>3. Torque main bearing cap bolts to factory specifications.</vt:lpstr>
      <vt:lpstr>4. Carefully remove the bearing cap and, using the package that contained the Plastigage strips, measure the width of the compressed material. The gauge is calibrated in thousandths of the inch. Repeat for each main bearing.</vt:lpstr>
      <vt:lpstr>5. To measure rod bearing oil clearance, start by removing the rod cap.</vt:lpstr>
      <vt:lpstr>6. Clean the rod bearing journal and then place a strip of Plastigage across the entire width of the journal.</vt:lpstr>
      <vt:lpstr>7. Torque the rod bearing cap nuts to factory specifications.</vt:lpstr>
      <vt:lpstr>8. Remove the rod cap and measure the oil clearance using the markings on the Plastigage package. The wider the compressed gauge material is, the narrower the bearing oil clearance. Repeat for all rod bearings.</vt:lpstr>
      <vt:lpstr>Copyright</vt:lpstr>
    </vt:vector>
  </TitlesOfParts>
  <Company>Pearson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6 Edition Chapter 37</dc:title>
  <dc:creator>Curt &amp; Tammy</dc:creator>
  <cp:lastModifiedBy>Curt &amp; Tammy</cp:lastModifiedBy>
  <cp:revision>68</cp:revision>
  <dcterms:created xsi:type="dcterms:W3CDTF">2018-09-25T19:30:15Z</dcterms:created>
  <dcterms:modified xsi:type="dcterms:W3CDTF">2019-07-30T21:01:40Z</dcterms:modified>
</cp:coreProperties>
</file>