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262" r:id="rId10"/>
    <p:sldId id="315" r:id="rId11"/>
    <p:sldId id="267" r:id="rId12"/>
    <p:sldId id="268" r:id="rId13"/>
    <p:sldId id="335" r:id="rId14"/>
    <p:sldId id="316" r:id="rId15"/>
    <p:sldId id="317" r:id="rId16"/>
    <p:sldId id="270" r:id="rId17"/>
    <p:sldId id="318" r:id="rId18"/>
    <p:sldId id="319" r:id="rId19"/>
    <p:sldId id="286" r:id="rId20"/>
    <p:sldId id="287" r:id="rId21"/>
    <p:sldId id="336" r:id="rId22"/>
    <p:sldId id="337" r:id="rId23"/>
    <p:sldId id="320" r:id="rId24"/>
    <p:sldId id="326" r:id="rId25"/>
    <p:sldId id="327" r:id="rId26"/>
    <p:sldId id="328" r:id="rId27"/>
    <p:sldId id="338" r:id="rId28"/>
    <p:sldId id="329" r:id="rId29"/>
    <p:sldId id="272" r:id="rId30"/>
    <p:sldId id="339" r:id="rId31"/>
    <p:sldId id="330" r:id="rId32"/>
    <p:sldId id="341" r:id="rId33"/>
    <p:sldId id="331" r:id="rId34"/>
    <p:sldId id="332" r:id="rId35"/>
    <p:sldId id="333" r:id="rId36"/>
    <p:sldId id="334" r:id="rId37"/>
    <p:sldId id="340" r:id="rId38"/>
    <p:sldId id="299" r:id="rId39"/>
    <p:sldId id="300" r:id="rId40"/>
    <p:sldId id="325"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4/7/2019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4/7/2019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4/7/2019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4/7/2019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4/7/2019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4/7/2019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4/7/2019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4/7/2019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4/7/2019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4/7/2019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36</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Gaskets and Sealants</a:t>
            </a:r>
            <a:endParaRPr lang="en-US" sz="3200" b="1" dirty="0" smtClean="0">
              <a:solidFill>
                <a:srgbClr val="005A70"/>
              </a:solidFill>
              <a:latin typeface="Arial" panose="020B0604020202020204" pitchFamily="34" charset="0"/>
              <a:cs typeface="Arial" panose="020B0604020202020204" pitchFamily="34" charset="0"/>
            </a:endParaRP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Arial (Headings)"/>
              </a:rPr>
              <a:t>Figure 36.3 </a:t>
            </a:r>
            <a:r>
              <a:rPr lang="en-IN" sz="2800" dirty="0">
                <a:latin typeface="Arial (Headings)"/>
              </a:rPr>
              <a:t>A typical perforated steel core head gasket with a graphite or composite facing material</a:t>
            </a:r>
            <a:endParaRPr lang="en-US" sz="2800" dirty="0">
              <a:latin typeface="+mj-lt"/>
            </a:endParaRPr>
          </a:p>
        </p:txBody>
      </p:sp>
      <p:pic>
        <p:nvPicPr>
          <p:cNvPr id="4" name="Picture 2" descr="A figure shows a cut section of a perforated steel core head gasket. The gasket has soft facing material cemented on either side of the steel core.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13170" y="1911122"/>
            <a:ext cx="5100726" cy="428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855452"/>
          </a:xfrm>
        </p:spPr>
        <p:txBody>
          <a:bodyPr/>
          <a:lstStyle/>
          <a:p>
            <a:r>
              <a:rPr lang="en-US" sz="2400" dirty="0">
                <a:latin typeface="Arial (Headings)"/>
              </a:rPr>
              <a:t>Figure 36.4 </a:t>
            </a:r>
            <a:r>
              <a:rPr lang="en-IN" sz="2400" dirty="0">
                <a:latin typeface="Arial (Headings)"/>
              </a:rPr>
              <a:t>A solid steel core head gasket with a </a:t>
            </a:r>
            <a:r>
              <a:rPr lang="en-IN" sz="2400" dirty="0" err="1">
                <a:latin typeface="Arial (Headings)"/>
              </a:rPr>
              <a:t>nonstick</a:t>
            </a:r>
            <a:r>
              <a:rPr lang="en-IN" sz="2400" dirty="0">
                <a:latin typeface="Arial (Headings)"/>
              </a:rPr>
              <a:t> coating, which allows some movement between the block and the head</a:t>
            </a:r>
            <a:endParaRPr lang="en-US" sz="2400" dirty="0">
              <a:latin typeface="+mj-lt"/>
            </a:endParaRPr>
          </a:p>
        </p:txBody>
      </p:sp>
      <p:pic>
        <p:nvPicPr>
          <p:cNvPr id="4" name="Picture 2" descr="A figure shows a cut section of solid steel core head gasket with Teflon® coating. The gasket has rubber fiber facing on either side of the steel core bonded together using bonding adhesiv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39245" y="1905000"/>
            <a:ext cx="4845767" cy="3892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527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a:latin typeface="Arial (Headings)"/>
              </a:rPr>
              <a:t>Figure 36.5 </a:t>
            </a:r>
            <a:r>
              <a:rPr lang="en-IN" sz="2800" dirty="0">
                <a:latin typeface="Arial (Headings)"/>
              </a:rPr>
              <a:t>The </a:t>
            </a:r>
            <a:r>
              <a:rPr lang="en-IN" sz="2800" dirty="0" err="1">
                <a:latin typeface="Arial (Headings)"/>
              </a:rPr>
              <a:t>armor</a:t>
            </a:r>
            <a:r>
              <a:rPr lang="en-IN" sz="2800" dirty="0">
                <a:latin typeface="Arial (Headings)"/>
              </a:rPr>
              <a:t> ring can be made from steel or copper</a:t>
            </a:r>
            <a:endParaRPr lang="en-US" sz="2800" dirty="0">
              <a:latin typeface="+mj-lt"/>
            </a:endParaRPr>
          </a:p>
        </p:txBody>
      </p:sp>
      <p:pic>
        <p:nvPicPr>
          <p:cNvPr id="6" name="Picture 2" descr="A figure shows a cut section of a gasket with a steel or copper armor ring installed on the inner curv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33391" y="1955809"/>
            <a:ext cx="5667906" cy="4062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026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000" dirty="0">
                <a:latin typeface="Arial (Headings)"/>
              </a:rPr>
              <a:t>Figure 36.6 </a:t>
            </a:r>
            <a:r>
              <a:rPr lang="en-IN" sz="2000" dirty="0">
                <a:latin typeface="Arial (Headings)"/>
              </a:rPr>
              <a:t>Multilayer steel (MLS) gaskets are used on many newer all-</a:t>
            </a:r>
            <a:r>
              <a:rPr lang="en-IN" sz="2000" dirty="0" err="1">
                <a:latin typeface="Arial (Headings)"/>
              </a:rPr>
              <a:t>aluminum</a:t>
            </a:r>
            <a:r>
              <a:rPr lang="en-IN" sz="2000" dirty="0">
                <a:latin typeface="Arial (Headings)"/>
              </a:rPr>
              <a:t> engines, as well as on engines that use a cast block with </a:t>
            </a:r>
            <a:r>
              <a:rPr lang="en-IN" sz="2000" dirty="0" err="1">
                <a:latin typeface="Arial (Headings)"/>
              </a:rPr>
              <a:t>aluminum</a:t>
            </a:r>
            <a:r>
              <a:rPr lang="en-IN" sz="2000" dirty="0">
                <a:latin typeface="Arial (Headings)"/>
              </a:rPr>
              <a:t> cylinder heads.</a:t>
            </a:r>
            <a:endParaRPr lang="en-US" sz="2000" dirty="0">
              <a:latin typeface="+mj-lt"/>
            </a:endParaRPr>
          </a:p>
        </p:txBody>
      </p:sp>
      <p:pic>
        <p:nvPicPr>
          <p:cNvPr id="6" name="Picture 2" descr="A photo shows a side section of a multilayer steel gasket with 3 layers of thin steel separated from each oth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93958" y="2743200"/>
            <a:ext cx="4956191" cy="2492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522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707886"/>
          </a:xfrm>
          <a:prstGeom prst="rect">
            <a:avLst/>
          </a:prstGeom>
        </p:spPr>
        <p:txBody>
          <a:bodyPr wrap="square">
            <a:spAutoFit/>
          </a:bodyPr>
          <a:lstStyle/>
          <a:p>
            <a:r>
              <a:rPr lang="en-US" sz="4000" dirty="0"/>
              <a:t>Why is armor used in head gaskets?</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smtClean="0">
                <a:solidFill>
                  <a:srgbClr val="000000"/>
                </a:solidFill>
              </a:rPr>
              <a:t>So the head gasket can withstand high cylinder pressures.</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COVER GASKET MATERIALS (1 OF 2)</a:t>
            </a:r>
            <a:endParaRPr lang="en-US" dirty="0">
              <a:latin typeface="+mj-lt"/>
            </a:endParaRPr>
          </a:p>
        </p:txBody>
      </p:sp>
      <p:sp>
        <p:nvSpPr>
          <p:cNvPr id="3" name="Content Placeholder 2"/>
          <p:cNvSpPr>
            <a:spLocks noGrp="1"/>
          </p:cNvSpPr>
          <p:nvPr>
            <p:ph idx="1"/>
          </p:nvPr>
        </p:nvSpPr>
        <p:spPr/>
        <p:txBody>
          <a:bodyPr/>
          <a:lstStyle/>
          <a:p>
            <a:r>
              <a:rPr lang="en-US" dirty="0" smtClean="0"/>
              <a:t>Cover Gasket Requirements</a:t>
            </a:r>
          </a:p>
          <a:p>
            <a:pPr lvl="1"/>
            <a:r>
              <a:rPr lang="en-US" dirty="0"/>
              <a:t>The </a:t>
            </a:r>
            <a:r>
              <a:rPr lang="en-US" dirty="0" smtClean="0"/>
              <a:t>gasket must </a:t>
            </a:r>
            <a:r>
              <a:rPr lang="en-US" dirty="0"/>
              <a:t>be impermeable to the fluids it is designed to seal in or out</a:t>
            </a:r>
            <a:r>
              <a:rPr lang="en-US" dirty="0" smtClean="0"/>
              <a:t>.</a:t>
            </a:r>
          </a:p>
          <a:p>
            <a:pPr lvl="1"/>
            <a:r>
              <a:rPr lang="en-US" dirty="0"/>
              <a:t>The gasket must conform to the shape of the surface, and it must </a:t>
            </a:r>
            <a:r>
              <a:rPr lang="en-US" dirty="0" smtClean="0"/>
              <a:t>be resilient</a:t>
            </a:r>
            <a:r>
              <a:rPr lang="en-US" dirty="0"/>
              <a:t>, or elastic, to maintain the sealing force as it is compressed</a:t>
            </a:r>
            <a:r>
              <a:rPr lang="en-US" dirty="0" smtClean="0"/>
              <a:t>.</a:t>
            </a:r>
          </a:p>
          <a:p>
            <a:endParaRPr lang="en-US" dirty="0"/>
          </a:p>
        </p:txBody>
      </p:sp>
    </p:spTree>
    <p:extLst>
      <p:ext uri="{BB962C8B-B14F-4D97-AF65-F5344CB8AC3E}">
        <p14:creationId xmlns:p14="http://schemas.microsoft.com/office/powerpoint/2010/main" val="4229732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COVER GASKET MATERIALS (2 OF 2)</a:t>
            </a:r>
            <a:endParaRPr lang="en-US" dirty="0">
              <a:latin typeface="+mj-lt"/>
            </a:endParaRPr>
          </a:p>
        </p:txBody>
      </p:sp>
      <p:sp>
        <p:nvSpPr>
          <p:cNvPr id="3" name="Content Placeholder 2"/>
          <p:cNvSpPr>
            <a:spLocks noGrp="1"/>
          </p:cNvSpPr>
          <p:nvPr>
            <p:ph idx="1"/>
          </p:nvPr>
        </p:nvSpPr>
        <p:spPr/>
        <p:txBody>
          <a:bodyPr/>
          <a:lstStyle/>
          <a:p>
            <a:r>
              <a:rPr lang="en-US" dirty="0" smtClean="0"/>
              <a:t>Types of Gaskets</a:t>
            </a:r>
          </a:p>
          <a:p>
            <a:pPr lvl="1"/>
            <a:r>
              <a:rPr lang="en-US" dirty="0" smtClean="0"/>
              <a:t>Cork gaskets</a:t>
            </a:r>
          </a:p>
          <a:p>
            <a:pPr lvl="1"/>
            <a:r>
              <a:rPr lang="en-US" dirty="0" smtClean="0"/>
              <a:t>Fiber gaskets</a:t>
            </a:r>
          </a:p>
          <a:p>
            <a:pPr lvl="1"/>
            <a:r>
              <a:rPr lang="en-US" dirty="0" smtClean="0"/>
              <a:t>Synthetic rubber gaskets</a:t>
            </a:r>
          </a:p>
          <a:p>
            <a:pPr lvl="1"/>
            <a:r>
              <a:rPr lang="en-US" dirty="0" smtClean="0"/>
              <a:t>Rubber-coated metal gaskets</a:t>
            </a:r>
          </a:p>
          <a:p>
            <a:pPr lvl="1"/>
            <a:r>
              <a:rPr lang="en-US" dirty="0" smtClean="0"/>
              <a:t>Formed in place gaskets</a:t>
            </a:r>
          </a:p>
          <a:p>
            <a:pPr lvl="1"/>
            <a:r>
              <a:rPr lang="en-US" dirty="0" smtClean="0"/>
              <a:t>Plastic/rubber gaskets</a:t>
            </a:r>
          </a:p>
          <a:p>
            <a:pPr lvl="1"/>
            <a:endParaRPr lang="en-US" dirty="0"/>
          </a:p>
        </p:txBody>
      </p:sp>
    </p:spTree>
    <p:extLst>
      <p:ext uri="{BB962C8B-B14F-4D97-AF65-F5344CB8AC3E}">
        <p14:creationId xmlns:p14="http://schemas.microsoft.com/office/powerpoint/2010/main" val="2291241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latin typeface="Arial (Headings)"/>
              </a:rPr>
              <a:t>Figure 36.7 </a:t>
            </a:r>
            <a:r>
              <a:rPr lang="en-IN" sz="2400" dirty="0">
                <a:latin typeface="Arial (Headings)"/>
              </a:rPr>
              <a:t>Left to right: Cork-rubber, paper, composite, and synthetic rubber (elastomer) gaskets</a:t>
            </a:r>
            <a:endParaRPr lang="en-US" dirty="0">
              <a:latin typeface="+mj-lt"/>
            </a:endParaRPr>
          </a:p>
        </p:txBody>
      </p:sp>
      <p:pic>
        <p:nvPicPr>
          <p:cNvPr id="4" name="Picture 2" descr="A photo shows 4 types of gaskets from the left to right as follows: a cork rubber gasket with a granular surface, a paper gasket, a composite gasket, and a smooth looking synthetic rubber gaske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62667" y="2030708"/>
            <a:ext cx="5418666" cy="4066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452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36.8 </a:t>
            </a:r>
            <a:r>
              <a:rPr lang="en-IN" sz="2400" dirty="0">
                <a:latin typeface="Arial (Headings)"/>
              </a:rPr>
              <a:t>Rubber-coated steel gaskets have replaced many oil pan gaskets that once had separate side rail gaskets and end seals</a:t>
            </a:r>
            <a:endParaRPr lang="en-US" dirty="0"/>
          </a:p>
        </p:txBody>
      </p:sp>
      <p:pic>
        <p:nvPicPr>
          <p:cNvPr id="3" name="Picture 2" descr="A photo shows a rubber-coated steel gaske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65538" y="2895600"/>
            <a:ext cx="5200225" cy="2039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976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(1 of 2)</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36.1</a:t>
            </a:r>
            <a:r>
              <a:rPr lang="en-US" dirty="0" smtClean="0"/>
              <a:t> </a:t>
            </a:r>
            <a:r>
              <a:rPr lang="en-US" dirty="0"/>
              <a:t>Discuss the need for gaskets and sealants</a:t>
            </a:r>
            <a:r>
              <a:rPr lang="en-US" dirty="0" smtClean="0"/>
              <a:t>.</a:t>
            </a:r>
          </a:p>
          <a:p>
            <a:pPr marL="0" indent="0">
              <a:buNone/>
            </a:pPr>
            <a:r>
              <a:rPr lang="en-US" b="1" dirty="0" smtClean="0">
                <a:solidFill>
                  <a:srgbClr val="005A70"/>
                </a:solidFill>
              </a:rPr>
              <a:t>36.2 </a:t>
            </a:r>
            <a:r>
              <a:rPr lang="en-US" dirty="0"/>
              <a:t>Describe head gaskets and the types of head gaskets</a:t>
            </a:r>
            <a:r>
              <a:rPr lang="en-US" dirty="0" smtClean="0"/>
              <a:t>.</a:t>
            </a:r>
          </a:p>
          <a:p>
            <a:pPr marL="0" indent="0">
              <a:buNone/>
            </a:pPr>
            <a:r>
              <a:rPr lang="en-US" b="1" dirty="0" smtClean="0">
                <a:solidFill>
                  <a:srgbClr val="005A70"/>
                </a:solidFill>
              </a:rPr>
              <a:t>36.3 </a:t>
            </a:r>
            <a:r>
              <a:rPr lang="en-US" dirty="0"/>
              <a:t>Discuss cover gasket materials and gasket failures.</a:t>
            </a:r>
            <a:endParaRPr lang="en-US" dirty="0"/>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36.9 </a:t>
            </a:r>
            <a:r>
              <a:rPr lang="en-IN" sz="2400" dirty="0">
                <a:latin typeface="Arial (Headings)"/>
              </a:rPr>
              <a:t>Formed in place gaskets often use silicone rubber and are applied at the factory using a robot. </a:t>
            </a:r>
            <a:endParaRPr lang="en-US" dirty="0"/>
          </a:p>
        </p:txBody>
      </p:sp>
      <p:pic>
        <p:nvPicPr>
          <p:cNvPr id="3" name="Picture 3" descr="A photo shows a silicon rubber formed in place gasket applied between two components in a metal block."/>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21293" y="1981200"/>
            <a:ext cx="5283840" cy="3965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2464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36.10 </a:t>
            </a:r>
            <a:r>
              <a:rPr lang="en-IN" sz="2400" dirty="0">
                <a:latin typeface="Arial (Headings)"/>
              </a:rPr>
              <a:t>A typical intake manifold gasket showing the metal washer at each fastener location, which keeps the gasket from being compressed too much</a:t>
            </a:r>
            <a:endParaRPr lang="en-US" dirty="0"/>
          </a:p>
        </p:txBody>
      </p:sp>
      <p:pic>
        <p:nvPicPr>
          <p:cNvPr id="3" name="Picture 2" descr="A photo shows a nylon plastic intake manifold gasket with two big circular openings with silicone rubber seal and a smaller opening at fastening location fitted with metal compression limiting wash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21511" y="1981200"/>
            <a:ext cx="5276520" cy="395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4934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GASKET FAILURES</a:t>
            </a:r>
            <a:endParaRPr lang="en-US" dirty="0">
              <a:latin typeface="+mj-lt"/>
            </a:endParaRPr>
          </a:p>
        </p:txBody>
      </p:sp>
      <p:sp>
        <p:nvSpPr>
          <p:cNvPr id="3" name="Content Placeholder 2"/>
          <p:cNvSpPr>
            <a:spLocks noGrp="1"/>
          </p:cNvSpPr>
          <p:nvPr>
            <p:ph idx="1"/>
          </p:nvPr>
        </p:nvSpPr>
        <p:spPr/>
        <p:txBody>
          <a:bodyPr/>
          <a:lstStyle/>
          <a:p>
            <a:r>
              <a:rPr lang="en-US" dirty="0" smtClean="0"/>
              <a:t>Causes of Gasket Failures</a:t>
            </a:r>
          </a:p>
          <a:p>
            <a:pPr lvl="1"/>
            <a:r>
              <a:rPr lang="en-US" dirty="0"/>
              <a:t>Detonation (spark knock or ping) may cause extreme </a:t>
            </a:r>
            <a:r>
              <a:rPr lang="en-US" dirty="0" smtClean="0"/>
              <a:t>pressure</a:t>
            </a:r>
          </a:p>
          <a:p>
            <a:pPr lvl="1"/>
            <a:r>
              <a:rPr lang="en-US" dirty="0"/>
              <a:t>A plugged PCV system can increase crankcase </a:t>
            </a:r>
            <a:r>
              <a:rPr lang="en-US" dirty="0" smtClean="0"/>
              <a:t>pressure</a:t>
            </a:r>
          </a:p>
          <a:p>
            <a:pPr lvl="1"/>
            <a:r>
              <a:rPr lang="en-US" dirty="0"/>
              <a:t>Improper installation, such as incorrect </a:t>
            </a:r>
            <a:r>
              <a:rPr lang="en-US" dirty="0" smtClean="0"/>
              <a:t>torqueing sequence</a:t>
            </a:r>
            <a:endParaRPr lang="en-US" dirty="0"/>
          </a:p>
        </p:txBody>
      </p:sp>
    </p:spTree>
    <p:extLst>
      <p:ext uri="{BB962C8B-B14F-4D97-AF65-F5344CB8AC3E}">
        <p14:creationId xmlns:p14="http://schemas.microsoft.com/office/powerpoint/2010/main" val="3557978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36.11 </a:t>
            </a:r>
            <a:r>
              <a:rPr lang="en-IN" sz="2400" dirty="0">
                <a:latin typeface="Arial (Headings)"/>
              </a:rPr>
              <a:t>This intake manifold gasket was damaged due to fretting. Newer designs allow for more movement between the intake manifold and the cylinder head</a:t>
            </a:r>
            <a:endParaRPr lang="en-US" dirty="0"/>
          </a:p>
        </p:txBody>
      </p:sp>
      <p:pic>
        <p:nvPicPr>
          <p:cNvPr id="3" name="Picture 2" descr="A photo shows a damaged intake manifold gasket with pieces broken near the edges of the gaske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98871" y="2177916"/>
            <a:ext cx="5533262" cy="3873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403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Tech Tip</a:t>
            </a:r>
            <a:r>
              <a:rPr lang="en-US" sz="3400" dirty="0" smtClean="0">
                <a:latin typeface="+mj-lt"/>
              </a:rPr>
              <a:t> </a:t>
            </a:r>
            <a:endParaRPr lang="en-US" sz="3400" dirty="0">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371600"/>
            <a:ext cx="5193958" cy="4865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570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OIL SEALS</a:t>
            </a:r>
            <a:endParaRPr lang="en-US" dirty="0">
              <a:latin typeface="+mj-lt"/>
            </a:endParaRPr>
          </a:p>
        </p:txBody>
      </p:sp>
      <p:sp>
        <p:nvSpPr>
          <p:cNvPr id="3" name="Content Placeholder 2"/>
          <p:cNvSpPr>
            <a:spLocks noGrp="1"/>
          </p:cNvSpPr>
          <p:nvPr>
            <p:ph idx="1"/>
          </p:nvPr>
        </p:nvSpPr>
        <p:spPr/>
        <p:txBody>
          <a:bodyPr/>
          <a:lstStyle/>
          <a:p>
            <a:r>
              <a:rPr lang="en-US" dirty="0" smtClean="0"/>
              <a:t>Purpose and Function</a:t>
            </a:r>
          </a:p>
          <a:p>
            <a:pPr lvl="1"/>
            <a:r>
              <a:rPr lang="en-US" dirty="0"/>
              <a:t>Oil seals allow the shaft to </a:t>
            </a:r>
            <a:r>
              <a:rPr lang="en-US" dirty="0" smtClean="0"/>
              <a:t>rotate and </a:t>
            </a:r>
            <a:r>
              <a:rPr lang="en-US" dirty="0"/>
              <a:t>seal the area around the shaft to prevent oil or coolant </a:t>
            </a:r>
            <a:r>
              <a:rPr lang="en-US" dirty="0" smtClean="0"/>
              <a:t>from leaking.</a:t>
            </a:r>
          </a:p>
          <a:p>
            <a:r>
              <a:rPr lang="en-US" dirty="0" smtClean="0"/>
              <a:t>Seal Materials</a:t>
            </a:r>
          </a:p>
          <a:p>
            <a:pPr lvl="1"/>
            <a:r>
              <a:rPr lang="en-US" dirty="0" smtClean="0"/>
              <a:t>Buna-N</a:t>
            </a:r>
          </a:p>
          <a:p>
            <a:pPr lvl="1"/>
            <a:r>
              <a:rPr lang="en-US" dirty="0"/>
              <a:t>Viton® (fluorocarbon</a:t>
            </a:r>
            <a:r>
              <a:rPr lang="en-US" dirty="0" smtClean="0"/>
              <a:t>)</a:t>
            </a:r>
          </a:p>
          <a:p>
            <a:pPr lvl="1"/>
            <a:r>
              <a:rPr lang="en-US" dirty="0"/>
              <a:t>Teflon® (polytetrafluorethylene, also called PTFE)</a:t>
            </a:r>
            <a:endParaRPr lang="en-US" dirty="0"/>
          </a:p>
        </p:txBody>
      </p:sp>
    </p:spTree>
    <p:extLst>
      <p:ext uri="{BB962C8B-B14F-4D97-AF65-F5344CB8AC3E}">
        <p14:creationId xmlns:p14="http://schemas.microsoft.com/office/powerpoint/2010/main" val="1116813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36.12 </a:t>
            </a:r>
            <a:r>
              <a:rPr lang="en-IN" sz="2400" dirty="0">
                <a:latin typeface="Arial (Headings)"/>
              </a:rPr>
              <a:t>A rear main seal has to be designed to seal oil from leaking around the crankshaft under all temperature conditions</a:t>
            </a:r>
            <a:endParaRPr lang="en-US" dirty="0"/>
          </a:p>
        </p:txBody>
      </p:sp>
      <p:pic>
        <p:nvPicPr>
          <p:cNvPr id="3" name="Picture 2" descr="A photo shows the circular end of a crankshaft surrounded by rear main seal which is tightly placed in a circular cavity in between oil pan and engine block"/>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34146" y="1955800"/>
            <a:ext cx="4659452" cy="4029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419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ASSEMBLY SEALANTS</a:t>
            </a:r>
            <a:endParaRPr lang="en-US" dirty="0"/>
          </a:p>
        </p:txBody>
      </p:sp>
      <p:sp>
        <p:nvSpPr>
          <p:cNvPr id="3" name="Content Placeholder 2"/>
          <p:cNvSpPr>
            <a:spLocks noGrp="1"/>
          </p:cNvSpPr>
          <p:nvPr>
            <p:ph idx="1"/>
          </p:nvPr>
        </p:nvSpPr>
        <p:spPr/>
        <p:txBody>
          <a:bodyPr/>
          <a:lstStyle/>
          <a:p>
            <a:r>
              <a:rPr lang="en-US" dirty="0" smtClean="0"/>
              <a:t>RTV Silicone</a:t>
            </a:r>
          </a:p>
          <a:p>
            <a:r>
              <a:rPr lang="en-US" dirty="0" smtClean="0"/>
              <a:t>Anaerobic Sealers</a:t>
            </a:r>
          </a:p>
          <a:p>
            <a:r>
              <a:rPr lang="en-US" dirty="0" smtClean="0"/>
              <a:t>Non-hardening Sealers</a:t>
            </a:r>
          </a:p>
          <a:p>
            <a:r>
              <a:rPr lang="en-US" dirty="0" smtClean="0"/>
              <a:t>Anti-seize Compounds</a:t>
            </a:r>
            <a:endParaRPr lang="en-US" dirty="0"/>
          </a:p>
        </p:txBody>
      </p:sp>
    </p:spTree>
    <p:extLst>
      <p:ext uri="{BB962C8B-B14F-4D97-AF65-F5344CB8AC3E}">
        <p14:creationId xmlns:p14="http://schemas.microsoft.com/office/powerpoint/2010/main" val="4100247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36.13 </a:t>
            </a:r>
            <a:r>
              <a:rPr lang="en-IN" sz="2400" dirty="0">
                <a:latin typeface="Arial (Headings)"/>
              </a:rPr>
              <a:t>Room-temperature vulcanization (RTV) is designed to be a gasket substitute on </a:t>
            </a:r>
            <a:r>
              <a:rPr lang="en-IN" sz="2400" dirty="0" smtClean="0">
                <a:latin typeface="Arial (Headings)"/>
              </a:rPr>
              <a:t>non-machined </a:t>
            </a:r>
            <a:r>
              <a:rPr lang="en-IN" sz="2400" dirty="0">
                <a:latin typeface="Arial (Headings)"/>
              </a:rPr>
              <a:t>surfaces.</a:t>
            </a:r>
            <a:endParaRPr lang="en-US" dirty="0"/>
          </a:p>
        </p:txBody>
      </p:sp>
      <p:pic>
        <p:nvPicPr>
          <p:cNvPr id="3" name="Picture 2" descr="An illustration shows RTV sealer being applied by hand on the surface where stamped valve cover is seated."/>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945650" y="1828800"/>
            <a:ext cx="3243480" cy="4250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9558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36.14 </a:t>
            </a:r>
            <a:r>
              <a:rPr lang="en-IN" sz="2400" dirty="0">
                <a:latin typeface="Arial (Headings)"/>
              </a:rPr>
              <a:t>Anaerobic sealer is used to seal machined surfaces. Always follow the instructions on the tube for best results</a:t>
            </a:r>
            <a:endParaRPr lang="en-US" dirty="0"/>
          </a:p>
        </p:txBody>
      </p:sp>
      <p:pic>
        <p:nvPicPr>
          <p:cNvPr id="3" name="Picture 2" descr="An illustration shows anaerobic seal being applied by hand from a tube on a circular machined surfac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53836" y="2590800"/>
            <a:ext cx="7018667" cy="2948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036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(2 of 2)</a:t>
            </a:r>
            <a:endParaRPr lang="en-US" dirty="0">
              <a:latin typeface="+mj-lt"/>
            </a:endParaRPr>
          </a:p>
        </p:txBody>
      </p:sp>
      <p:sp>
        <p:nvSpPr>
          <p:cNvPr id="24579" name="Content Placeholder 2"/>
          <p:cNvSpPr>
            <a:spLocks noGrp="1"/>
          </p:cNvSpPr>
          <p:nvPr>
            <p:ph idx="1"/>
          </p:nvPr>
        </p:nvSpPr>
        <p:spPr/>
        <p:txBody>
          <a:bodyPr/>
          <a:lstStyle/>
          <a:p>
            <a:pPr marL="0" indent="0">
              <a:buNone/>
            </a:pPr>
            <a:r>
              <a:rPr lang="en-US" b="1" dirty="0" smtClean="0">
                <a:solidFill>
                  <a:srgbClr val="005A70"/>
                </a:solidFill>
              </a:rPr>
              <a:t>36.4</a:t>
            </a:r>
            <a:r>
              <a:rPr lang="en-US" dirty="0" smtClean="0"/>
              <a:t> </a:t>
            </a:r>
            <a:r>
              <a:rPr lang="en-US" dirty="0"/>
              <a:t>Discuss the purpose and function of oil seals</a:t>
            </a:r>
            <a:r>
              <a:rPr lang="en-US" dirty="0" smtClean="0"/>
              <a:t>.</a:t>
            </a:r>
          </a:p>
          <a:p>
            <a:pPr marL="0" indent="0">
              <a:buNone/>
            </a:pPr>
            <a:r>
              <a:rPr lang="en-US" b="1" dirty="0" smtClean="0">
                <a:solidFill>
                  <a:srgbClr val="005A70"/>
                </a:solidFill>
              </a:rPr>
              <a:t>36.5</a:t>
            </a:r>
            <a:r>
              <a:rPr lang="en-US" dirty="0" smtClean="0"/>
              <a:t> </a:t>
            </a:r>
            <a:r>
              <a:rPr lang="en-US" dirty="0"/>
              <a:t>Discuss the purpose and function of assembly sealants.</a:t>
            </a:r>
            <a:r>
              <a:rPr lang="en-US" dirty="0" smtClean="0"/>
              <a:t> </a:t>
            </a:r>
            <a:endParaRPr lang="en-US" dirty="0"/>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Headings)"/>
              </a:rPr>
              <a:t>Figure 36.15 </a:t>
            </a:r>
            <a:r>
              <a:rPr lang="en-IN" dirty="0" smtClean="0">
                <a:latin typeface="Arial (Headings)"/>
              </a:rPr>
              <a:t>The strength of the thread locker depends on whether the fastener is to be removed by hand (blue). High strength thread locker (red) can only be removed if heated</a:t>
            </a:r>
            <a:endParaRPr lang="en-US" dirty="0"/>
          </a:p>
        </p:txBody>
      </p:sp>
      <p:pic>
        <p:nvPicPr>
          <p:cNvPr id="3" name="Picture 2" descr="A red coloured high strength threadlocking compound is applied at the end screwed to surface and a blue coloured hand tool removable threadlocking compound is applied to the end with nu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83360" y="2133600"/>
            <a:ext cx="4364567" cy="3565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0187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36.16 </a:t>
            </a:r>
            <a:r>
              <a:rPr lang="en-IN" sz="2400" dirty="0">
                <a:latin typeface="Arial (Headings)"/>
              </a:rPr>
              <a:t>Applying </a:t>
            </a:r>
            <a:r>
              <a:rPr lang="en-IN" sz="2400" dirty="0" smtClean="0">
                <a:latin typeface="Arial (Headings)"/>
              </a:rPr>
              <a:t>anti-seize </a:t>
            </a:r>
            <a:r>
              <a:rPr lang="en-IN" sz="2400" dirty="0">
                <a:latin typeface="Arial (Headings)"/>
              </a:rPr>
              <a:t>compound to the threads of a bolt helps prevent the threads from galling or rusting</a:t>
            </a:r>
            <a:endParaRPr lang="en-US" dirty="0"/>
          </a:p>
        </p:txBody>
      </p:sp>
      <p:pic>
        <p:nvPicPr>
          <p:cNvPr id="3" name="Picture 2" descr="A photo shows antiseize compound being applied to the threads of a bolt using a brush."/>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00482" y="1828800"/>
            <a:ext cx="6144923" cy="4166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866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Chart 36-1 </a:t>
            </a:r>
            <a:r>
              <a:rPr lang="en-US" sz="2400" b="0" dirty="0">
                <a:latin typeface="+mj-lt"/>
              </a:rPr>
              <a:t>Summary chart showing where sealants are used and their common trade names.</a:t>
            </a:r>
            <a:endParaRPr lang="en-US" sz="2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85180"/>
            <a:ext cx="8258175" cy="4868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6897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a:t>What is needed for an anaerobic sealer to cure?</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707886"/>
          </a:xfrm>
          <a:prstGeom prst="rect">
            <a:avLst/>
          </a:prstGeom>
        </p:spPr>
        <p:txBody>
          <a:bodyPr wrap="square">
            <a:spAutoFit/>
          </a:bodyPr>
          <a:lstStyle/>
          <a:p>
            <a:r>
              <a:rPr lang="en-US" sz="4000" dirty="0" smtClean="0">
                <a:solidFill>
                  <a:srgbClr val="000000"/>
                </a:solidFill>
              </a:rPr>
              <a:t>The absence of air.</a:t>
            </a:r>
            <a:endParaRPr lang="en-US" sz="4000" dirty="0">
              <a:solidFill>
                <a:srgbClr val="000000"/>
              </a:solidFill>
            </a:endParaRPr>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PURPOSE AND FUNCTION</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smtClean="0"/>
              <a:t>Need for Gaskets and Sealants</a:t>
            </a:r>
          </a:p>
          <a:p>
            <a:pPr lvl="1"/>
            <a:r>
              <a:rPr lang="en-US" dirty="0"/>
              <a:t>Gaskets and </a:t>
            </a:r>
            <a:r>
              <a:rPr lang="en-US" dirty="0" smtClean="0"/>
              <a:t>sealants are </a:t>
            </a:r>
            <a:r>
              <a:rPr lang="en-US" dirty="0"/>
              <a:t>used in engines to seal gaps and potential gaps between two </a:t>
            </a:r>
            <a:r>
              <a:rPr lang="en-US" dirty="0" smtClean="0"/>
              <a:t>or more </a:t>
            </a:r>
            <a:r>
              <a:rPr lang="en-US" dirty="0"/>
              <a:t>parts</a:t>
            </a:r>
            <a:r>
              <a:rPr lang="en-US" dirty="0" smtClean="0"/>
              <a:t>.</a:t>
            </a:r>
          </a:p>
          <a:p>
            <a:r>
              <a:rPr lang="en-US" dirty="0" smtClean="0"/>
              <a:t>Gasket and Sealant Requirements</a:t>
            </a:r>
          </a:p>
          <a:p>
            <a:pPr lvl="1"/>
            <a:r>
              <a:rPr lang="en-US" dirty="0" smtClean="0"/>
              <a:t>Withstand normal engine temperatures</a:t>
            </a:r>
          </a:p>
          <a:p>
            <a:pPr lvl="1"/>
            <a:r>
              <a:rPr lang="en-US" dirty="0" smtClean="0"/>
              <a:t>Withstand normal engine vibrations</a:t>
            </a:r>
          </a:p>
          <a:p>
            <a:pPr lvl="1"/>
            <a:r>
              <a:rPr lang="en-US" dirty="0" smtClean="0"/>
              <a:t>Withstand acids and chemicals normally found</a:t>
            </a:r>
          </a:p>
          <a:p>
            <a:pPr lvl="1"/>
            <a:r>
              <a:rPr lang="en-US" dirty="0" smtClean="0"/>
              <a:t>Expand and contract at different rates </a:t>
            </a:r>
            <a:endParaRPr lang="en-US" dirty="0" smtClean="0"/>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Arial (Headings)"/>
              </a:rPr>
              <a:t>Figure 36.1 </a:t>
            </a:r>
            <a:r>
              <a:rPr lang="en-IN" sz="3200" dirty="0">
                <a:latin typeface="Arial (Headings)"/>
              </a:rPr>
              <a:t>Gaskets are used in many locations in the engine</a:t>
            </a:r>
            <a:endParaRPr lang="en-US" dirty="0"/>
          </a:p>
        </p:txBody>
      </p:sp>
      <p:pic>
        <p:nvPicPr>
          <p:cNvPr id="5" name="Picture 2" descr="The figure shows the following details:&#10;•Oil pan gasket is placed below the Engine block and above Oil pan&#10;•Above the Engine block are two intake manifold End seals at both the extremes above which an intake manifold gasket is placed&#10;•Thermostat housing gasket is located in front of Intake manifold&#10;•Cylinder head gasket is placed between engine block and cylinder head which is at a slight angle.&#10;•Valve cover gasket comes in between cylinder head and Valve cover placed on the top of Cylinder head.&#10;•Exhaust manifold gasket is placed in between exhaust manifold and cylinder head.&#10;•Timing Cover Gasket , Water pump gasket and Front crankshaft seal are located in the front of engine block&#10;"/>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449487" y="1897973"/>
            <a:ext cx="4226505" cy="4162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707886"/>
          </a:xfrm>
          <a:prstGeom prst="rect">
            <a:avLst/>
          </a:prstGeom>
        </p:spPr>
        <p:txBody>
          <a:bodyPr wrap="square">
            <a:spAutoFit/>
          </a:bodyPr>
          <a:lstStyle/>
          <a:p>
            <a:r>
              <a:rPr lang="en-US" sz="4000" dirty="0" smtClean="0">
                <a:solidFill>
                  <a:srgbClr val="000000"/>
                </a:solidFill>
              </a:rPr>
              <a:t>What is the purpose of a gasket?</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1323439"/>
          </a:xfrm>
          <a:prstGeom prst="rect">
            <a:avLst/>
          </a:prstGeom>
        </p:spPr>
        <p:txBody>
          <a:bodyPr wrap="square">
            <a:spAutoFit/>
          </a:bodyPr>
          <a:lstStyle/>
          <a:p>
            <a:r>
              <a:rPr lang="en-US" sz="4000" dirty="0" smtClean="0"/>
              <a:t>Seal </a:t>
            </a:r>
            <a:r>
              <a:rPr lang="en-US" sz="4000" dirty="0"/>
              <a:t>gaps and potential gaps between two or more </a:t>
            </a:r>
            <a:r>
              <a:rPr lang="en-US" sz="4000" dirty="0" smtClean="0"/>
              <a:t>parts.</a:t>
            </a:r>
            <a:endParaRPr lang="en-US" sz="4000" dirty="0">
              <a:solidFill>
                <a:srgbClr val="000000"/>
              </a:solidFill>
            </a:endParaRP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HEAD GASKETS</a:t>
            </a:r>
            <a:endParaRPr lang="en-US" dirty="0">
              <a:latin typeface="+mj-lt"/>
            </a:endParaRPr>
          </a:p>
        </p:txBody>
      </p:sp>
      <p:sp>
        <p:nvSpPr>
          <p:cNvPr id="3" name="Content Placeholder 2"/>
          <p:cNvSpPr>
            <a:spLocks noGrp="1"/>
          </p:cNvSpPr>
          <p:nvPr>
            <p:ph idx="1"/>
          </p:nvPr>
        </p:nvSpPr>
        <p:spPr/>
        <p:txBody>
          <a:bodyPr/>
          <a:lstStyle/>
          <a:p>
            <a:r>
              <a:rPr lang="en-US" dirty="0" smtClean="0"/>
              <a:t>Requirements Needed</a:t>
            </a:r>
          </a:p>
          <a:p>
            <a:pPr lvl="1"/>
            <a:r>
              <a:rPr lang="en-US" dirty="0" smtClean="0"/>
              <a:t>High </a:t>
            </a:r>
            <a:r>
              <a:rPr lang="en-US" dirty="0"/>
              <a:t>clamping </a:t>
            </a:r>
            <a:r>
              <a:rPr lang="en-US" dirty="0" smtClean="0"/>
              <a:t>loads</a:t>
            </a:r>
          </a:p>
          <a:p>
            <a:pPr lvl="1"/>
            <a:r>
              <a:rPr lang="en-US" dirty="0" smtClean="0"/>
              <a:t>Wide operating temperature range</a:t>
            </a:r>
          </a:p>
          <a:p>
            <a:r>
              <a:rPr lang="en-US" dirty="0" smtClean="0"/>
              <a:t>Types of Head Gaskets</a:t>
            </a:r>
          </a:p>
          <a:p>
            <a:pPr lvl="1"/>
            <a:r>
              <a:rPr lang="en-US" dirty="0"/>
              <a:t>Perforated steel core </a:t>
            </a:r>
            <a:r>
              <a:rPr lang="en-US" dirty="0" smtClean="0"/>
              <a:t>gaskets</a:t>
            </a:r>
          </a:p>
          <a:p>
            <a:pPr lvl="1"/>
            <a:r>
              <a:rPr lang="en-US" dirty="0"/>
              <a:t>Multilayered steel </a:t>
            </a:r>
            <a:r>
              <a:rPr lang="en-US" dirty="0" smtClean="0"/>
              <a:t>gaskets (MLS)</a:t>
            </a:r>
          </a:p>
          <a:p>
            <a:pPr lvl="1"/>
            <a:endParaRPr lang="en-US" dirty="0"/>
          </a:p>
        </p:txBody>
      </p:sp>
    </p:spTree>
    <p:extLst>
      <p:ext uri="{BB962C8B-B14F-4D97-AF65-F5344CB8AC3E}">
        <p14:creationId xmlns:p14="http://schemas.microsoft.com/office/powerpoint/2010/main" val="1626375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a:latin typeface="Arial (Headings)"/>
              </a:rPr>
              <a:t>Figure 36.2 </a:t>
            </a:r>
            <a:r>
              <a:rPr lang="en-IN" sz="2800" dirty="0">
                <a:latin typeface="Arial (Headings)"/>
              </a:rPr>
              <a:t>Gaskets help prevent leaks between two surfaces</a:t>
            </a:r>
            <a:endParaRPr lang="en-US" sz="2800" dirty="0">
              <a:latin typeface="+mj-lt"/>
            </a:endParaRPr>
          </a:p>
        </p:txBody>
      </p:sp>
      <p:pic>
        <p:nvPicPr>
          <p:cNvPr id="6" name="Picture 2" descr="The intake manifold gasket and exhaust manifold gaskets are placed on the sides of cylinder head, while the valve cover gasket is placed above the cylinder head. The head gasket is placed above engine block and below cylinder hea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06254" y="1921925"/>
            <a:ext cx="5117248" cy="4160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393</TotalTime>
  <Words>760</Words>
  <Application>Microsoft Office PowerPoint</Application>
  <PresentationFormat>On-screen Show (4:3)</PresentationFormat>
  <Paragraphs>87</Paragraphs>
  <Slides>35</Slides>
  <Notes>0</Notes>
  <HiddenSlides>0</HiddenSlides>
  <MMClips>0</MMClips>
  <ScaleCrop>false</ScaleCrop>
  <HeadingPairs>
    <vt:vector size="4" baseType="variant">
      <vt:variant>
        <vt:lpstr>Theme</vt:lpstr>
      </vt:variant>
      <vt:variant>
        <vt:i4>6</vt:i4>
      </vt:variant>
      <vt:variant>
        <vt:lpstr>Slide Titles</vt:lpstr>
      </vt:variant>
      <vt:variant>
        <vt:i4>35</vt:i4>
      </vt:variant>
    </vt:vector>
  </HeadingPairs>
  <TitlesOfParts>
    <vt:vector size="41" baseType="lpstr">
      <vt:lpstr>Office Theme</vt:lpstr>
      <vt:lpstr>508 Lecture</vt:lpstr>
      <vt:lpstr>1_508 Lecture</vt:lpstr>
      <vt:lpstr>2_508 Lecture</vt:lpstr>
      <vt:lpstr>3_508 Lecture</vt:lpstr>
      <vt:lpstr>4_508 Lecture</vt:lpstr>
      <vt:lpstr>Automotive Technology Principles, Diagnosis, and Service</vt:lpstr>
      <vt:lpstr>LEARNING OBJECTIVES (1 of 2)</vt:lpstr>
      <vt:lpstr>LEARNING OBJECTIVES (2 of 2)</vt:lpstr>
      <vt:lpstr>PURPOSE AND FUNCTION</vt:lpstr>
      <vt:lpstr>Figure 36.1 Gaskets are used in many locations in the engine</vt:lpstr>
      <vt:lpstr>QUESTION 1: ?</vt:lpstr>
      <vt:lpstr>ANSWER 1:</vt:lpstr>
      <vt:lpstr>HEAD GASKETS</vt:lpstr>
      <vt:lpstr>Figure 36.2 Gaskets help prevent leaks between two surfaces</vt:lpstr>
      <vt:lpstr>Figure 36.3 A typical perforated steel core head gasket with a graphite or composite facing material</vt:lpstr>
      <vt:lpstr>Figure 36.4 A solid steel core head gasket with a nonstick coating, which allows some movement between the block and the head</vt:lpstr>
      <vt:lpstr>Figure 36.5 The armor ring can be made from steel or copper</vt:lpstr>
      <vt:lpstr>Figure 36.6 Multilayer steel (MLS) gaskets are used on many newer all-aluminum engines, as well as on engines that use a cast block with aluminum cylinder heads.</vt:lpstr>
      <vt:lpstr>QUESTION 2: ?</vt:lpstr>
      <vt:lpstr>ANSWER 2:</vt:lpstr>
      <vt:lpstr>COVER GASKET MATERIALS (1 OF 2)</vt:lpstr>
      <vt:lpstr>COVER GASKET MATERIALS (2 OF 2)</vt:lpstr>
      <vt:lpstr>Figure 36.7 Left to right: Cork-rubber, paper, composite, and synthetic rubber (elastomer) gaskets</vt:lpstr>
      <vt:lpstr>Figure 36.8 Rubber-coated steel gaskets have replaced many oil pan gaskets that once had separate side rail gaskets and end seals</vt:lpstr>
      <vt:lpstr>Figure 36.9 Formed in place gaskets often use silicone rubber and are applied at the factory using a robot. </vt:lpstr>
      <vt:lpstr>Figure 36.10 A typical intake manifold gasket showing the metal washer at each fastener location, which keeps the gasket from being compressed too much</vt:lpstr>
      <vt:lpstr>GASKET FAILURES</vt:lpstr>
      <vt:lpstr>Figure 36.11 This intake manifold gasket was damaged due to fretting. Newer designs allow for more movement between the intake manifold and the cylinder head</vt:lpstr>
      <vt:lpstr>Tech Tip </vt:lpstr>
      <vt:lpstr>OIL SEALS</vt:lpstr>
      <vt:lpstr>Figure 36.12 A rear main seal has to be designed to seal oil from leaking around the crankshaft under all temperature conditions</vt:lpstr>
      <vt:lpstr>ASSEMBLY SEALANTS</vt:lpstr>
      <vt:lpstr>Figure 36.13 Room-temperature vulcanization (RTV) is designed to be a gasket substitute on non-machined surfaces.</vt:lpstr>
      <vt:lpstr>Figure 36.14 Anaerobic sealer is used to seal machined surfaces. Always follow the instructions on the tube for best results</vt:lpstr>
      <vt:lpstr>Figure 36.15 The strength of the thread locker depends on whether the fastener is to be removed by hand (blue). High strength thread locker (red) can only be removed if heated</vt:lpstr>
      <vt:lpstr>Figure 36.16 Applying anti-seize compound to the threads of a bolt helps prevent the threads from galling or rusting</vt:lpstr>
      <vt:lpstr>Chart 36-1 Summary chart showing where sealants are used and their common trade names.</vt:lpstr>
      <vt:lpstr>QUESTION 3: ?</vt:lpstr>
      <vt:lpstr>ANSWER 3:</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36</dc:title>
  <dc:creator>Curt &amp; Tammy</dc:creator>
  <cp:lastModifiedBy>Curt &amp; Tammy</cp:lastModifiedBy>
  <cp:revision>50</cp:revision>
  <dcterms:created xsi:type="dcterms:W3CDTF">2018-09-25T19:30:15Z</dcterms:created>
  <dcterms:modified xsi:type="dcterms:W3CDTF">2019-04-07T23:16:34Z</dcterms:modified>
</cp:coreProperties>
</file>