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8" r:id="rId11"/>
    <p:sldId id="315" r:id="rId12"/>
    <p:sldId id="316" r:id="rId13"/>
    <p:sldId id="317" r:id="rId14"/>
    <p:sldId id="270" r:id="rId15"/>
    <p:sldId id="267" r:id="rId16"/>
    <p:sldId id="268" r:id="rId17"/>
    <p:sldId id="359" r:id="rId18"/>
    <p:sldId id="318" r:id="rId19"/>
    <p:sldId id="319" r:id="rId20"/>
    <p:sldId id="320" r:id="rId21"/>
    <p:sldId id="360" r:id="rId22"/>
    <p:sldId id="321" r:id="rId23"/>
    <p:sldId id="322" r:id="rId24"/>
    <p:sldId id="362" r:id="rId25"/>
    <p:sldId id="363" r:id="rId26"/>
    <p:sldId id="364" r:id="rId27"/>
    <p:sldId id="274" r:id="rId28"/>
    <p:sldId id="323" r:id="rId29"/>
    <p:sldId id="324" r:id="rId30"/>
    <p:sldId id="365" r:id="rId31"/>
    <p:sldId id="326" r:id="rId32"/>
    <p:sldId id="361" r:id="rId33"/>
    <p:sldId id="327" r:id="rId34"/>
    <p:sldId id="328" r:id="rId35"/>
    <p:sldId id="329" r:id="rId36"/>
    <p:sldId id="272" r:id="rId37"/>
    <p:sldId id="330" r:id="rId38"/>
    <p:sldId id="366" r:id="rId39"/>
    <p:sldId id="367" r:id="rId40"/>
    <p:sldId id="331" r:id="rId41"/>
    <p:sldId id="332" r:id="rId42"/>
    <p:sldId id="368" r:id="rId43"/>
    <p:sldId id="333" r:id="rId44"/>
    <p:sldId id="334" r:id="rId45"/>
    <p:sldId id="335" r:id="rId46"/>
    <p:sldId id="286" r:id="rId47"/>
    <p:sldId id="287" r:id="rId48"/>
    <p:sldId id="369" r:id="rId49"/>
    <p:sldId id="371" r:id="rId50"/>
    <p:sldId id="372" r:id="rId51"/>
    <p:sldId id="336" r:id="rId52"/>
    <p:sldId id="337" r:id="rId53"/>
    <p:sldId id="338" r:id="rId54"/>
    <p:sldId id="339" r:id="rId55"/>
    <p:sldId id="340" r:id="rId56"/>
    <p:sldId id="341" r:id="rId57"/>
    <p:sldId id="342" r:id="rId58"/>
    <p:sldId id="370" r:id="rId59"/>
    <p:sldId id="373" r:id="rId60"/>
    <p:sldId id="374" r:id="rId61"/>
    <p:sldId id="375" r:id="rId62"/>
    <p:sldId id="343" r:id="rId63"/>
    <p:sldId id="344" r:id="rId64"/>
    <p:sldId id="345" r:id="rId65"/>
    <p:sldId id="346" r:id="rId66"/>
    <p:sldId id="347" r:id="rId67"/>
    <p:sldId id="348" r:id="rId68"/>
    <p:sldId id="349" r:id="rId69"/>
    <p:sldId id="376" r:id="rId70"/>
    <p:sldId id="378" r:id="rId71"/>
    <p:sldId id="350" r:id="rId72"/>
    <p:sldId id="351" r:id="rId73"/>
    <p:sldId id="352" r:id="rId74"/>
    <p:sldId id="353" r:id="rId75"/>
    <p:sldId id="354" r:id="rId76"/>
    <p:sldId id="377" r:id="rId77"/>
    <p:sldId id="355" r:id="rId78"/>
    <p:sldId id="356" r:id="rId79"/>
    <p:sldId id="357" r:id="rId80"/>
    <p:sldId id="299" r:id="rId81"/>
    <p:sldId id="300" r:id="rId82"/>
    <p:sldId id="32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7.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Crankshafts, Balance Shafts, and Bearings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main job of the crankshaft bearings?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Support the crankshaft.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CONSTRUCTION</a:t>
            </a:r>
            <a:endParaRPr lang="en-US" dirty="0">
              <a:latin typeface="+mj-lt"/>
            </a:endParaRPr>
          </a:p>
        </p:txBody>
      </p:sp>
      <p:sp>
        <p:nvSpPr>
          <p:cNvPr id="3" name="Content Placeholder 2"/>
          <p:cNvSpPr>
            <a:spLocks noGrp="1"/>
          </p:cNvSpPr>
          <p:nvPr>
            <p:ph idx="1"/>
          </p:nvPr>
        </p:nvSpPr>
        <p:spPr/>
        <p:txBody>
          <a:bodyPr/>
          <a:lstStyle/>
          <a:p>
            <a:r>
              <a:rPr lang="en-US" dirty="0" smtClean="0"/>
              <a:t>Forged</a:t>
            </a:r>
          </a:p>
          <a:p>
            <a:pPr lvl="1"/>
            <a:r>
              <a:rPr lang="en-US" dirty="0"/>
              <a:t>Forged crankshafts </a:t>
            </a:r>
            <a:r>
              <a:rPr lang="en-US" dirty="0" smtClean="0"/>
              <a:t>are stronger </a:t>
            </a:r>
            <a:r>
              <a:rPr lang="en-US" dirty="0"/>
              <a:t>than the cast crankshaft, but they are more expensive</a:t>
            </a:r>
            <a:r>
              <a:rPr lang="en-US" dirty="0" smtClean="0"/>
              <a:t>.</a:t>
            </a:r>
          </a:p>
          <a:p>
            <a:r>
              <a:rPr lang="en-US" dirty="0" smtClean="0"/>
              <a:t>Cast Crankshafts</a:t>
            </a:r>
          </a:p>
          <a:p>
            <a:pPr lvl="1"/>
            <a:r>
              <a:rPr lang="en-US" dirty="0"/>
              <a:t>Casting materials and techniques </a:t>
            </a:r>
            <a:r>
              <a:rPr lang="en-US" dirty="0" smtClean="0"/>
              <a:t>have improved </a:t>
            </a:r>
            <a:r>
              <a:rPr lang="en-US" dirty="0"/>
              <a:t>cast crankshaft quality so that cast crankshafts are </a:t>
            </a:r>
            <a:r>
              <a:rPr lang="en-US" dirty="0" smtClean="0"/>
              <a:t>used in </a:t>
            </a:r>
            <a:r>
              <a:rPr lang="en-US" dirty="0"/>
              <a:t>most production automotive engines</a:t>
            </a:r>
            <a:r>
              <a:rPr lang="en-US" dirty="0" smtClean="0"/>
              <a:t>.</a:t>
            </a:r>
          </a:p>
          <a:p>
            <a:r>
              <a:rPr lang="en-US" dirty="0" smtClean="0"/>
              <a:t>Billet Crankshafts</a:t>
            </a:r>
          </a:p>
          <a:p>
            <a:pPr lvl="1"/>
            <a:r>
              <a:rPr lang="en-US" dirty="0"/>
              <a:t>A billet crankshaft is machined </a:t>
            </a:r>
            <a:r>
              <a:rPr lang="en-US" dirty="0" smtClean="0"/>
              <a:t>from a </a:t>
            </a:r>
            <a:r>
              <a:rPr lang="en-US" dirty="0"/>
              <a:t>solid piece of forged steel called a billet.</a:t>
            </a:r>
            <a:endParaRPr lang="en-US" dirty="0"/>
          </a:p>
        </p:txBody>
      </p:sp>
    </p:spTree>
    <p:extLst>
      <p:ext uri="{BB962C8B-B14F-4D97-AF65-F5344CB8AC3E}">
        <p14:creationId xmlns:p14="http://schemas.microsoft.com/office/powerpoint/2010/main" val="154842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35.5 Wide separation lines of a forged crankshaft</a:t>
            </a:r>
            <a:endParaRPr lang="en-US" sz="2800" dirty="0">
              <a:latin typeface="+mj-lt"/>
            </a:endParaRPr>
          </a:p>
        </p:txBody>
      </p:sp>
      <p:pic>
        <p:nvPicPr>
          <p:cNvPr id="6" name="Picture 2" descr="A photo shows a forged crankshaft with wide separation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8088" y="1494689"/>
            <a:ext cx="5747824" cy="478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Headings)"/>
              </a:rPr>
              <a:t>Figure 35.6 Cast crankshaft showing the bearing journal overlap and a straight, narrow cast mold parting line. The amount of overlap determines the strength of the crankshaft</a:t>
            </a:r>
            <a:endParaRPr lang="en-US" dirty="0">
              <a:latin typeface="+mj-lt"/>
            </a:endParaRPr>
          </a:p>
        </p:txBody>
      </p:sp>
      <p:pic>
        <p:nvPicPr>
          <p:cNvPr id="6" name="Picture 2" descr="A figure shows cast mold parting line on the crankshaft. The parting line follows the centerline of the crankshaft and the distance between the connecting rod journal and the main bearing journal is labeled overl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7203" y="1803076"/>
            <a:ext cx="3249594" cy="451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35.7 A billet crankshaft showing how it is machined from a solid chuck of steel, usually 4340 steel, at the right and the finished crankshaft on the left</a:t>
            </a:r>
            <a:endParaRPr lang="en-US" dirty="0">
              <a:latin typeface="+mj-lt"/>
            </a:endParaRPr>
          </a:p>
        </p:txBody>
      </p:sp>
      <p:pic>
        <p:nvPicPr>
          <p:cNvPr id="4" name="Picture 2" descr="A photo shows machining of billet crankshaft. Machined part is shown on the left side and un-machined part on the right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415738"/>
            <a:ext cx="8088784" cy="234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OILING HOLES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crankshaft is drilled to </a:t>
            </a:r>
            <a:r>
              <a:rPr lang="en-US" dirty="0" smtClean="0"/>
              <a:t>allow oil </a:t>
            </a:r>
            <a:r>
              <a:rPr lang="en-US" dirty="0"/>
              <a:t>from the main bearing oil groove to be directed to the </a:t>
            </a:r>
            <a:r>
              <a:rPr lang="en-US" dirty="0" smtClean="0"/>
              <a:t>connecting rod </a:t>
            </a:r>
            <a:r>
              <a:rPr lang="en-US" dirty="0"/>
              <a:t>bearings</a:t>
            </a:r>
            <a:r>
              <a:rPr lang="en-US" dirty="0" smtClean="0"/>
              <a:t>.</a:t>
            </a:r>
          </a:p>
          <a:p>
            <a:pPr lvl="1"/>
            <a:r>
              <a:rPr lang="en-US" dirty="0"/>
              <a:t>The oil on the bearings forms a hydrodynamic oil film to </a:t>
            </a:r>
            <a:r>
              <a:rPr lang="en-US" dirty="0" smtClean="0"/>
              <a:t>support bearing </a:t>
            </a:r>
            <a:r>
              <a:rPr lang="en-US" dirty="0"/>
              <a:t>loads.</a:t>
            </a:r>
            <a:endParaRPr lang="en-US" dirty="0"/>
          </a:p>
        </p:txBody>
      </p:sp>
    </p:spTree>
    <p:extLst>
      <p:ext uri="{BB962C8B-B14F-4D97-AF65-F5344CB8AC3E}">
        <p14:creationId xmlns:p14="http://schemas.microsoft.com/office/powerpoint/2010/main" val="368333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Arial (Headings)"/>
              </a:rPr>
              <a:t>Figure 35.8 Crankshaft sawed in half, showing drilled oil passages between the main and rod bearing journals</a:t>
            </a:r>
            <a:endParaRPr lang="en-US" sz="2800" dirty="0">
              <a:latin typeface="+mj-lt"/>
            </a:endParaRPr>
          </a:p>
        </p:txBody>
      </p:sp>
      <p:pic>
        <p:nvPicPr>
          <p:cNvPr id="4" name="Picture 2" descr="A photo shows a cross section of the crankshaft with drilled oil passages between the main and rod bearing journals at a 45-degree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3498" y="1676400"/>
            <a:ext cx="6197004" cy="443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35.9 Typical chamfered hole in a crankshaft bearing journal</a:t>
            </a:r>
            <a:endParaRPr lang="en-US" sz="2800" dirty="0">
              <a:latin typeface="+mj-lt"/>
            </a:endParaRPr>
          </a:p>
        </p:txBody>
      </p:sp>
      <p:pic>
        <p:nvPicPr>
          <p:cNvPr id="6" name="Picture 2" descr="A photo shows chamfered oil holes in connecting rod journal. The journal has a fillet with the fl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0186" y="1544599"/>
            <a:ext cx="4463628" cy="474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CRANKSHAFT TYPES (1 OF 3)</a:t>
            </a:r>
            <a:endParaRPr lang="en-US" dirty="0">
              <a:latin typeface="+mj-lt"/>
            </a:endParaRPr>
          </a:p>
        </p:txBody>
      </p:sp>
      <p:sp>
        <p:nvSpPr>
          <p:cNvPr id="3" name="Content Placeholder 2"/>
          <p:cNvSpPr>
            <a:spLocks noGrp="1"/>
          </p:cNvSpPr>
          <p:nvPr>
            <p:ph idx="1"/>
          </p:nvPr>
        </p:nvSpPr>
        <p:spPr/>
        <p:txBody>
          <a:bodyPr/>
          <a:lstStyle/>
          <a:p>
            <a:r>
              <a:rPr lang="en-US" dirty="0" smtClean="0"/>
              <a:t>V-8 Engine Arrangement</a:t>
            </a:r>
          </a:p>
          <a:p>
            <a:pPr lvl="1"/>
            <a:r>
              <a:rPr lang="en-US" dirty="0"/>
              <a:t>The V-8 engine crankshaft has two planes, so there is </a:t>
            </a:r>
            <a:r>
              <a:rPr lang="en-US" dirty="0" smtClean="0"/>
              <a:t>one throw </a:t>
            </a:r>
            <a:r>
              <a:rPr lang="en-US" dirty="0"/>
              <a:t>every 90 degrees.</a:t>
            </a:r>
            <a:endParaRPr lang="en-US" dirty="0" smtClean="0"/>
          </a:p>
          <a:p>
            <a:r>
              <a:rPr lang="en-US" dirty="0" smtClean="0"/>
              <a:t>Four Cylinder Engine Crankshafts</a:t>
            </a:r>
          </a:p>
          <a:p>
            <a:pPr lvl="1"/>
            <a:r>
              <a:rPr lang="en-US" dirty="0"/>
              <a:t>The </a:t>
            </a:r>
            <a:r>
              <a:rPr lang="en-US" dirty="0" smtClean="0"/>
              <a:t>crankshaft used </a:t>
            </a:r>
            <a:r>
              <a:rPr lang="en-US" dirty="0"/>
              <a:t>on four-cylinder inline engines has four throws on a </a:t>
            </a:r>
            <a:r>
              <a:rPr lang="en-US" dirty="0" smtClean="0"/>
              <a:t>single plane</a:t>
            </a:r>
            <a:r>
              <a:rPr lang="en-US" dirty="0"/>
              <a:t>.</a:t>
            </a:r>
            <a:endParaRPr lang="en-US" dirty="0" smtClean="0"/>
          </a:p>
          <a:p>
            <a:r>
              <a:rPr lang="en-US" dirty="0" smtClean="0"/>
              <a:t>Five Cylinder Engine Crankshafts</a:t>
            </a:r>
          </a:p>
          <a:p>
            <a:pPr lvl="1"/>
            <a:r>
              <a:rPr lang="en-US" dirty="0"/>
              <a:t>The </a:t>
            </a:r>
            <a:r>
              <a:rPr lang="en-US" dirty="0" smtClean="0"/>
              <a:t>inline five-cylinder </a:t>
            </a:r>
            <a:r>
              <a:rPr lang="en-US" dirty="0"/>
              <a:t>engine has a five-throw crankshaft with one throw at </a:t>
            </a:r>
            <a:r>
              <a:rPr lang="en-US" dirty="0" smtClean="0"/>
              <a:t>each 72 </a:t>
            </a:r>
            <a:r>
              <a:rPr lang="en-US" dirty="0"/>
              <a:t>degrees.</a:t>
            </a:r>
            <a:endParaRPr lang="en-US" dirty="0" smtClean="0"/>
          </a:p>
          <a:p>
            <a:endParaRPr lang="en-US" dirty="0"/>
          </a:p>
        </p:txBody>
      </p:sp>
    </p:spTree>
    <p:extLst>
      <p:ext uri="{BB962C8B-B14F-4D97-AF65-F5344CB8AC3E}">
        <p14:creationId xmlns:p14="http://schemas.microsoft.com/office/powerpoint/2010/main" val="162309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35.1</a:t>
            </a:r>
            <a:r>
              <a:rPr lang="en-US" dirty="0" smtClean="0"/>
              <a:t> </a:t>
            </a:r>
            <a:r>
              <a:rPr lang="en-US" dirty="0"/>
              <a:t>Explain the purpose of crankshaft, crankshaft construction, </a:t>
            </a:r>
            <a:r>
              <a:rPr lang="en-US" dirty="0" smtClean="0"/>
              <a:t>and crankshaft </a:t>
            </a:r>
            <a:r>
              <a:rPr lang="en-US" dirty="0"/>
              <a:t>oiling holes</a:t>
            </a:r>
            <a:r>
              <a:rPr lang="en-US" dirty="0" smtClean="0"/>
              <a:t>.</a:t>
            </a:r>
          </a:p>
          <a:p>
            <a:pPr marL="0" indent="0">
              <a:buNone/>
            </a:pPr>
            <a:r>
              <a:rPr lang="en-US" b="1" dirty="0" smtClean="0">
                <a:solidFill>
                  <a:srgbClr val="005A70"/>
                </a:solidFill>
              </a:rPr>
              <a:t>35.2</a:t>
            </a:r>
            <a:r>
              <a:rPr lang="en-US" b="1" dirty="0">
                <a:solidFill>
                  <a:srgbClr val="005A70"/>
                </a:solidFill>
              </a:rPr>
              <a:t>. </a:t>
            </a:r>
            <a:r>
              <a:rPr lang="en-US" dirty="0"/>
              <a:t>Discuss the different engine crankshaft types</a:t>
            </a:r>
            <a:r>
              <a:rPr lang="en-US" dirty="0" smtClean="0"/>
              <a:t>.</a:t>
            </a:r>
          </a:p>
          <a:p>
            <a:pPr marL="0" indent="0">
              <a:buNone/>
            </a:pPr>
            <a:r>
              <a:rPr lang="en-US" b="1" dirty="0" smtClean="0">
                <a:solidFill>
                  <a:srgbClr val="005A70"/>
                </a:solidFill>
              </a:rPr>
              <a:t>35.3</a:t>
            </a:r>
            <a:r>
              <a:rPr lang="en-US" b="1" dirty="0">
                <a:solidFill>
                  <a:srgbClr val="005A70"/>
                </a:solidFill>
              </a:rPr>
              <a:t>. </a:t>
            </a:r>
            <a:r>
              <a:rPr lang="en-US" dirty="0"/>
              <a:t>Explain the purpose and function of counterweights</a:t>
            </a:r>
            <a:r>
              <a:rPr lang="en-US" dirty="0" smtClean="0"/>
              <a:t>.</a:t>
            </a:r>
          </a:p>
          <a:p>
            <a:pPr marL="0" indent="0">
              <a:buNone/>
            </a:pPr>
            <a:r>
              <a:rPr lang="en-US" b="1" dirty="0" smtClean="0">
                <a:solidFill>
                  <a:schemeClr val="accent2"/>
                </a:solidFill>
              </a:rPr>
              <a:t>35.4</a:t>
            </a:r>
            <a:r>
              <a:rPr lang="en-US" dirty="0" smtClean="0"/>
              <a:t> </a:t>
            </a:r>
            <a:r>
              <a:rPr lang="en-US" dirty="0"/>
              <a:t>Explain externally and internally balanced engines, and </a:t>
            </a:r>
            <a:r>
              <a:rPr lang="en-US" dirty="0" smtClean="0"/>
              <a:t>primary and </a:t>
            </a:r>
            <a:r>
              <a:rPr lang="en-US" dirty="0"/>
              <a:t>secondary engine balance.</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CRANKSHAFT TYPES (2 OF 3)</a:t>
            </a:r>
            <a:endParaRPr lang="en-US" dirty="0">
              <a:latin typeface="+mj-lt"/>
            </a:endParaRPr>
          </a:p>
        </p:txBody>
      </p:sp>
      <p:sp>
        <p:nvSpPr>
          <p:cNvPr id="3" name="Content Placeholder 2"/>
          <p:cNvSpPr>
            <a:spLocks noGrp="1"/>
          </p:cNvSpPr>
          <p:nvPr>
            <p:ph idx="1"/>
          </p:nvPr>
        </p:nvSpPr>
        <p:spPr/>
        <p:txBody>
          <a:bodyPr/>
          <a:lstStyle/>
          <a:p>
            <a:r>
              <a:rPr lang="en-US" dirty="0" smtClean="0"/>
              <a:t>Three Cylinder Engine Crankshafts</a:t>
            </a:r>
          </a:p>
          <a:p>
            <a:pPr lvl="1"/>
            <a:r>
              <a:rPr lang="en-US" dirty="0"/>
              <a:t>A </a:t>
            </a:r>
            <a:r>
              <a:rPr lang="en-US" dirty="0" smtClean="0"/>
              <a:t>three-cylinder engine </a:t>
            </a:r>
            <a:r>
              <a:rPr lang="en-US" dirty="0"/>
              <a:t>uses a 120-degree three-throw crankshaft with four </a:t>
            </a:r>
            <a:r>
              <a:rPr lang="en-US" dirty="0" smtClean="0"/>
              <a:t>main bearings</a:t>
            </a:r>
            <a:r>
              <a:rPr lang="en-US" dirty="0"/>
              <a:t>.</a:t>
            </a:r>
            <a:endParaRPr lang="en-US" dirty="0" smtClean="0"/>
          </a:p>
          <a:p>
            <a:r>
              <a:rPr lang="en-US" dirty="0" smtClean="0"/>
              <a:t>Inline Six Cylinder Crankshafts</a:t>
            </a:r>
          </a:p>
          <a:p>
            <a:pPr lvl="1"/>
            <a:r>
              <a:rPr lang="en-US" dirty="0" smtClean="0"/>
              <a:t>Inline six-cylinder </a:t>
            </a:r>
            <a:r>
              <a:rPr lang="en-US" dirty="0"/>
              <a:t>engine crankshafts ride on four or seven main </a:t>
            </a:r>
            <a:r>
              <a:rPr lang="en-US" dirty="0" smtClean="0"/>
              <a:t>bearings and </a:t>
            </a:r>
            <a:r>
              <a:rPr lang="en-US" dirty="0"/>
              <a:t>use six crank throws in three planes 120 degrees apart.</a:t>
            </a:r>
            <a:endParaRPr lang="en-US" dirty="0"/>
          </a:p>
        </p:txBody>
      </p:sp>
    </p:spTree>
    <p:extLst>
      <p:ext uri="{BB962C8B-B14F-4D97-AF65-F5344CB8AC3E}">
        <p14:creationId xmlns:p14="http://schemas.microsoft.com/office/powerpoint/2010/main" val="193251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CRANKSHAFT TYPES (3 OF 3)</a:t>
            </a:r>
            <a:endParaRPr lang="en-US" dirty="0">
              <a:latin typeface="+mj-lt"/>
            </a:endParaRPr>
          </a:p>
        </p:txBody>
      </p:sp>
      <p:sp>
        <p:nvSpPr>
          <p:cNvPr id="3" name="Content Placeholder 2"/>
          <p:cNvSpPr>
            <a:spLocks noGrp="1"/>
          </p:cNvSpPr>
          <p:nvPr>
            <p:ph idx="1"/>
          </p:nvPr>
        </p:nvSpPr>
        <p:spPr/>
        <p:txBody>
          <a:bodyPr/>
          <a:lstStyle/>
          <a:p>
            <a:r>
              <a:rPr lang="en-US" dirty="0" smtClean="0"/>
              <a:t>90 Degree V-6 Engine Crankshafts</a:t>
            </a:r>
          </a:p>
          <a:p>
            <a:pPr lvl="1"/>
            <a:r>
              <a:rPr lang="en-US" dirty="0"/>
              <a:t>The </a:t>
            </a:r>
            <a:r>
              <a:rPr lang="en-US" dirty="0" smtClean="0"/>
              <a:t>crank throws </a:t>
            </a:r>
            <a:r>
              <a:rPr lang="en-US" dirty="0"/>
              <a:t>for an even-firing V-6 engine are split, making </a:t>
            </a:r>
            <a:r>
              <a:rPr lang="en-US" dirty="0" smtClean="0"/>
              <a:t>separate crankpins </a:t>
            </a:r>
            <a:r>
              <a:rPr lang="en-US" dirty="0"/>
              <a:t>for each cylinder.</a:t>
            </a:r>
            <a:endParaRPr lang="en-US" dirty="0" smtClean="0"/>
          </a:p>
          <a:p>
            <a:r>
              <a:rPr lang="en-US" dirty="0" smtClean="0"/>
              <a:t>60 Degree V-6 Engine Crankshafts</a:t>
            </a:r>
          </a:p>
          <a:p>
            <a:pPr lvl="1"/>
            <a:r>
              <a:rPr lang="en-US" dirty="0" smtClean="0"/>
              <a:t>The adjacent </a:t>
            </a:r>
            <a:r>
              <a:rPr lang="en-US" dirty="0"/>
              <a:t>pairs of crankpins on the crankshaft used in the </a:t>
            </a:r>
            <a:r>
              <a:rPr lang="en-US" dirty="0" smtClean="0"/>
              <a:t>60-degree V-6 </a:t>
            </a:r>
            <a:r>
              <a:rPr lang="en-US" dirty="0"/>
              <a:t>engine have a splay angle of 60 degrees.</a:t>
            </a:r>
            <a:endParaRPr lang="en-US" dirty="0"/>
          </a:p>
        </p:txBody>
      </p:sp>
    </p:spTree>
    <p:extLst>
      <p:ext uri="{BB962C8B-B14F-4D97-AF65-F5344CB8AC3E}">
        <p14:creationId xmlns:p14="http://schemas.microsoft.com/office/powerpoint/2010/main" val="328306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738313"/>
            <a:ext cx="61817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35.10 A cross-drilled crankshaft is used on some production engines and is a common racing modification</a:t>
            </a:r>
            <a:endParaRPr lang="en-US" dirty="0">
              <a:latin typeface="+mj-lt"/>
            </a:endParaRPr>
          </a:p>
        </p:txBody>
      </p:sp>
      <p:pic>
        <p:nvPicPr>
          <p:cNvPr id="6" name="Picture 3" descr="A figure shows a cross-drilled crankshaft with two oil holes leading from the main bearing journal to the rod bearing journa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0361" y="1800613"/>
            <a:ext cx="6243279" cy="448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35.11 A splayed crankshaft design is used to create an even-firing 90-degree V-6</a:t>
            </a:r>
            <a:endParaRPr lang="en-US" sz="2800" dirty="0">
              <a:latin typeface="+mj-lt"/>
            </a:endParaRPr>
          </a:p>
        </p:txBody>
      </p:sp>
      <p:pic>
        <p:nvPicPr>
          <p:cNvPr id="6" name="Picture 2" descr="A figure shows a splayed crankshaft design with separate crankpins for each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3407" y="1799909"/>
            <a:ext cx="3137187" cy="445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COUNTERWEIGHTS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Crankshafts </a:t>
            </a:r>
            <a:r>
              <a:rPr lang="en-US" dirty="0"/>
              <a:t>are balanced </a:t>
            </a:r>
            <a:r>
              <a:rPr lang="en-US" dirty="0" smtClean="0"/>
              <a:t>by counterweights</a:t>
            </a:r>
            <a:r>
              <a:rPr lang="en-US" dirty="0"/>
              <a:t>, which are cast, forged, or machined as part </a:t>
            </a:r>
            <a:r>
              <a:rPr lang="en-US" dirty="0" smtClean="0"/>
              <a:t>of the </a:t>
            </a:r>
            <a:r>
              <a:rPr lang="en-US" dirty="0"/>
              <a:t>crankshaft</a:t>
            </a:r>
            <a:r>
              <a:rPr lang="en-US" dirty="0" smtClean="0"/>
              <a:t>.</a:t>
            </a:r>
          </a:p>
          <a:p>
            <a:r>
              <a:rPr lang="en-US" dirty="0" smtClean="0"/>
              <a:t>Vibration Damage</a:t>
            </a:r>
          </a:p>
          <a:p>
            <a:pPr lvl="1"/>
            <a:r>
              <a:rPr lang="en-US" dirty="0"/>
              <a:t>The crankshaft must be rigid enough </a:t>
            </a:r>
            <a:r>
              <a:rPr lang="en-US" dirty="0" smtClean="0"/>
              <a:t>to keep </a:t>
            </a:r>
            <a:r>
              <a:rPr lang="en-US" dirty="0"/>
              <a:t>the deflection forces to a minimum</a:t>
            </a:r>
            <a:r>
              <a:rPr lang="en-US" dirty="0" smtClean="0"/>
              <a:t>.</a:t>
            </a:r>
          </a:p>
          <a:p>
            <a:pPr lvl="1"/>
            <a:r>
              <a:rPr lang="en-US" dirty="0" smtClean="0"/>
              <a:t>If vibrations are too great the crankshaft may fail.</a:t>
            </a:r>
          </a:p>
          <a:p>
            <a:pPr lvl="1"/>
            <a:r>
              <a:rPr lang="en-US" dirty="0"/>
              <a:t>Harmful crankshaft twisting vibrations are </a:t>
            </a:r>
            <a:r>
              <a:rPr lang="en-US" dirty="0" smtClean="0"/>
              <a:t>dampened with </a:t>
            </a:r>
            <a:r>
              <a:rPr lang="en-US" dirty="0"/>
              <a:t>a torsional vibration damper.</a:t>
            </a:r>
            <a:endParaRPr lang="en-US" dirty="0" smtClean="0"/>
          </a:p>
          <a:p>
            <a:endParaRPr lang="en-US" dirty="0"/>
          </a:p>
        </p:txBody>
      </p:sp>
    </p:spTree>
    <p:extLst>
      <p:ext uri="{BB962C8B-B14F-4D97-AF65-F5344CB8AC3E}">
        <p14:creationId xmlns:p14="http://schemas.microsoft.com/office/powerpoint/2010/main" val="254879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35.12 A fully counterweighted four-cylinder crankshaft</a:t>
            </a:r>
            <a:endParaRPr lang="en-US" sz="2800" dirty="0"/>
          </a:p>
        </p:txBody>
      </p:sp>
      <p:pic>
        <p:nvPicPr>
          <p:cNvPr id="3" name="Picture 2" descr="A photo shows a fully counterweighted crankshaft with counterweight on each flan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3082463"/>
            <a:ext cx="7620000"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585" y="1600200"/>
            <a:ext cx="60483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74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35.13 The crank throw is halfway down on the power stroke. The piston on the left without an offset crankshaft has a sharper angle than the engine on the right with an offset crankshaft</a:t>
            </a:r>
            <a:endParaRPr lang="en-US" dirty="0"/>
          </a:p>
        </p:txBody>
      </p:sp>
      <p:pic>
        <p:nvPicPr>
          <p:cNvPr id="3" name="Picture 2" descr="The figure shows the following:&#10;Piston without an offset crankshaft:&#10;• The angle between the crankshaft and connecting rod is 91 degrees.&#10;• The centerline of cylinder and centerline of the crankshaft lie on the same line.&#10;Piston with an offset crankshaft:&#10;• The angle between the crankshaft and connecting rod is 97 degrees.&#10;• The centerline of cylinder and centerline of the crankshaft is set by an offset distance. &#10;• Crankshaft offset reduces ang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403" y="1905000"/>
            <a:ext cx="7007194" cy="420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35.14 A crankshaft broken as a result of using the wrong torsional vibration damper</a:t>
            </a:r>
            <a:endParaRPr lang="en-US" sz="2800" dirty="0"/>
          </a:p>
        </p:txBody>
      </p:sp>
      <p:pic>
        <p:nvPicPr>
          <p:cNvPr id="3" name="Picture 2" descr="A photo shows a crankshaft split into two along the web as a result of using the wrong vibration dam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6770" y="1676400"/>
            <a:ext cx="6270460"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3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35.5</a:t>
            </a:r>
            <a:r>
              <a:rPr lang="en-US" dirty="0" smtClean="0"/>
              <a:t> </a:t>
            </a:r>
            <a:r>
              <a:rPr lang="en-US" dirty="0"/>
              <a:t>Explain the purpose of balance shafts</a:t>
            </a:r>
            <a:r>
              <a:rPr lang="en-US" dirty="0" smtClean="0"/>
              <a:t>.</a:t>
            </a:r>
          </a:p>
          <a:p>
            <a:pPr marL="0" indent="0">
              <a:buNone/>
            </a:pPr>
            <a:r>
              <a:rPr lang="en-US" b="1" dirty="0" smtClean="0">
                <a:solidFill>
                  <a:srgbClr val="005A70"/>
                </a:solidFill>
              </a:rPr>
              <a:t>35.6</a:t>
            </a:r>
            <a:r>
              <a:rPr lang="en-US" dirty="0" smtClean="0"/>
              <a:t> </a:t>
            </a:r>
            <a:r>
              <a:rPr lang="en-US" dirty="0"/>
              <a:t>Discuss crankshaft service</a:t>
            </a:r>
            <a:r>
              <a:rPr lang="en-US" dirty="0" smtClean="0"/>
              <a:t>.</a:t>
            </a:r>
          </a:p>
          <a:p>
            <a:pPr marL="0" indent="0">
              <a:buNone/>
            </a:pPr>
            <a:r>
              <a:rPr lang="en-US" b="1" dirty="0" smtClean="0">
                <a:solidFill>
                  <a:schemeClr val="accent2"/>
                </a:solidFill>
              </a:rPr>
              <a:t>35.7</a:t>
            </a:r>
            <a:r>
              <a:rPr lang="en-US" dirty="0" smtClean="0"/>
              <a:t> </a:t>
            </a:r>
            <a:r>
              <a:rPr lang="en-US" dirty="0"/>
              <a:t>Describe engine bearings and discuss the importance of </a:t>
            </a:r>
            <a:r>
              <a:rPr lang="en-US" dirty="0" smtClean="0"/>
              <a:t>bearing clearance.</a:t>
            </a:r>
          </a:p>
          <a:p>
            <a:pPr marL="0" indent="0">
              <a:buNone/>
            </a:pPr>
            <a:r>
              <a:rPr lang="en-US" b="1" dirty="0" smtClean="0">
                <a:solidFill>
                  <a:schemeClr val="accent2"/>
                </a:solidFill>
              </a:rPr>
              <a:t>35.8</a:t>
            </a:r>
            <a:r>
              <a:rPr lang="en-US" dirty="0" smtClean="0"/>
              <a:t> </a:t>
            </a:r>
            <a:r>
              <a:rPr lang="en-US" dirty="0"/>
              <a:t>Discuss camshaft bearings.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35.15 The hub of the harmonic balancer is attached to the front of the crankshaft. The elastomer (rubber) between the inertia ring and the center hub allows the absorption of crankshaft firing impulses</a:t>
            </a:r>
            <a:endParaRPr lang="en-US" dirty="0"/>
          </a:p>
        </p:txBody>
      </p:sp>
      <p:pic>
        <p:nvPicPr>
          <p:cNvPr id="3" name="Picture 2" descr="A figure shows an inertia ring attached to the center hub with an elastomer in between them. Cylinder firing pulses rotate the center hub in clockwise direction and the counterforce created by outer ring mass rotate it in anti-clockwise dir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3955" y="1905000"/>
            <a:ext cx="3876090" cy="41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0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85938"/>
            <a:ext cx="60483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35.16 A General Motors high-performance balancer used on a race engine</a:t>
            </a:r>
            <a:endParaRPr lang="en-US" sz="2800" dirty="0"/>
          </a:p>
        </p:txBody>
      </p:sp>
      <p:pic>
        <p:nvPicPr>
          <p:cNvPr id="3" name="Picture 2" descr="A photo shows a disc-shaped General Motor high-performance balanc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384" y="1927020"/>
            <a:ext cx="5817232" cy="436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6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EXTERNALLY AND INTERNALLY BALANCED ENGINES</a:t>
            </a:r>
            <a:endParaRPr lang="en-US" dirty="0">
              <a:latin typeface="+mj-lt"/>
            </a:endParaRPr>
          </a:p>
        </p:txBody>
      </p:sp>
      <p:sp>
        <p:nvSpPr>
          <p:cNvPr id="3" name="Content Placeholder 2"/>
          <p:cNvSpPr>
            <a:spLocks noGrp="1"/>
          </p:cNvSpPr>
          <p:nvPr>
            <p:ph idx="1"/>
          </p:nvPr>
        </p:nvSpPr>
        <p:spPr/>
        <p:txBody>
          <a:bodyPr/>
          <a:lstStyle/>
          <a:p>
            <a:r>
              <a:rPr lang="en-US" dirty="0" smtClean="0"/>
              <a:t>Externally Balanced</a:t>
            </a:r>
          </a:p>
          <a:p>
            <a:pPr lvl="1"/>
            <a:r>
              <a:rPr lang="en-US" dirty="0"/>
              <a:t>Weight is added to the harmonic </a:t>
            </a:r>
            <a:r>
              <a:rPr lang="en-US" dirty="0" smtClean="0"/>
              <a:t>balancer (vibration </a:t>
            </a:r>
            <a:r>
              <a:rPr lang="en-US" dirty="0"/>
              <a:t>damper) and flywheel or the flexplate</a:t>
            </a:r>
            <a:r>
              <a:rPr lang="en-US" dirty="0" smtClean="0"/>
              <a:t>.</a:t>
            </a:r>
          </a:p>
          <a:p>
            <a:r>
              <a:rPr lang="en-US" dirty="0" smtClean="0"/>
              <a:t>Internally Balanced</a:t>
            </a:r>
          </a:p>
          <a:p>
            <a:pPr lvl="1"/>
            <a:r>
              <a:rPr lang="en-US" dirty="0"/>
              <a:t>All rotating parts of the engine are </a:t>
            </a:r>
            <a:r>
              <a:rPr lang="en-US" dirty="0" smtClean="0"/>
              <a:t>individually balanced</a:t>
            </a:r>
            <a:r>
              <a:rPr lang="en-US" dirty="0"/>
              <a:t>, including the harmonic balancer and </a:t>
            </a:r>
            <a:r>
              <a:rPr lang="en-US" dirty="0" smtClean="0"/>
              <a:t>flywheel (flexplate</a:t>
            </a:r>
            <a:r>
              <a:rPr lang="en-US" dirty="0"/>
              <a:t>).</a:t>
            </a:r>
            <a:endParaRPr lang="en-US" dirty="0" smtClean="0"/>
          </a:p>
          <a:p>
            <a:pPr lvl="1"/>
            <a:endParaRPr lang="en-US" dirty="0"/>
          </a:p>
        </p:txBody>
      </p:sp>
    </p:spTree>
    <p:extLst>
      <p:ext uri="{BB962C8B-B14F-4D97-AF65-F5344CB8AC3E}">
        <p14:creationId xmlns:p14="http://schemas.microsoft.com/office/powerpoint/2010/main" val="16940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PRIMARY AND SECONDARY ENGINE BALANCE</a:t>
            </a:r>
            <a:endParaRPr lang="en-US" dirty="0">
              <a:latin typeface="+mj-lt"/>
            </a:endParaRPr>
          </a:p>
        </p:txBody>
      </p:sp>
      <p:sp>
        <p:nvSpPr>
          <p:cNvPr id="3" name="Content Placeholder 2"/>
          <p:cNvSpPr>
            <a:spLocks noGrp="1"/>
          </p:cNvSpPr>
          <p:nvPr>
            <p:ph idx="1"/>
          </p:nvPr>
        </p:nvSpPr>
        <p:spPr/>
        <p:txBody>
          <a:bodyPr/>
          <a:lstStyle/>
          <a:p>
            <a:r>
              <a:rPr lang="en-US" dirty="0" smtClean="0"/>
              <a:t>Primary Balance</a:t>
            </a:r>
          </a:p>
          <a:p>
            <a:pPr lvl="1"/>
            <a:r>
              <a:rPr lang="en-US" dirty="0"/>
              <a:t>When pistons move up and down in </a:t>
            </a:r>
            <a:r>
              <a:rPr lang="en-US" dirty="0" smtClean="0"/>
              <a:t>the cylinders</a:t>
            </a:r>
            <a:r>
              <a:rPr lang="en-US" dirty="0"/>
              <a:t>, they create a primary vibration</a:t>
            </a:r>
            <a:endParaRPr lang="en-US" dirty="0" smtClean="0"/>
          </a:p>
          <a:p>
            <a:pPr lvl="1"/>
            <a:r>
              <a:rPr lang="en-US" dirty="0"/>
              <a:t>A counterweight on the crankshaft opposite the </a:t>
            </a:r>
            <a:r>
              <a:rPr lang="en-US" dirty="0" smtClean="0"/>
              <a:t>piston/rod assembly </a:t>
            </a:r>
            <a:r>
              <a:rPr lang="en-US" dirty="0"/>
              <a:t>helps reduce this vibration</a:t>
            </a:r>
            <a:r>
              <a:rPr lang="en-US" dirty="0" smtClean="0"/>
              <a:t>.</a:t>
            </a:r>
          </a:p>
          <a:p>
            <a:r>
              <a:rPr lang="en-US" dirty="0" smtClean="0"/>
              <a:t>Secondary Balance</a:t>
            </a:r>
          </a:p>
          <a:p>
            <a:pPr lvl="1"/>
            <a:r>
              <a:rPr lang="en-US" dirty="0" smtClean="0"/>
              <a:t>A </a:t>
            </a:r>
            <a:r>
              <a:rPr lang="en-US" dirty="0"/>
              <a:t>vibration at twice engine </a:t>
            </a:r>
            <a:r>
              <a:rPr lang="en-US" dirty="0" smtClean="0"/>
              <a:t>speed</a:t>
            </a:r>
          </a:p>
          <a:p>
            <a:pPr lvl="1"/>
            <a:r>
              <a:rPr lang="en-US" dirty="0" smtClean="0"/>
              <a:t>A </a:t>
            </a:r>
            <a:r>
              <a:rPr lang="en-US" dirty="0"/>
              <a:t>weak high-frequency </a:t>
            </a:r>
            <a:r>
              <a:rPr lang="en-US" dirty="0" smtClean="0"/>
              <a:t>vibration caused </a:t>
            </a:r>
            <a:r>
              <a:rPr lang="en-US" dirty="0"/>
              <a:t>by a slight difference in the inertia of the </a:t>
            </a:r>
            <a:r>
              <a:rPr lang="en-US" dirty="0" smtClean="0"/>
              <a:t>pistons at </a:t>
            </a:r>
            <a:r>
              <a:rPr lang="en-US" dirty="0"/>
              <a:t>top dead center, compared to bottom dead center</a:t>
            </a:r>
            <a:endParaRPr lang="en-US" dirty="0" smtClean="0"/>
          </a:p>
          <a:p>
            <a:endParaRPr lang="en-US" dirty="0"/>
          </a:p>
        </p:txBody>
      </p:sp>
    </p:spTree>
    <p:extLst>
      <p:ext uri="{BB962C8B-B14F-4D97-AF65-F5344CB8AC3E}">
        <p14:creationId xmlns:p14="http://schemas.microsoft.com/office/powerpoint/2010/main" val="230281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35.17 In a four-cylinder engine, the two outside pistons move upward at the same time as the inner pistons move downward, which reduces primary unbalance</a:t>
            </a:r>
            <a:endParaRPr lang="en-US" dirty="0"/>
          </a:p>
        </p:txBody>
      </p:sp>
      <p:pic>
        <p:nvPicPr>
          <p:cNvPr id="3" name="Picture 2" descr="A figure shows a 4 cylinder in-line engine design with two outside pistons at TDC and two inner pistons at BD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3329" y="2026753"/>
            <a:ext cx="6037342" cy="415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61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35.18 Primary and secondary vibrations in relation to piston position</a:t>
            </a:r>
            <a:endParaRPr lang="en-US" sz="2800" dirty="0"/>
          </a:p>
        </p:txBody>
      </p:sp>
      <p:pic>
        <p:nvPicPr>
          <p:cNvPr id="3" name="Picture 3" descr="The graph plots the sine wave based on the movement of piston of a complete rotation.&#10;• Primary vibrations follow a sine wave with a high amplitude and long wavelength and secondary vibrations follow a sine wave with a low amplitude and the same wavelength as primary vibration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5029" y="1905000"/>
            <a:ext cx="6753942" cy="41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0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BALANCE SHAFTS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Some engines use balance </a:t>
            </a:r>
            <a:r>
              <a:rPr lang="en-US" dirty="0" smtClean="0"/>
              <a:t>shafts to </a:t>
            </a:r>
            <a:r>
              <a:rPr lang="en-US" dirty="0"/>
              <a:t>dampen normal engine vibrations</a:t>
            </a:r>
            <a:r>
              <a:rPr lang="en-US" dirty="0" smtClean="0"/>
              <a:t>.</a:t>
            </a:r>
          </a:p>
          <a:p>
            <a:r>
              <a:rPr lang="en-US" dirty="0" smtClean="0"/>
              <a:t>Balance Shaft Applications</a:t>
            </a:r>
          </a:p>
          <a:p>
            <a:pPr lvl="1"/>
            <a:r>
              <a:rPr lang="en-US" dirty="0"/>
              <a:t>Most four-cylinder engines larger than 2.2 </a:t>
            </a:r>
            <a:r>
              <a:rPr lang="en-US" dirty="0" smtClean="0"/>
              <a:t>liters</a:t>
            </a:r>
          </a:p>
          <a:p>
            <a:pPr lvl="1"/>
            <a:r>
              <a:rPr lang="en-US" dirty="0" smtClean="0"/>
              <a:t>Many 90 V-6 engines</a:t>
            </a:r>
          </a:p>
          <a:p>
            <a:pPr lvl="1"/>
            <a:endParaRPr lang="en-US" dirty="0"/>
          </a:p>
        </p:txBody>
      </p:sp>
    </p:spTree>
    <p:extLst>
      <p:ext uri="{BB962C8B-B14F-4D97-AF65-F5344CB8AC3E}">
        <p14:creationId xmlns:p14="http://schemas.microsoft.com/office/powerpoint/2010/main" val="403136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35.19 Two counter-rotating balance shafts used to counter-balance the vibrations of a four-cylinder engine</a:t>
            </a:r>
            <a:endParaRPr lang="en-US" dirty="0"/>
          </a:p>
        </p:txBody>
      </p:sp>
      <p:pic>
        <p:nvPicPr>
          <p:cNvPr id="3" name="Picture 2" descr="One balance shaft rotates in the same direction as the crankshaft while the balance shaft rotates in the opposite direction as oil pump gears reverse the direction of rotation.&#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3348" y="1794189"/>
            <a:ext cx="4577302" cy="450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3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35.20 This General Motors four-cylinder engine uses two balance shafts driven by a chain at the rear of the crankshaft</a:t>
            </a:r>
            <a:endParaRPr lang="en-US" dirty="0"/>
          </a:p>
        </p:txBody>
      </p:sp>
      <p:pic>
        <p:nvPicPr>
          <p:cNvPr id="3" name="Picture 2" descr="A photo shows two balancer shafts driven by a chain drive and a chain tensioner at the rear of the crank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8973" y="1693677"/>
            <a:ext cx="4966055" cy="459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5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Power from expanding gases </a:t>
            </a:r>
            <a:r>
              <a:rPr lang="en-US" dirty="0" smtClean="0"/>
              <a:t>in the </a:t>
            </a:r>
            <a:r>
              <a:rPr lang="en-US" dirty="0"/>
              <a:t>combustion chamber is delivered to the crankshaft </a:t>
            </a:r>
            <a:r>
              <a:rPr lang="en-US" dirty="0" smtClean="0"/>
              <a:t>through the </a:t>
            </a:r>
            <a:r>
              <a:rPr lang="en-US" dirty="0"/>
              <a:t>piston, piston pin, and connecting rod</a:t>
            </a:r>
            <a:r>
              <a:rPr lang="en-US" dirty="0" smtClean="0"/>
              <a:t>.</a:t>
            </a:r>
          </a:p>
          <a:p>
            <a:r>
              <a:rPr lang="en-US" dirty="0" smtClean="0"/>
              <a:t>Main Bearing Journals</a:t>
            </a:r>
          </a:p>
          <a:p>
            <a:pPr lvl="1"/>
            <a:r>
              <a:rPr lang="en-US" dirty="0"/>
              <a:t>The main bearings support the crankshaft and allow it to </a:t>
            </a:r>
            <a:r>
              <a:rPr lang="en-US" dirty="0" smtClean="0"/>
              <a:t>rotate easily </a:t>
            </a:r>
            <a:r>
              <a:rPr lang="en-US" dirty="0"/>
              <a:t>without excessive wear</a:t>
            </a:r>
            <a:r>
              <a:rPr lang="en-US" dirty="0" smtClean="0"/>
              <a:t>.</a:t>
            </a:r>
          </a:p>
          <a:p>
            <a:r>
              <a:rPr lang="en-US" dirty="0" smtClean="0"/>
              <a:t>Rod Bearing Journals</a:t>
            </a:r>
          </a:p>
          <a:p>
            <a:pPr lvl="1"/>
            <a:r>
              <a:rPr lang="en-US" dirty="0" smtClean="0"/>
              <a:t>Also called crank pins, offset from the centerline of the crank, provide a mounting location for the rod.</a:t>
            </a:r>
            <a:endParaRPr lang="en-US" dirty="0" smtClean="0"/>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35.21 Many 90-degree V-6 engines use a balance shaft to reduce vibrations and effectively cancel a rocking motion (rocking couple) that causes the engine to rock front to back</a:t>
            </a:r>
            <a:endParaRPr lang="en-US" dirty="0"/>
          </a:p>
        </p:txBody>
      </p:sp>
      <p:pic>
        <p:nvPicPr>
          <p:cNvPr id="3" name="Picture 2" descr="A figure shows a gear driven balance shaft in a V-6 engine with ball bearing at one end and roller bearing at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2480" y="1828800"/>
            <a:ext cx="6179040" cy="430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3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methods of balancing an engine?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Externally and internally.</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SERVICE (1 OF 3)</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pPr lvl="1"/>
            <a:r>
              <a:rPr lang="en-US" dirty="0" smtClean="0"/>
              <a:t>Inspection for wear, cracks, thread damage, warpage, and damaged seal surfaces.</a:t>
            </a:r>
          </a:p>
          <a:p>
            <a:r>
              <a:rPr lang="en-US" dirty="0" smtClean="0"/>
              <a:t>Measuring the Crankshaft</a:t>
            </a:r>
          </a:p>
          <a:p>
            <a:pPr lvl="1"/>
            <a:r>
              <a:rPr lang="en-US" dirty="0" smtClean="0"/>
              <a:t>Checked for size, taper, and out-of-round condition.</a:t>
            </a:r>
          </a:p>
          <a:p>
            <a:r>
              <a:rPr lang="en-US" dirty="0" smtClean="0"/>
              <a:t>Crankshaft Grinding</a:t>
            </a:r>
          </a:p>
          <a:p>
            <a:pPr lvl="1"/>
            <a:r>
              <a:rPr lang="en-US" dirty="0" smtClean="0"/>
              <a:t>Grind the journal to an undersize with a smooth surface finish.</a:t>
            </a:r>
          </a:p>
          <a:p>
            <a:endParaRPr lang="en-US" dirty="0"/>
          </a:p>
        </p:txBody>
      </p:sp>
    </p:spTree>
    <p:extLst>
      <p:ext uri="{BB962C8B-B14F-4D97-AF65-F5344CB8AC3E}">
        <p14:creationId xmlns:p14="http://schemas.microsoft.com/office/powerpoint/2010/main" val="403991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SERVICE (2 OF 3)</a:t>
            </a:r>
            <a:endParaRPr lang="en-US" dirty="0">
              <a:latin typeface="+mj-lt"/>
            </a:endParaRPr>
          </a:p>
        </p:txBody>
      </p:sp>
      <p:sp>
        <p:nvSpPr>
          <p:cNvPr id="3" name="Content Placeholder 2"/>
          <p:cNvSpPr>
            <a:spLocks noGrp="1"/>
          </p:cNvSpPr>
          <p:nvPr>
            <p:ph idx="1"/>
          </p:nvPr>
        </p:nvSpPr>
        <p:spPr/>
        <p:txBody>
          <a:bodyPr/>
          <a:lstStyle/>
          <a:p>
            <a:r>
              <a:rPr lang="en-US" dirty="0" smtClean="0"/>
              <a:t>Crankshaft Polishing</a:t>
            </a:r>
          </a:p>
          <a:p>
            <a:pPr lvl="1"/>
            <a:r>
              <a:rPr lang="en-US" dirty="0"/>
              <a:t>The journal is polished </a:t>
            </a:r>
            <a:r>
              <a:rPr lang="en-US" dirty="0" smtClean="0"/>
              <a:t>after grinding</a:t>
            </a:r>
            <a:r>
              <a:rPr lang="en-US" dirty="0"/>
              <a:t>, using a 320-grit polishing cloth and oil to remove the </a:t>
            </a:r>
            <a:r>
              <a:rPr lang="en-US" dirty="0" smtClean="0"/>
              <a:t>fine metal </a:t>
            </a:r>
            <a:r>
              <a:rPr lang="en-US" dirty="0"/>
              <a:t>“fuzz” remaining on the journal</a:t>
            </a:r>
            <a:r>
              <a:rPr lang="en-US" dirty="0" smtClean="0"/>
              <a:t>.</a:t>
            </a:r>
          </a:p>
          <a:p>
            <a:r>
              <a:rPr lang="en-US" dirty="0" smtClean="0"/>
              <a:t>Welding a Crankshaft</a:t>
            </a:r>
          </a:p>
          <a:p>
            <a:pPr lvl="1"/>
            <a:r>
              <a:rPr lang="en-US" dirty="0" smtClean="0"/>
              <a:t>Salvage </a:t>
            </a:r>
            <a:r>
              <a:rPr lang="en-US" dirty="0"/>
              <a:t>a crankshaft by building up a bearing journal and </a:t>
            </a:r>
            <a:r>
              <a:rPr lang="en-US" dirty="0" smtClean="0"/>
              <a:t>then grinding </a:t>
            </a:r>
            <a:r>
              <a:rPr lang="en-US" dirty="0"/>
              <a:t>it to the original journal size</a:t>
            </a:r>
            <a:r>
              <a:rPr lang="en-US" dirty="0" smtClean="0"/>
              <a:t>.</a:t>
            </a:r>
          </a:p>
          <a:p>
            <a:endParaRPr lang="en-US" dirty="0"/>
          </a:p>
        </p:txBody>
      </p:sp>
    </p:spTree>
    <p:extLst>
      <p:ext uri="{BB962C8B-B14F-4D97-AF65-F5344CB8AC3E}">
        <p14:creationId xmlns:p14="http://schemas.microsoft.com/office/powerpoint/2010/main" val="9130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SERVICE (3 OF 3)</a:t>
            </a:r>
            <a:endParaRPr lang="en-US" dirty="0">
              <a:latin typeface="+mj-lt"/>
            </a:endParaRPr>
          </a:p>
        </p:txBody>
      </p:sp>
      <p:sp>
        <p:nvSpPr>
          <p:cNvPr id="3" name="Content Placeholder 2"/>
          <p:cNvSpPr>
            <a:spLocks noGrp="1"/>
          </p:cNvSpPr>
          <p:nvPr>
            <p:ph idx="1"/>
          </p:nvPr>
        </p:nvSpPr>
        <p:spPr/>
        <p:txBody>
          <a:bodyPr/>
          <a:lstStyle/>
          <a:p>
            <a:r>
              <a:rPr lang="en-US" dirty="0" smtClean="0"/>
              <a:t>Stress Relieving the Crankshaft</a:t>
            </a:r>
          </a:p>
          <a:p>
            <a:pPr lvl="1"/>
            <a:r>
              <a:rPr lang="en-US" dirty="0"/>
              <a:t>Stress relief is achieved </a:t>
            </a:r>
            <a:r>
              <a:rPr lang="en-US" dirty="0" smtClean="0"/>
              <a:t>by shot </a:t>
            </a:r>
            <a:r>
              <a:rPr lang="en-US" dirty="0"/>
              <a:t>peening the fillet area of the journals with #320 steel shot</a:t>
            </a:r>
            <a:r>
              <a:rPr lang="en-US" dirty="0" smtClean="0"/>
              <a:t>.</a:t>
            </a:r>
          </a:p>
          <a:p>
            <a:r>
              <a:rPr lang="en-US" dirty="0" smtClean="0"/>
              <a:t>Storing Crankshafts</a:t>
            </a:r>
          </a:p>
          <a:p>
            <a:pPr lvl="1"/>
            <a:r>
              <a:rPr lang="en-US" dirty="0"/>
              <a:t>All crankshafts should be </a:t>
            </a:r>
            <a:r>
              <a:rPr lang="en-US" dirty="0" smtClean="0"/>
              <a:t>coated with </a:t>
            </a:r>
            <a:r>
              <a:rPr lang="en-US" dirty="0"/>
              <a:t>oil to keep them from rusting, and stored vertically </a:t>
            </a:r>
            <a:r>
              <a:rPr lang="en-US" dirty="0" smtClean="0"/>
              <a:t>until time </a:t>
            </a:r>
            <a:r>
              <a:rPr lang="en-US" dirty="0"/>
              <a:t>for engine assembly.</a:t>
            </a:r>
            <a:endParaRPr lang="en-US" dirty="0"/>
          </a:p>
        </p:txBody>
      </p:sp>
    </p:spTree>
    <p:extLst>
      <p:ext uri="{BB962C8B-B14F-4D97-AF65-F5344CB8AC3E}">
        <p14:creationId xmlns:p14="http://schemas.microsoft.com/office/powerpoint/2010/main" val="311544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35.22 Scored connecting rod bearing journal</a:t>
            </a:r>
            <a:endParaRPr lang="en-US" sz="2800" dirty="0"/>
          </a:p>
        </p:txBody>
      </p:sp>
      <p:pic>
        <p:nvPicPr>
          <p:cNvPr id="3" name="Picture 2" descr="A photo shows a scored connecting road bearing jour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152" y="1602032"/>
            <a:ext cx="5639696" cy="46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6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35.23 All crankshaft journals should be measured for diameter, as well as taper and out-of-round</a:t>
            </a:r>
            <a:endParaRPr lang="en-US" sz="2800" dirty="0"/>
          </a:p>
        </p:txBody>
      </p:sp>
      <p:pic>
        <p:nvPicPr>
          <p:cNvPr id="3" name="Picture 2" descr="A photo shows the inspection of crankshaft journal with a micrometer screw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4636" y="1898686"/>
            <a:ext cx="6174728" cy="442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36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35.24 Check each journal for taper and out-of-round</a:t>
            </a:r>
            <a:endParaRPr lang="en-US" sz="2800" dirty="0"/>
          </a:p>
        </p:txBody>
      </p:sp>
      <p:pic>
        <p:nvPicPr>
          <p:cNvPr id="3" name="Picture 2" descr="The figure shows the following:&#10;The figure shows the following measurements for each end of a journal that has a bigger diameter at one end than the other:&#10;• The vertical measurement on the bigger diameter end is labeled A and the horizontal measurement on the bigger diameter end is labeled C.&#10;• The vertical measurement on the smaller diameter end is labeled B and the horizontal measurement on the smaller diameter end is labeled D.&#10;• Vertical taper is the measurement of A versus B.&#10;• Horizontal taper is the measurement of C versus D.&#10;• Out of round is the measurement of A versus C.&#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3242" y="1600200"/>
            <a:ext cx="3857516" cy="464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2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35.25 The rounded fillet area of the crankshaft is formed by the corners of the grinding stone</a:t>
            </a:r>
            <a:endParaRPr lang="en-US" sz="2800" dirty="0"/>
          </a:p>
        </p:txBody>
      </p:sp>
      <p:pic>
        <p:nvPicPr>
          <p:cNvPr id="3" name="Picture 2" descr="A photo shows the formation of rounded fillet edges of a crankshaft by the corners of a grinding sto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9934" y="1923313"/>
            <a:ext cx="4324132" cy="432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3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CRANKSHAFT (2 OF 2)</a:t>
            </a:r>
            <a:endParaRPr lang="en-US" dirty="0">
              <a:latin typeface="+mj-lt"/>
            </a:endParaRPr>
          </a:p>
        </p:txBody>
      </p:sp>
      <p:sp>
        <p:nvSpPr>
          <p:cNvPr id="3" name="Content Placeholder 2"/>
          <p:cNvSpPr>
            <a:spLocks noGrp="1"/>
          </p:cNvSpPr>
          <p:nvPr>
            <p:ph idx="1"/>
          </p:nvPr>
        </p:nvSpPr>
        <p:spPr/>
        <p:txBody>
          <a:bodyPr/>
          <a:lstStyle/>
          <a:p>
            <a:r>
              <a:rPr lang="en-US" dirty="0" smtClean="0"/>
              <a:t>Surface Finish</a:t>
            </a:r>
          </a:p>
          <a:p>
            <a:pPr lvl="1"/>
            <a:r>
              <a:rPr lang="en-US" dirty="0"/>
              <a:t>Surface finish is measured in </a:t>
            </a:r>
            <a:r>
              <a:rPr lang="en-US" dirty="0" smtClean="0"/>
              <a:t>micro-inches</a:t>
            </a:r>
            <a:r>
              <a:rPr lang="en-US" dirty="0"/>
              <a:t>; </a:t>
            </a:r>
            <a:r>
              <a:rPr lang="en-US" dirty="0" smtClean="0"/>
              <a:t>and the </a:t>
            </a:r>
            <a:r>
              <a:rPr lang="en-US" dirty="0"/>
              <a:t>smaller the number, the smoother the surface.</a:t>
            </a:r>
            <a:endParaRPr lang="en-US" dirty="0" smtClean="0"/>
          </a:p>
          <a:p>
            <a:r>
              <a:rPr lang="en-US" dirty="0" smtClean="0"/>
              <a:t>Journal Hardness</a:t>
            </a:r>
          </a:p>
          <a:p>
            <a:pPr lvl="1"/>
            <a:r>
              <a:rPr lang="en-US" dirty="0" smtClean="0"/>
              <a:t>Case Hardening</a:t>
            </a:r>
          </a:p>
          <a:p>
            <a:pPr lvl="1"/>
            <a:r>
              <a:rPr lang="en-US" dirty="0" err="1" smtClean="0"/>
              <a:t>Nitriding</a:t>
            </a:r>
            <a:endParaRPr lang="en-US" dirty="0" smtClean="0"/>
          </a:p>
          <a:p>
            <a:pPr lvl="1"/>
            <a:r>
              <a:rPr lang="en-US" dirty="0" err="1" smtClean="0"/>
              <a:t>Tuftriding</a:t>
            </a:r>
            <a:endParaRPr lang="en-US" dirty="0" smtClean="0"/>
          </a:p>
          <a:p>
            <a:pPr lvl="1"/>
            <a:endParaRPr lang="en-US" dirty="0" smtClean="0"/>
          </a:p>
          <a:p>
            <a:endParaRPr lang="en-US" dirty="0"/>
          </a:p>
        </p:txBody>
      </p:sp>
    </p:spTree>
    <p:extLst>
      <p:ext uri="{BB962C8B-B14F-4D97-AF65-F5344CB8AC3E}">
        <p14:creationId xmlns:p14="http://schemas.microsoft.com/office/powerpoint/2010/main" val="186636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35.26 An excessively worn crankshaft can be restored to useful service by welding the journals, and then machining them back to the original size</a:t>
            </a:r>
            <a:endParaRPr lang="en-US" dirty="0"/>
          </a:p>
        </p:txBody>
      </p:sp>
      <p:pic>
        <p:nvPicPr>
          <p:cNvPr id="3" name="Picture 2" descr="A photo shows the restoration of excessively worn crankshaft by welding the journa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4501" y="1981200"/>
            <a:ext cx="5494998" cy="412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2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35.27 All crankshafts should be polished after grinding. Both the crankshaft and the polishing cloth are being revolved</a:t>
            </a:r>
            <a:endParaRPr lang="en-US" dirty="0"/>
          </a:p>
        </p:txBody>
      </p:sp>
      <p:pic>
        <p:nvPicPr>
          <p:cNvPr id="3" name="Picture 2" descr="A photo shows a technician polishing a ground crankshaft with a polishing clo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8638" y="1676400"/>
            <a:ext cx="6046724" cy="454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67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35.28 Crankshafts should be stored vertically to prevent possible damage or warpage. This clever bench-mounted tray for crankshafts not only provides a safe place to store crankshafts, but is also out of the way and cannot be accidentally tipped</a:t>
            </a:r>
            <a:endParaRPr lang="en-US" dirty="0"/>
          </a:p>
        </p:txBody>
      </p:sp>
      <p:pic>
        <p:nvPicPr>
          <p:cNvPr id="3" name="Picture 2" descr="A photo shows crankshafts stored vertically under a bench using a cla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062" y="1828800"/>
            <a:ext cx="5679101" cy="397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3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BEARINGS (1 Of 4)</a:t>
            </a:r>
            <a:endParaRPr lang="en-US" dirty="0">
              <a:latin typeface="+mj-lt"/>
            </a:endParaRPr>
          </a:p>
        </p:txBody>
      </p:sp>
      <p:sp>
        <p:nvSpPr>
          <p:cNvPr id="3" name="Content Placeholder 2"/>
          <p:cNvSpPr>
            <a:spLocks noGrp="1"/>
          </p:cNvSpPr>
          <p:nvPr>
            <p:ph idx="1"/>
          </p:nvPr>
        </p:nvSpPr>
        <p:spPr/>
        <p:txBody>
          <a:bodyPr/>
          <a:lstStyle/>
          <a:p>
            <a:r>
              <a:rPr lang="en-US" dirty="0" smtClean="0"/>
              <a:t>Introduction</a:t>
            </a:r>
          </a:p>
          <a:p>
            <a:pPr lvl="1"/>
            <a:r>
              <a:rPr lang="en-US" dirty="0"/>
              <a:t>Engine bearings are the main supports for </a:t>
            </a:r>
            <a:r>
              <a:rPr lang="en-US" dirty="0" smtClean="0"/>
              <a:t>the major </a:t>
            </a:r>
            <a:r>
              <a:rPr lang="en-US" dirty="0"/>
              <a:t>moving parts of any engine</a:t>
            </a:r>
            <a:r>
              <a:rPr lang="en-US" dirty="0" smtClean="0"/>
              <a:t>.</a:t>
            </a:r>
          </a:p>
          <a:p>
            <a:r>
              <a:rPr lang="en-US" dirty="0" smtClean="0"/>
              <a:t>Types of Bearings</a:t>
            </a:r>
          </a:p>
          <a:p>
            <a:pPr lvl="1"/>
            <a:r>
              <a:rPr lang="en-US" dirty="0" smtClean="0"/>
              <a:t>Plain Bearings</a:t>
            </a:r>
          </a:p>
          <a:p>
            <a:pPr lvl="1"/>
            <a:r>
              <a:rPr lang="en-US" dirty="0" smtClean="0"/>
              <a:t>Sleeve Bearings</a:t>
            </a:r>
          </a:p>
          <a:p>
            <a:r>
              <a:rPr lang="en-US" dirty="0" smtClean="0"/>
              <a:t>Bearing Materials</a:t>
            </a:r>
          </a:p>
          <a:p>
            <a:pPr lvl="1"/>
            <a:r>
              <a:rPr lang="en-US" dirty="0" smtClean="0"/>
              <a:t>Babbitt</a:t>
            </a:r>
          </a:p>
          <a:p>
            <a:pPr lvl="1"/>
            <a:r>
              <a:rPr lang="en-US" dirty="0" smtClean="0"/>
              <a:t>Cooper-lead Alloy</a:t>
            </a:r>
          </a:p>
          <a:p>
            <a:pPr lvl="1"/>
            <a:r>
              <a:rPr lang="en-US" dirty="0" smtClean="0"/>
              <a:t>Aluminum</a:t>
            </a:r>
          </a:p>
          <a:p>
            <a:pPr lvl="1"/>
            <a:endParaRPr lang="en-US" dirty="0"/>
          </a:p>
        </p:txBody>
      </p:sp>
    </p:spTree>
    <p:extLst>
      <p:ext uri="{BB962C8B-B14F-4D97-AF65-F5344CB8AC3E}">
        <p14:creationId xmlns:p14="http://schemas.microsoft.com/office/powerpoint/2010/main" val="28195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BEARINGS (2 OF 4)</a:t>
            </a:r>
            <a:endParaRPr lang="en-US" dirty="0">
              <a:latin typeface="+mj-lt"/>
            </a:endParaRPr>
          </a:p>
        </p:txBody>
      </p:sp>
      <p:sp>
        <p:nvSpPr>
          <p:cNvPr id="3" name="Content Placeholder 2"/>
          <p:cNvSpPr>
            <a:spLocks noGrp="1"/>
          </p:cNvSpPr>
          <p:nvPr>
            <p:ph idx="1"/>
          </p:nvPr>
        </p:nvSpPr>
        <p:spPr/>
        <p:txBody>
          <a:bodyPr/>
          <a:lstStyle/>
          <a:p>
            <a:r>
              <a:rPr lang="en-US" dirty="0" smtClean="0"/>
              <a:t>Bearing Sizes</a:t>
            </a:r>
          </a:p>
          <a:p>
            <a:pPr lvl="1"/>
            <a:r>
              <a:rPr lang="en-US" dirty="0"/>
              <a:t>Bearings are usually available in </a:t>
            </a:r>
            <a:r>
              <a:rPr lang="en-US" dirty="0" smtClean="0"/>
              <a:t>standard (std</a:t>
            </a:r>
            <a:r>
              <a:rPr lang="en-US" dirty="0"/>
              <a:t>.) size, and in measurements 0.010, 0.020, and 0.030 </a:t>
            </a:r>
            <a:r>
              <a:rPr lang="en-US" dirty="0" smtClean="0"/>
              <a:t>inch undersize.</a:t>
            </a:r>
          </a:p>
          <a:p>
            <a:r>
              <a:rPr lang="en-US" dirty="0" smtClean="0"/>
              <a:t>Bearing Loads</a:t>
            </a:r>
          </a:p>
          <a:p>
            <a:pPr lvl="1"/>
            <a:r>
              <a:rPr lang="en-US" dirty="0"/>
              <a:t>The forces on the engine bearings vary </a:t>
            </a:r>
            <a:r>
              <a:rPr lang="en-US" dirty="0" smtClean="0"/>
              <a:t>with engine </a:t>
            </a:r>
            <a:r>
              <a:rPr lang="en-US" dirty="0"/>
              <a:t>speed and load</a:t>
            </a:r>
            <a:r>
              <a:rPr lang="en-US" dirty="0" smtClean="0"/>
              <a:t>.</a:t>
            </a:r>
          </a:p>
          <a:p>
            <a:pPr marL="0" indent="0">
              <a:buNone/>
            </a:pPr>
            <a:endParaRPr lang="en-US" dirty="0"/>
          </a:p>
        </p:txBody>
      </p:sp>
    </p:spTree>
    <p:extLst>
      <p:ext uri="{BB962C8B-B14F-4D97-AF65-F5344CB8AC3E}">
        <p14:creationId xmlns:p14="http://schemas.microsoft.com/office/powerpoint/2010/main" val="173567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BEARINGS (3 OF 4)</a:t>
            </a:r>
            <a:endParaRPr lang="en-US" dirty="0">
              <a:latin typeface="+mj-lt"/>
            </a:endParaRPr>
          </a:p>
        </p:txBody>
      </p:sp>
      <p:sp>
        <p:nvSpPr>
          <p:cNvPr id="3" name="Content Placeholder 2"/>
          <p:cNvSpPr>
            <a:spLocks noGrp="1"/>
          </p:cNvSpPr>
          <p:nvPr>
            <p:ph idx="1"/>
          </p:nvPr>
        </p:nvSpPr>
        <p:spPr/>
        <p:txBody>
          <a:bodyPr/>
          <a:lstStyle/>
          <a:p>
            <a:r>
              <a:rPr lang="en-US" dirty="0" smtClean="0"/>
              <a:t>Bearing Fatigue</a:t>
            </a:r>
          </a:p>
          <a:p>
            <a:pPr lvl="1"/>
            <a:r>
              <a:rPr lang="en-US" dirty="0"/>
              <a:t>Bearing metals, like other </a:t>
            </a:r>
            <a:r>
              <a:rPr lang="en-US" dirty="0" smtClean="0"/>
              <a:t>metals, tend </a:t>
            </a:r>
            <a:r>
              <a:rPr lang="en-US" dirty="0"/>
              <a:t>to fatigue and break after being flexed or bent a number </a:t>
            </a:r>
            <a:r>
              <a:rPr lang="en-US" dirty="0" smtClean="0"/>
              <a:t>of times.</a:t>
            </a:r>
          </a:p>
          <a:p>
            <a:r>
              <a:rPr lang="en-US" dirty="0" smtClean="0"/>
              <a:t>Bearing Conformability</a:t>
            </a:r>
          </a:p>
          <a:p>
            <a:pPr lvl="1"/>
            <a:r>
              <a:rPr lang="en-US" dirty="0"/>
              <a:t>The ability of </a:t>
            </a:r>
            <a:r>
              <a:rPr lang="en-US" dirty="0" smtClean="0"/>
              <a:t>bearing materials </a:t>
            </a:r>
            <a:r>
              <a:rPr lang="en-US" dirty="0"/>
              <a:t>to creep or flow slightly to match shaft variations </a:t>
            </a:r>
            <a:r>
              <a:rPr lang="en-US" dirty="0" smtClean="0"/>
              <a:t>is called </a:t>
            </a:r>
            <a:r>
              <a:rPr lang="en-US" dirty="0"/>
              <a:t>conformability</a:t>
            </a:r>
            <a:r>
              <a:rPr lang="en-US" dirty="0" smtClean="0"/>
              <a:t>.</a:t>
            </a:r>
          </a:p>
          <a:p>
            <a:endParaRPr lang="en-US" dirty="0"/>
          </a:p>
        </p:txBody>
      </p:sp>
    </p:spTree>
    <p:extLst>
      <p:ext uri="{BB962C8B-B14F-4D97-AF65-F5344CB8AC3E}">
        <p14:creationId xmlns:p14="http://schemas.microsoft.com/office/powerpoint/2010/main" val="334474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BEARINGS (4 OF 4)</a:t>
            </a:r>
            <a:endParaRPr lang="en-US" dirty="0">
              <a:latin typeface="+mj-lt"/>
            </a:endParaRPr>
          </a:p>
        </p:txBody>
      </p:sp>
      <p:sp>
        <p:nvSpPr>
          <p:cNvPr id="3" name="Content Placeholder 2"/>
          <p:cNvSpPr>
            <a:spLocks noGrp="1"/>
          </p:cNvSpPr>
          <p:nvPr>
            <p:ph idx="1"/>
          </p:nvPr>
        </p:nvSpPr>
        <p:spPr/>
        <p:txBody>
          <a:bodyPr/>
          <a:lstStyle/>
          <a:p>
            <a:r>
              <a:rPr lang="en-US" dirty="0" smtClean="0"/>
              <a:t>Bearing </a:t>
            </a:r>
            <a:r>
              <a:rPr lang="en-US" dirty="0" err="1" smtClean="0"/>
              <a:t>Embedability</a:t>
            </a:r>
            <a:endParaRPr lang="en-US" dirty="0" smtClean="0"/>
          </a:p>
          <a:p>
            <a:pPr lvl="1"/>
            <a:r>
              <a:rPr lang="en-US" dirty="0"/>
              <a:t>The bearings must be capable of embedding </a:t>
            </a:r>
            <a:r>
              <a:rPr lang="en-US" dirty="0" smtClean="0"/>
              <a:t>small particles into </a:t>
            </a:r>
            <a:r>
              <a:rPr lang="en-US" dirty="0"/>
              <a:t>the bearing surface so that they will not score the shaft</a:t>
            </a:r>
            <a:r>
              <a:rPr lang="en-US" dirty="0" smtClean="0"/>
              <a:t>.</a:t>
            </a:r>
          </a:p>
          <a:p>
            <a:r>
              <a:rPr lang="en-US" dirty="0" smtClean="0"/>
              <a:t>Bearing Damage Resistance</a:t>
            </a:r>
          </a:p>
          <a:p>
            <a:pPr lvl="1"/>
            <a:r>
              <a:rPr lang="en-US" dirty="0"/>
              <a:t>Bearings have a characteristic called score resistance. It </a:t>
            </a:r>
            <a:r>
              <a:rPr lang="en-US" dirty="0" smtClean="0"/>
              <a:t>prevents the </a:t>
            </a:r>
            <a:r>
              <a:rPr lang="en-US" dirty="0"/>
              <a:t>bearing materials from seizing to the shaft during oil </a:t>
            </a:r>
            <a:r>
              <a:rPr lang="en-US" dirty="0" smtClean="0"/>
              <a:t>film breakdown</a:t>
            </a:r>
            <a:r>
              <a:rPr lang="en-US" dirty="0"/>
              <a:t>.</a:t>
            </a:r>
            <a:endParaRPr lang="en-US" dirty="0" smtClean="0"/>
          </a:p>
          <a:p>
            <a:pPr lvl="1"/>
            <a:endParaRPr lang="en-US" dirty="0"/>
          </a:p>
        </p:txBody>
      </p:sp>
    </p:spTree>
    <p:extLst>
      <p:ext uri="{BB962C8B-B14F-4D97-AF65-F5344CB8AC3E}">
        <p14:creationId xmlns:p14="http://schemas.microsoft.com/office/powerpoint/2010/main" val="257208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35.29 The two halves of a plain bearing meet at the parting faces</a:t>
            </a:r>
            <a:endParaRPr lang="en-US" sz="2800" dirty="0"/>
          </a:p>
        </p:txBody>
      </p:sp>
      <p:pic>
        <p:nvPicPr>
          <p:cNvPr id="3" name="Picture 2" descr="A figure shows two halves of a plain bearing with parting faces at the end. The two halves represent a semi-circle that meet at notched parting faces that connect the two h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0111" y="1601056"/>
            <a:ext cx="5203779" cy="461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6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35.30 Bearing wall thickness is not the same from the center to the parting line. This is called </a:t>
            </a:r>
            <a:r>
              <a:rPr lang="en-US" i="1" dirty="0">
                <a:latin typeface="Arial (Headings)"/>
              </a:rPr>
              <a:t>eccentricity</a:t>
            </a:r>
            <a:r>
              <a:rPr lang="en-US" dirty="0">
                <a:latin typeface="Arial (Headings)"/>
              </a:rPr>
              <a:t> and is used to help create an oil wedge between the journal and the bearing</a:t>
            </a:r>
            <a:endParaRPr lang="en-US" dirty="0"/>
          </a:p>
        </p:txBody>
      </p:sp>
      <p:pic>
        <p:nvPicPr>
          <p:cNvPr id="3" name="Picture 2" descr="A figure shows bearing half shells with a parting line at the center. A change in wall thickness from the centerline is labeled eccentricity and is 1 by 4 inch at the left and 3 by 8 inch at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5630" y="1905000"/>
            <a:ext cx="6472740" cy="411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9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35.31 Typical two- and three-layer engine bearing inserts showing the relative thickness of the various materials</a:t>
            </a:r>
            <a:endParaRPr lang="en-US" dirty="0"/>
          </a:p>
        </p:txBody>
      </p:sp>
      <p:pic>
        <p:nvPicPr>
          <p:cNvPr id="3" name="Picture 2" descr="Two layers have steel and copper-lead alloy and three layers have steel, copper lead alloy, and Babbitt metal. Babbitt is the thinnest layer, steel almost five times as the Babbitt, and copper-lead alloy is the thickest lay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6166" y="1600200"/>
            <a:ext cx="3552437" cy="45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9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35.1 Typical crankshaft with main journals that are supported by main bearings in the block. Rod journals are offset from the crankshaft centerline</a:t>
            </a:r>
            <a:endParaRPr lang="en-US" sz="2400" dirty="0"/>
          </a:p>
        </p:txBody>
      </p:sp>
      <p:pic>
        <p:nvPicPr>
          <p:cNvPr id="5" name="Picture 2" descr="The figure shows the following details:&#10;• Connecting rod journal is positioned away from the crankshaft centerline&#10;• Fillets are machined near the connecting rod journal&#10;• Connecting rod journal consists of holes for oil passage&#10;• A balancing hole is drilled in the counterweigh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374820"/>
            <a:ext cx="8088784" cy="33066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35.32 Typical bearing shell types found in modern engines: (a) half-shell thrust bearing, (b) upper main bearing insert, (c) lower main bearing insert, (d) full round-type camshaft bearing</a:t>
            </a:r>
            <a:endParaRPr lang="en-US" dirty="0"/>
          </a:p>
        </p:txBody>
      </p:sp>
      <p:pic>
        <p:nvPicPr>
          <p:cNvPr id="3" name="Picture 2" descr="A figure shows a half shell thrust bearing that has a groove down the center and has protruded surface around the edges."/>
          <p:cNvPicPr>
            <a:picLocks noChangeAspect="1" noChangeArrowheads="1"/>
          </p:cNvPicPr>
          <p:nvPr/>
        </p:nvPicPr>
        <p:blipFill rotWithShape="1">
          <a:blip r:embed="rId2">
            <a:extLst>
              <a:ext uri="{28A0092B-C50C-407E-A947-70E740481C1C}">
                <a14:useLocalDpi xmlns:a14="http://schemas.microsoft.com/office/drawing/2010/main" val="0"/>
              </a:ext>
            </a:extLst>
          </a:blip>
          <a:srcRect r="53611" b="46236"/>
          <a:stretch/>
        </p:blipFill>
        <p:spPr bwMode="auto">
          <a:xfrm>
            <a:off x="1656288" y="1828800"/>
            <a:ext cx="2188104" cy="2176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n upper main thrust bearing that has a groove down the middle and has a parting face at the bottom right."/>
          <p:cNvPicPr>
            <a:picLocks noChangeAspect="1" noChangeArrowheads="1"/>
          </p:cNvPicPr>
          <p:nvPr/>
        </p:nvPicPr>
        <p:blipFill rotWithShape="1">
          <a:blip r:embed="rId2">
            <a:extLst>
              <a:ext uri="{28A0092B-C50C-407E-A947-70E740481C1C}">
                <a14:useLocalDpi xmlns:a14="http://schemas.microsoft.com/office/drawing/2010/main" val="0"/>
              </a:ext>
            </a:extLst>
          </a:blip>
          <a:srcRect l="66535" r="16732" b="50000"/>
          <a:stretch/>
        </p:blipFill>
        <p:spPr bwMode="auto">
          <a:xfrm>
            <a:off x="5800165" y="1981199"/>
            <a:ext cx="789252" cy="2024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figure shows lower main thrust bearing insert that resembles a plain semi-circle that has a parting face at the bottom right."/>
          <p:cNvPicPr>
            <a:picLocks noChangeAspect="1" noChangeArrowheads="1"/>
          </p:cNvPicPr>
          <p:nvPr/>
        </p:nvPicPr>
        <p:blipFill rotWithShape="1">
          <a:blip r:embed="rId2">
            <a:extLst>
              <a:ext uri="{28A0092B-C50C-407E-A947-70E740481C1C}">
                <a14:useLocalDpi xmlns:a14="http://schemas.microsoft.com/office/drawing/2010/main" val="0"/>
              </a:ext>
            </a:extLst>
          </a:blip>
          <a:srcRect t="55317" r="80409"/>
          <a:stretch/>
        </p:blipFill>
        <p:spPr bwMode="auto">
          <a:xfrm>
            <a:off x="2288300" y="4267200"/>
            <a:ext cx="924080" cy="1809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 A figure shows a full round type bearing that resemble a hollow circle with two holes on its faces placed side by side each other."/>
          <p:cNvPicPr>
            <a:picLocks noChangeAspect="1" noChangeArrowheads="1"/>
          </p:cNvPicPr>
          <p:nvPr/>
        </p:nvPicPr>
        <p:blipFill rotWithShape="1">
          <a:blip r:embed="rId2">
            <a:extLst>
              <a:ext uri="{28A0092B-C50C-407E-A947-70E740481C1C}">
                <a14:useLocalDpi xmlns:a14="http://schemas.microsoft.com/office/drawing/2010/main" val="0"/>
              </a:ext>
            </a:extLst>
          </a:blip>
          <a:srcRect l="66155" t="51553"/>
          <a:stretch/>
        </p:blipFill>
        <p:spPr bwMode="auto">
          <a:xfrm>
            <a:off x="5562600" y="4135136"/>
            <a:ext cx="1596434" cy="196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0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35.33 Bearings are often marked with an undersize dimension. This bearing is used on a crankshaft with a ground journal that is 0.020 inch (0.76 mm) smaller in diameter than the stock size</a:t>
            </a:r>
            <a:endParaRPr lang="en-US" dirty="0"/>
          </a:p>
        </p:txBody>
      </p:sp>
      <p:pic>
        <p:nvPicPr>
          <p:cNvPr id="3" name="Picture 2" descr="A figure shows a bearing marked with the dimension on it. This bearing is used on a crankshaft with a ground journal that is 0.020 inch smaller in diameter than the stock siz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7852" y="1981200"/>
            <a:ext cx="4930190" cy="409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1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35.34 Work hardened bearing material becomes brittle and cracks, leading to bearing failure</a:t>
            </a:r>
            <a:endParaRPr lang="en-US" sz="2800" dirty="0"/>
          </a:p>
        </p:txBody>
      </p:sp>
      <p:pic>
        <p:nvPicPr>
          <p:cNvPr id="3" name="Picture 2" descr="The figure shows the following steps that lead to failure:&#10;• Small fatigue cracks appear on the Babbitt surface&#10;• The fatigue cracks widen and deepen&#10;• The cracks turn and run parallel to the bond line, eventually causing flaking&#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3375" y="1676400"/>
            <a:ext cx="4897250" cy="451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4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35.35 Bearing material covers foreign material (such as dirt) as it embeds into the bearing</a:t>
            </a:r>
            <a:endParaRPr lang="en-US" sz="2800" dirty="0"/>
          </a:p>
        </p:txBody>
      </p:sp>
      <p:pic>
        <p:nvPicPr>
          <p:cNvPr id="3" name="Picture 2" descr="A figure shows embedded foreign particles in a bearing around a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9725" y="2057400"/>
            <a:ext cx="6924549"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9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CLEARANCE (1 OF 2)</a:t>
            </a:r>
            <a:endParaRPr lang="en-US" dirty="0">
              <a:latin typeface="+mj-lt"/>
            </a:endParaRPr>
          </a:p>
        </p:txBody>
      </p:sp>
      <p:sp>
        <p:nvSpPr>
          <p:cNvPr id="3" name="Content Placeholder 2"/>
          <p:cNvSpPr>
            <a:spLocks noGrp="1"/>
          </p:cNvSpPr>
          <p:nvPr>
            <p:ph idx="1"/>
          </p:nvPr>
        </p:nvSpPr>
        <p:spPr/>
        <p:txBody>
          <a:bodyPr/>
          <a:lstStyle/>
          <a:p>
            <a:r>
              <a:rPr lang="en-US" dirty="0" smtClean="0"/>
              <a:t>Importance</a:t>
            </a:r>
          </a:p>
          <a:p>
            <a:pPr lvl="1"/>
            <a:r>
              <a:rPr lang="en-US" dirty="0"/>
              <a:t>Doubling </a:t>
            </a:r>
            <a:r>
              <a:rPr lang="en-US" dirty="0" smtClean="0"/>
              <a:t>the journal </a:t>
            </a:r>
            <a:r>
              <a:rPr lang="en-US" dirty="0"/>
              <a:t>clearance will allow more than four times more oil </a:t>
            </a:r>
            <a:r>
              <a:rPr lang="en-US" dirty="0" smtClean="0"/>
              <a:t>to flow </a:t>
            </a:r>
            <a:r>
              <a:rPr lang="en-US" dirty="0"/>
              <a:t>from the edges of the bearing</a:t>
            </a:r>
            <a:r>
              <a:rPr lang="en-US" dirty="0" smtClean="0"/>
              <a:t>.</a:t>
            </a:r>
          </a:p>
          <a:p>
            <a:r>
              <a:rPr lang="en-US" dirty="0" smtClean="0"/>
              <a:t>Checking Bearing Clearance</a:t>
            </a:r>
          </a:p>
          <a:p>
            <a:pPr lvl="1"/>
            <a:r>
              <a:rPr lang="en-US" dirty="0" err="1" smtClean="0"/>
              <a:t>Plastigauge</a:t>
            </a:r>
            <a:r>
              <a:rPr lang="en-US" dirty="0" smtClean="0"/>
              <a:t>®</a:t>
            </a:r>
          </a:p>
          <a:p>
            <a:pPr lvl="1"/>
            <a:r>
              <a:rPr lang="en-US" dirty="0" smtClean="0"/>
              <a:t>Measure journal and inside of bearing, then subtract. The difference is the clearance.</a:t>
            </a:r>
          </a:p>
          <a:p>
            <a:endParaRPr lang="en-US" dirty="0" smtClean="0"/>
          </a:p>
          <a:p>
            <a:pPr lvl="1"/>
            <a:endParaRPr lang="en-US" dirty="0"/>
          </a:p>
        </p:txBody>
      </p:sp>
    </p:spTree>
    <p:extLst>
      <p:ext uri="{BB962C8B-B14F-4D97-AF65-F5344CB8AC3E}">
        <p14:creationId xmlns:p14="http://schemas.microsoft.com/office/powerpoint/2010/main" val="119055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BEARING CLEARANCE (2 OF 2)</a:t>
            </a:r>
            <a:endParaRPr lang="en-US" dirty="0">
              <a:latin typeface="+mj-lt"/>
            </a:endParaRPr>
          </a:p>
        </p:txBody>
      </p:sp>
      <p:sp>
        <p:nvSpPr>
          <p:cNvPr id="3" name="Content Placeholder 2"/>
          <p:cNvSpPr>
            <a:spLocks noGrp="1"/>
          </p:cNvSpPr>
          <p:nvPr>
            <p:ph idx="1"/>
          </p:nvPr>
        </p:nvSpPr>
        <p:spPr/>
        <p:txBody>
          <a:bodyPr/>
          <a:lstStyle/>
          <a:p>
            <a:r>
              <a:rPr lang="en-US" dirty="0" smtClean="0"/>
              <a:t>Bearing Spread and Crush</a:t>
            </a:r>
          </a:p>
          <a:p>
            <a:pPr lvl="1"/>
            <a:r>
              <a:rPr lang="en-US" dirty="0"/>
              <a:t>Spread holds the bearing shell in the </a:t>
            </a:r>
            <a:r>
              <a:rPr lang="en-US" dirty="0" smtClean="0"/>
              <a:t>housing while </a:t>
            </a:r>
            <a:r>
              <a:rPr lang="en-US" dirty="0"/>
              <a:t>the engine is being assembled</a:t>
            </a:r>
            <a:r>
              <a:rPr lang="en-US" dirty="0" smtClean="0"/>
              <a:t>.</a:t>
            </a:r>
          </a:p>
          <a:p>
            <a:pPr lvl="1"/>
            <a:r>
              <a:rPr lang="en-US" dirty="0" smtClean="0"/>
              <a:t>Crush is when the bearing </a:t>
            </a:r>
            <a:r>
              <a:rPr lang="en-US" dirty="0"/>
              <a:t>cap is tightened, the ends of the two bearing </a:t>
            </a:r>
            <a:r>
              <a:rPr lang="en-US" dirty="0" smtClean="0"/>
              <a:t>shells touch </a:t>
            </a:r>
            <a:r>
              <a:rPr lang="en-US" dirty="0"/>
              <a:t>and are forced together</a:t>
            </a:r>
            <a:r>
              <a:rPr lang="en-US" dirty="0" smtClean="0"/>
              <a:t>.</a:t>
            </a:r>
          </a:p>
          <a:p>
            <a:r>
              <a:rPr lang="en-US" dirty="0" smtClean="0"/>
              <a:t>Bearing Tang</a:t>
            </a:r>
          </a:p>
          <a:p>
            <a:pPr lvl="1"/>
            <a:r>
              <a:rPr lang="en-US" dirty="0"/>
              <a:t>A tang or lip helps locate the bearing shell </a:t>
            </a:r>
            <a:r>
              <a:rPr lang="en-US" dirty="0" smtClean="0"/>
              <a:t>in the </a:t>
            </a:r>
            <a:r>
              <a:rPr lang="en-US" dirty="0"/>
              <a:t>housing.</a:t>
            </a:r>
            <a:endParaRPr lang="en-US" dirty="0"/>
          </a:p>
        </p:txBody>
      </p:sp>
    </p:spTree>
    <p:extLst>
      <p:ext uri="{BB962C8B-B14F-4D97-AF65-F5344CB8AC3E}">
        <p14:creationId xmlns:p14="http://schemas.microsoft.com/office/powerpoint/2010/main" val="319853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35.36 Bearing spread and crush</a:t>
            </a:r>
            <a:endParaRPr lang="en-US" sz="2800" dirty="0"/>
          </a:p>
        </p:txBody>
      </p:sp>
      <p:pic>
        <p:nvPicPr>
          <p:cNvPr id="3" name="Picture 2" descr="The figure shows a semi-circle bearing seated on a bearing housing:&#10;• Bearing spread occurs when the bearing comes loose in the housing bore and is lifted off the seat and has a slightly larger arc than the bearing housing.&#10;• Bearing crush occurs when each end of the bearing shell is slightly above the parting surface when the bearing is tight in housing bore. The amount of bearing above the parting surface is the amount of crush.&#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8008" y="1443455"/>
            <a:ext cx="3767985" cy="486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1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35.37 Bearings are thinner at the parting line faces to provide crush relief</a:t>
            </a:r>
            <a:endParaRPr lang="en-US" sz="2800" dirty="0"/>
          </a:p>
        </p:txBody>
      </p:sp>
      <p:pic>
        <p:nvPicPr>
          <p:cNvPr id="3" name="Picture 2" descr="A figure shows a bearing seated on a bearing housing. A zoomed-in view of the bearing close to the parting line shows the crush relief. Crush relief denotes that each end of the bearing shell is slightly above the parting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0841" y="1828800"/>
            <a:ext cx="3242318" cy="435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4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35.38 Spun bearing. The lower cap bearing has rotated under the upper rod bearing</a:t>
            </a:r>
            <a:endParaRPr lang="en-US" sz="2800" dirty="0"/>
          </a:p>
        </p:txBody>
      </p:sp>
      <p:pic>
        <p:nvPicPr>
          <p:cNvPr id="3" name="Picture 2" descr="A photo shows a spun bearing with upper rod bearing mounted on the lower cap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867" y="1752600"/>
            <a:ext cx="4110265" cy="425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8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35.39 The tang (lug) and slot help index the bearing in the bore</a:t>
            </a:r>
            <a:endParaRPr lang="en-US" sz="2800" dirty="0"/>
          </a:p>
        </p:txBody>
      </p:sp>
      <p:pic>
        <p:nvPicPr>
          <p:cNvPr id="3" name="Picture 2" descr="A figure shows bearing with a locating tang and a bearing saddle with a slot. The locating tang of the bearing has a protrude edge on its outer surface that fits into a hole cut in the same shape as the tang on the bearing sadd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0145" y="1790220"/>
            <a:ext cx="5723710" cy="449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9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35.2 The crankshaft rotates on main bearings. Longitudinal (end-to-end) movement is controlled by the thrust </a:t>
            </a:r>
            <a:r>
              <a:rPr lang="en-US" sz="2800" dirty="0" smtClean="0">
                <a:latin typeface="Arial (Headings)"/>
              </a:rPr>
              <a:t>bearing.</a:t>
            </a:r>
            <a:endParaRPr lang="en-US" sz="2800" dirty="0">
              <a:latin typeface="+mj-lt"/>
            </a:endParaRPr>
          </a:p>
        </p:txBody>
      </p:sp>
      <p:pic>
        <p:nvPicPr>
          <p:cNvPr id="6" name="Picture 2" descr="The figure shows the following:&#10;• 8 bolts and studs secure four caps to the crankshaft through main bearing inserts and thrust bearing inserts.&#10;• The crankshaft is seated on the cylinder block.&#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0572" y="1671801"/>
            <a:ext cx="3122856" cy="445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35.40 Many bearings are manufactured with a groove down the middle to improve the oil flow around the main journal</a:t>
            </a:r>
            <a:endParaRPr lang="en-US" dirty="0"/>
          </a:p>
        </p:txBody>
      </p:sp>
      <p:pic>
        <p:nvPicPr>
          <p:cNvPr id="3" name="Picture 2" descr="A figure shows a bearing with an annular groove down the middle and an oil hole for regular oil f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1514" y="2057400"/>
            <a:ext cx="4580973"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9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CAMSHAFT BEARINGS</a:t>
            </a:r>
            <a:endParaRPr lang="en-US" dirty="0">
              <a:latin typeface="+mj-lt"/>
            </a:endParaRPr>
          </a:p>
        </p:txBody>
      </p:sp>
      <p:sp>
        <p:nvSpPr>
          <p:cNvPr id="3" name="Content Placeholder 2"/>
          <p:cNvSpPr>
            <a:spLocks noGrp="1"/>
          </p:cNvSpPr>
          <p:nvPr>
            <p:ph idx="1"/>
          </p:nvPr>
        </p:nvSpPr>
        <p:spPr/>
        <p:txBody>
          <a:bodyPr/>
          <a:lstStyle/>
          <a:p>
            <a:r>
              <a:rPr lang="en-US" dirty="0" smtClean="0"/>
              <a:t>Types of Camshaft Bearings</a:t>
            </a:r>
          </a:p>
          <a:p>
            <a:pPr lvl="1"/>
            <a:r>
              <a:rPr lang="en-US" dirty="0" smtClean="0"/>
              <a:t>Full round bearings</a:t>
            </a:r>
          </a:p>
          <a:p>
            <a:pPr lvl="1"/>
            <a:r>
              <a:rPr lang="en-US" dirty="0" smtClean="0"/>
              <a:t>Split-type (half shell) bearings</a:t>
            </a:r>
          </a:p>
          <a:p>
            <a:r>
              <a:rPr lang="en-US" dirty="0" smtClean="0"/>
              <a:t>Camshaft Bearing Installation</a:t>
            </a:r>
          </a:p>
          <a:p>
            <a:pPr lvl="1"/>
            <a:r>
              <a:rPr lang="en-US" dirty="0"/>
              <a:t>In many engines, each cam bearing is a different size</a:t>
            </a:r>
            <a:r>
              <a:rPr lang="en-US" dirty="0" smtClean="0"/>
              <a:t>.</a:t>
            </a:r>
          </a:p>
          <a:p>
            <a:pPr lvl="1"/>
            <a:r>
              <a:rPr lang="en-US" dirty="0"/>
              <a:t>The cam bearing journal size must be </a:t>
            </a:r>
            <a:r>
              <a:rPr lang="en-US" dirty="0" smtClean="0"/>
              <a:t>checked.</a:t>
            </a:r>
          </a:p>
          <a:p>
            <a:pPr lvl="1"/>
            <a:r>
              <a:rPr lang="en-US" dirty="0"/>
              <a:t>The location of each new cam bearing can be </a:t>
            </a:r>
            <a:r>
              <a:rPr lang="en-US" dirty="0" smtClean="0"/>
              <a:t>marked.</a:t>
            </a:r>
          </a:p>
          <a:p>
            <a:pPr lvl="1"/>
            <a:r>
              <a:rPr lang="en-US" dirty="0"/>
              <a:t>Many vehicle manufacturers specify that the cam </a:t>
            </a:r>
            <a:r>
              <a:rPr lang="en-US" dirty="0" smtClean="0"/>
              <a:t>bearings should </a:t>
            </a:r>
            <a:r>
              <a:rPr lang="en-US" dirty="0"/>
              <a:t>be installed “dry”</a:t>
            </a:r>
            <a:endParaRPr lang="en-US" dirty="0"/>
          </a:p>
        </p:txBody>
      </p:sp>
    </p:spTree>
    <p:extLst>
      <p:ext uri="{BB962C8B-B14F-4D97-AF65-F5344CB8AC3E}">
        <p14:creationId xmlns:p14="http://schemas.microsoft.com/office/powerpoint/2010/main" val="245789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35.41 Cam-in-block engines support the camshaft with sleeve-type bearings</a:t>
            </a:r>
            <a:endParaRPr lang="en-US" sz="2800" dirty="0"/>
          </a:p>
        </p:txBody>
      </p:sp>
      <p:pic>
        <p:nvPicPr>
          <p:cNvPr id="3" name="Picture 2" descr="A figure shows camshaft bearings in the front view of camshaft bore. The figure shows five circular camshaft bearings that are installed in the block inside the camshaft bo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3060" y="1981200"/>
            <a:ext cx="4677880" cy="41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6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35.42 Camshaft bearings must be installed correctly so that oil passages are not blocked</a:t>
            </a:r>
            <a:endParaRPr lang="en-US" sz="2800" dirty="0"/>
          </a:p>
        </p:txBody>
      </p:sp>
      <p:pic>
        <p:nvPicPr>
          <p:cNvPr id="3" name="Picture 2" descr="A figure shows camshaft bearing. The camshaft bearing is circular in shape and has two oil holes to rocker arm on its surface. An oil inlet that resembles a rectangular slot is placed at the opposite side of the oil h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0725" y="1905000"/>
            <a:ext cx="3522550" cy="421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7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35.43 Some overhead camshaft engines use split bearing inserts</a:t>
            </a:r>
            <a:endParaRPr lang="en-US" sz="2800" dirty="0"/>
          </a:p>
        </p:txBody>
      </p:sp>
      <p:pic>
        <p:nvPicPr>
          <p:cNvPr id="3" name="Picture 2" descr="A figure shows a camshaft bearing and bearing cap for overhead camshaft engines. The bearings caps seat over the camshaft bearings and are installed with nuts on the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7356" y="1828800"/>
            <a:ext cx="3629288" cy="43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1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bearing spread?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Hold the bearing in place during installation.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35.3 A ground surface on one of the crankshaft cheeks next to a main bearing supports thrust loads on the crank</a:t>
            </a:r>
            <a:endParaRPr lang="en-US" sz="2800" dirty="0">
              <a:latin typeface="+mj-lt"/>
            </a:endParaRPr>
          </a:p>
        </p:txBody>
      </p:sp>
      <p:pic>
        <p:nvPicPr>
          <p:cNvPr id="4" name="Picture 2" descr="A photo shows a crankshaft thrust surface and thrust bearing with a ground surface on one of the crankshaft chee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5352" y="1752600"/>
            <a:ext cx="5953296" cy="447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55452"/>
          </a:xfrm>
        </p:spPr>
        <p:txBody>
          <a:bodyPr/>
          <a:lstStyle/>
          <a:p>
            <a:r>
              <a:rPr lang="en-US" sz="2400" dirty="0">
                <a:latin typeface="Arial (Headings)"/>
              </a:rPr>
              <a:t>Figure 35.4 The distance from the crankpin centerline to the centerline of the crankshaft determines the stroke, which is the leverage available to turn the crankshaft</a:t>
            </a:r>
            <a:endParaRPr lang="en-US" sz="2400" dirty="0">
              <a:latin typeface="+mj-lt"/>
            </a:endParaRPr>
          </a:p>
        </p:txBody>
      </p:sp>
      <p:pic>
        <p:nvPicPr>
          <p:cNvPr id="4" name="Picture 2" descr="The figure shows the following:&#10;• The distance between the centerline of the crankpin and centerline of the crankshaft is leverage distance.&#10;• The stroke length of the piston depends on the leverage distanc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8696" y="1516320"/>
            <a:ext cx="4066608" cy="479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1152</TotalTime>
  <Words>2189</Words>
  <Application>Microsoft Office PowerPoint</Application>
  <PresentationFormat>On-screen Show (4:3)</PresentationFormat>
  <Paragraphs>204</Paragraphs>
  <Slides>77</Slides>
  <Notes>0</Notes>
  <HiddenSlides>0</HiddenSlides>
  <MMClips>0</MMClips>
  <ScaleCrop>false</ScaleCrop>
  <HeadingPairs>
    <vt:vector size="4" baseType="variant">
      <vt:variant>
        <vt:lpstr>Theme</vt:lpstr>
      </vt:variant>
      <vt:variant>
        <vt:i4>6</vt:i4>
      </vt:variant>
      <vt:variant>
        <vt:lpstr>Slide Titles</vt:lpstr>
      </vt:variant>
      <vt:variant>
        <vt:i4>77</vt:i4>
      </vt:variant>
    </vt:vector>
  </HeadingPairs>
  <TitlesOfParts>
    <vt:vector size="8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CRANKSHAFT (1 OF 2)</vt:lpstr>
      <vt:lpstr>CRANKSHAFT (2 OF 2)</vt:lpstr>
      <vt:lpstr>Figure 35.1 Typical crankshaft with main journals that are supported by main bearings in the block. Rod journals are offset from the crankshaft centerline</vt:lpstr>
      <vt:lpstr>Figure 35.2 The crankshaft rotates on main bearings. Longitudinal (end-to-end) movement is controlled by the thrust bearing.</vt:lpstr>
      <vt:lpstr>Figure 35.3 A ground surface on one of the crankshaft cheeks next to a main bearing supports thrust loads on the crank</vt:lpstr>
      <vt:lpstr>Figure 35.4 The distance from the crankpin centerline to the centerline of the crankshaft determines the stroke, which is the leverage available to turn the crankshaft</vt:lpstr>
      <vt:lpstr>QUESTION 1: ?</vt:lpstr>
      <vt:lpstr>ANSWER 1:</vt:lpstr>
      <vt:lpstr>CRANKSHAFT CONSTRUCTION</vt:lpstr>
      <vt:lpstr>Figure 35.5 Wide separation lines of a forged crankshaft</vt:lpstr>
      <vt:lpstr>Figure 35.6 Cast crankshaft showing the bearing journal overlap and a straight, narrow cast mold parting line. The amount of overlap determines the strength of the crankshaft</vt:lpstr>
      <vt:lpstr>Figure 35.7 A billet crankshaft showing how it is machined from a solid chuck of steel, usually 4340 steel, at the right and the finished crankshaft on the left</vt:lpstr>
      <vt:lpstr>CRANKSHAFT OILING HOLES</vt:lpstr>
      <vt:lpstr>Figure 35.8 Crankshaft sawed in half, showing drilled oil passages between the main and rod bearing journals</vt:lpstr>
      <vt:lpstr>Figure 35.9 Typical chamfered hole in a crankshaft bearing journal</vt:lpstr>
      <vt:lpstr>ENGINE CRANKSHAFT TYPES (1 OF 3)</vt:lpstr>
      <vt:lpstr>ENGINE CRANKSHAFT TYPES (2 OF 3)</vt:lpstr>
      <vt:lpstr>ENGINE CRANKSHAFT TYPES (3 OF 3)</vt:lpstr>
      <vt:lpstr>FREQUENTLY ASKED QUESTION</vt:lpstr>
      <vt:lpstr>Figure 35.10 A cross-drilled crankshaft is used on some production engines and is a common racing modification</vt:lpstr>
      <vt:lpstr>Figure 35.11 A splayed crankshaft design is used to create an even-firing 90-degree V-6</vt:lpstr>
      <vt:lpstr>COUNTERWEIGHTS</vt:lpstr>
      <vt:lpstr>Figure 35.12 A fully counterweighted four-cylinder crankshaft</vt:lpstr>
      <vt:lpstr>FREQUENTLY ASKED QUESTION</vt:lpstr>
      <vt:lpstr>Figure 35.13 The crank throw is halfway down on the power stroke. The piston on the left without an offset crankshaft has a sharper angle than the engine on the right with an offset crankshaft</vt:lpstr>
      <vt:lpstr>Figure 35.14 A crankshaft broken as a result of using the wrong torsional vibration damper</vt:lpstr>
      <vt:lpstr>Figure 35.15 The hub of the harmonic balancer is attached to the front of the crankshaft. The elastomer (rubber) between the inertia ring and the center hub allows the absorption of crankshaft firing impulses</vt:lpstr>
      <vt:lpstr>Tech Tip </vt:lpstr>
      <vt:lpstr>Figure 35.16 A General Motors high-performance balancer used on a race engine</vt:lpstr>
      <vt:lpstr>EXTERNALLY AND INTERNALLY BALANCED ENGINES</vt:lpstr>
      <vt:lpstr>PRIMARY AND SECONDARY ENGINE BALANCE</vt:lpstr>
      <vt:lpstr>Figure 35.17 In a four-cylinder engine, the two outside pistons move upward at the same time as the inner pistons move downward, which reduces primary unbalance</vt:lpstr>
      <vt:lpstr>Figure 35.18 Primary and secondary vibrations in relation to piston position</vt:lpstr>
      <vt:lpstr>BALANCE SHAFTS</vt:lpstr>
      <vt:lpstr>Figure 35.19 Two counter-rotating balance shafts used to counter-balance the vibrations of a four-cylinder engine</vt:lpstr>
      <vt:lpstr>Figure 35.20 This General Motors four-cylinder engine uses two balance shafts driven by a chain at the rear of the crankshaft</vt:lpstr>
      <vt:lpstr>Figure 35.21 Many 90-degree V-6 engines use a balance shaft to reduce vibrations and effectively cancel a rocking motion (rocking couple) that causes the engine to rock front to back</vt:lpstr>
      <vt:lpstr>QUESTION 2: ?</vt:lpstr>
      <vt:lpstr>ANSWER 2:</vt:lpstr>
      <vt:lpstr>CRANKSHAFT SERVICE (1 OF 3)</vt:lpstr>
      <vt:lpstr>CRANKSHAFT SERVICE (2 OF 3)</vt:lpstr>
      <vt:lpstr>CRANKSHAFT SERVICE (3 OF 3)</vt:lpstr>
      <vt:lpstr>Figure 35.22 Scored connecting rod bearing journal</vt:lpstr>
      <vt:lpstr>Figure 35.23 All crankshaft journals should be measured for diameter, as well as taper and out-of-round</vt:lpstr>
      <vt:lpstr>Figure 35.24 Check each journal for taper and out-of-round</vt:lpstr>
      <vt:lpstr>Figure 35.25 The rounded fillet area of the crankshaft is formed by the corners of the grinding stone</vt:lpstr>
      <vt:lpstr>Figure 35.26 An excessively worn crankshaft can be restored to useful service by welding the journals, and then machining them back to the original size</vt:lpstr>
      <vt:lpstr>Figure 35.27 All crankshafts should be polished after grinding. Both the crankshaft and the polishing cloth are being revolved</vt:lpstr>
      <vt:lpstr>Figure 35.28 Crankshafts should be stored vertically to prevent possible damage or warpage. This clever bench-mounted tray for crankshafts not only provides a safe place to store crankshafts, but is also out of the way and cannot be accidentally tipped</vt:lpstr>
      <vt:lpstr>ENGINE BEARINGS (1 Of 4)</vt:lpstr>
      <vt:lpstr>ENGINE BEARINGS (2 OF 4)</vt:lpstr>
      <vt:lpstr>ENGINE BEARINGS (3 OF 4)</vt:lpstr>
      <vt:lpstr>ENGINE BEARINGS (4 OF 4)</vt:lpstr>
      <vt:lpstr>Figure 35.29 The two halves of a plain bearing meet at the parting faces</vt:lpstr>
      <vt:lpstr>Figure 35.30 Bearing wall thickness is not the same from the center to the parting line. This is called eccentricity and is used to help create an oil wedge between the journal and the bearing</vt:lpstr>
      <vt:lpstr>Figure 35.31 Typical two- and three-layer engine bearing inserts showing the relative thickness of the various materials</vt:lpstr>
      <vt:lpstr>Figure 35.32 Typical bearing shell types found in modern engines: (a) half-shell thrust bearing, (b) upper main bearing insert, (c) lower main bearing insert, (d) full round-type camshaft bearing</vt:lpstr>
      <vt:lpstr>Figure 35.33 Bearings are often marked with an undersize dimension. This bearing is used on a crankshaft with a ground journal that is 0.020 inch (0.76 mm) smaller in diameter than the stock size</vt:lpstr>
      <vt:lpstr>Figure 35.34 Work hardened bearing material becomes brittle and cracks, leading to bearing failure</vt:lpstr>
      <vt:lpstr>Figure 35.35 Bearing material covers foreign material (such as dirt) as it embeds into the bearing</vt:lpstr>
      <vt:lpstr>BEARING CLEARANCE (1 OF 2)</vt:lpstr>
      <vt:lpstr>BEARING CLEARANCE (2 OF 2)</vt:lpstr>
      <vt:lpstr>Figure 35.36 Bearing spread and crush</vt:lpstr>
      <vt:lpstr>Figure 35.37 Bearings are thinner at the parting line faces to provide crush relief</vt:lpstr>
      <vt:lpstr>Figure 35.38 Spun bearing. The lower cap bearing has rotated under the upper rod bearing</vt:lpstr>
      <vt:lpstr>Figure 35.39 The tang (lug) and slot help index the bearing in the bore</vt:lpstr>
      <vt:lpstr>Figure 35.40 Many bearings are manufactured with a groove down the middle to improve the oil flow around the main journal</vt:lpstr>
      <vt:lpstr>CAMSHAFT BEARINGS</vt:lpstr>
      <vt:lpstr>Figure 35.41 Cam-in-block engines support the camshaft with sleeve-type bearings</vt:lpstr>
      <vt:lpstr>Figure 35.42 Camshaft bearings must be installed correctly so that oil passages are not blocked</vt:lpstr>
      <vt:lpstr>Figure 35.43 Some overhead camshaft engines use split bearing inserts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35</dc:title>
  <dc:creator>Curt &amp; Tammy</dc:creator>
  <cp:lastModifiedBy>Curt &amp; Tammy</cp:lastModifiedBy>
  <cp:revision>64</cp:revision>
  <dcterms:created xsi:type="dcterms:W3CDTF">2018-09-25T19:30:15Z</dcterms:created>
  <dcterms:modified xsi:type="dcterms:W3CDTF">2019-04-07T21:41:39Z</dcterms:modified>
</cp:coreProperties>
</file>