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59" r:id="rId9"/>
    <p:sldId id="360" r:id="rId10"/>
    <p:sldId id="267" r:id="rId11"/>
    <p:sldId id="268" r:id="rId12"/>
    <p:sldId id="315" r:id="rId13"/>
    <p:sldId id="316" r:id="rId14"/>
    <p:sldId id="317"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61" r:id="rId28"/>
    <p:sldId id="362" r:id="rId29"/>
    <p:sldId id="363" r:id="rId30"/>
    <p:sldId id="364" r:id="rId31"/>
    <p:sldId id="286" r:id="rId32"/>
    <p:sldId id="28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65" r:id="rId52"/>
    <p:sldId id="299" r:id="rId53"/>
    <p:sldId id="300" r:id="rId54"/>
    <p:sldId id="272" r:id="rId55"/>
    <p:sldId id="356" r:id="rId56"/>
    <p:sldId id="357" r:id="rId57"/>
    <p:sldId id="358" r:id="rId58"/>
    <p:sldId id="32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34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Engine Blocks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34.3 A Styrofoam casting </a:t>
            </a:r>
            <a:r>
              <a:rPr lang="en-IN" sz="2800" dirty="0" err="1">
                <a:latin typeface="+mj-lt"/>
              </a:rPr>
              <a:t>mold</a:t>
            </a:r>
            <a:r>
              <a:rPr lang="en-IN" sz="2800" dirty="0">
                <a:latin typeface="+mj-lt"/>
              </a:rPr>
              <a:t> used to make the five cylinder engine blocks for the Chevrolet Colorado and the Hummer H3.</a:t>
            </a:r>
            <a:endParaRPr lang="en-US" sz="2800" dirty="0">
              <a:latin typeface="+mj-lt"/>
            </a:endParaRPr>
          </a:p>
        </p:txBody>
      </p:sp>
      <p:pic>
        <p:nvPicPr>
          <p:cNvPr id="4" name="Picture 2" descr="A photo shows a casting mold of an inline 5-cylinder engine block. Brown lines on the casting mold show glue used for joining different parts of the engine mo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1035" y="2438400"/>
            <a:ext cx="5081928" cy="330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34.4 Cast-iron dry sleeves are used in </a:t>
            </a:r>
            <a:r>
              <a:rPr lang="en-IN" sz="2400" dirty="0" smtClean="0">
                <a:latin typeface="+mj-lt"/>
              </a:rPr>
              <a:t>aluminium </a:t>
            </a:r>
            <a:r>
              <a:rPr lang="en-IN" sz="2400" dirty="0">
                <a:latin typeface="+mj-lt"/>
              </a:rPr>
              <a:t>blocks to provide a hard surface for the rings</a:t>
            </a:r>
            <a:endParaRPr lang="en-US" dirty="0">
              <a:latin typeface="+mj-lt"/>
            </a:endParaRPr>
          </a:p>
        </p:txBody>
      </p:sp>
      <p:pic>
        <p:nvPicPr>
          <p:cNvPr id="3" name="Picture 2" descr="A photo shows two cylinders of cast aluminum block with cast iron cylinder sleeves pressed into the aluminum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7926" y="1685312"/>
            <a:ext cx="5888146" cy="442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4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34.5 A dry sleeve is supported by the surrounding cylinder block. A wet sleeve must be thicker to be able to withstand combustion pressures without total support from the block</a:t>
            </a:r>
            <a:endParaRPr lang="en-US" dirty="0">
              <a:latin typeface="+mj-lt"/>
            </a:endParaRPr>
          </a:p>
        </p:txBody>
      </p:sp>
      <p:pic>
        <p:nvPicPr>
          <p:cNvPr id="3" name="Picture 2" descr="A figure shows dry cylinder sleeve and wet cylinder sleeve. Wet cylinder sleeve is in direct contact with water jackets whereas dry cylinders are not in contact with water jacke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2883" y="1828800"/>
            <a:ext cx="5538232" cy="415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43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34.6 A bedplate is a structural part of the engine, which is attached between the block and the oil pan and supports the crankshaft</a:t>
            </a:r>
            <a:endParaRPr lang="en-US" dirty="0">
              <a:latin typeface="+mj-lt"/>
            </a:endParaRPr>
          </a:p>
        </p:txBody>
      </p:sp>
      <p:pic>
        <p:nvPicPr>
          <p:cNvPr id="3" name="Picture 2" descr="A photo shows the bedplate of an inline engine. The bedplate supports the crankshaft and is mounted between cylinder block and oil su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7434" y="1586120"/>
            <a:ext cx="4689128" cy="457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83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34.7 Casting numbers identify the block</a:t>
            </a:r>
            <a:endParaRPr lang="en-US" sz="2800" dirty="0">
              <a:latin typeface="+mj-lt"/>
            </a:endParaRPr>
          </a:p>
        </p:txBody>
      </p:sp>
      <p:pic>
        <p:nvPicPr>
          <p:cNvPr id="3" name="Picture 2" descr="A photo shows the casting number on of the cylinder block of an engine. The number reads: GM 5.7 LG SGI."/>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0561" y="1600200"/>
            <a:ext cx="6303642" cy="472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5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34.8 The deck is the machined top surface of the block</a:t>
            </a:r>
            <a:endParaRPr lang="en-US" sz="2800" dirty="0">
              <a:latin typeface="+mj-lt"/>
            </a:endParaRPr>
          </a:p>
        </p:txBody>
      </p:sp>
      <p:pic>
        <p:nvPicPr>
          <p:cNvPr id="3" name="Picture 2" descr="A figure shows the machined deck surface of a four cylinder inline engine block. There are many holes on the deck for coolant pass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6856" y="1447800"/>
            <a:ext cx="5570284" cy="482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71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34.9 Cutaway of a Chevrolet V-8 block showing all of the internal passages</a:t>
            </a:r>
            <a:endParaRPr lang="en-US" sz="2800" dirty="0">
              <a:latin typeface="+mj-lt"/>
            </a:endParaRPr>
          </a:p>
        </p:txBody>
      </p:sp>
      <p:pic>
        <p:nvPicPr>
          <p:cNvPr id="3" name="Picture 2" descr="A photo shows the cross section of a V-block engine with coolant passages, oil galleries, lifter bore, cylinder bores, and main bearing saddle we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3212" y="1676400"/>
            <a:ext cx="6796805" cy="427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5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34.10 Typical oil gallery plugs on the rear of a Chevrolet small block V-8 engine</a:t>
            </a:r>
            <a:endParaRPr lang="en-US" sz="2800" dirty="0">
              <a:latin typeface="+mj-lt"/>
            </a:endParaRPr>
          </a:p>
        </p:txBody>
      </p:sp>
      <p:pic>
        <p:nvPicPr>
          <p:cNvPr id="3" name="Picture 2" descr="A photo shows the rear view of oil gallery plugs and camshaft cup plug. Three oil gallery plugs are located above a large camshaft cup plug.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6069" y="1890777"/>
            <a:ext cx="6191858" cy="427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6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34.11 Small block Chevrolet block. Note the left-hand dipstick hole and a pad cast for a right-hand dipstick</a:t>
            </a:r>
            <a:endParaRPr lang="en-US" dirty="0">
              <a:latin typeface="+mj-lt"/>
            </a:endParaRPr>
          </a:p>
        </p:txBody>
      </p:sp>
      <p:pic>
        <p:nvPicPr>
          <p:cNvPr id="3" name="Picture 2" descr="A photo shows left hand dipstick and right hand pad on a V-8 engine cylinder bloc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1511" y="1871727"/>
            <a:ext cx="3280973" cy="427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24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34.12 Two-bolt main bearing caps provide adequate bottom end strength for most engines</a:t>
            </a:r>
            <a:endParaRPr lang="en-US" sz="2400" dirty="0">
              <a:latin typeface="+mj-lt"/>
            </a:endParaRPr>
          </a:p>
        </p:txBody>
      </p:sp>
      <p:pic>
        <p:nvPicPr>
          <p:cNvPr id="3" name="Picture 2" descr="The figure shows the following:&#10;• 8 bolts and studs secure four caps to the crankshaft through main bearing inserts and thrust bearing inserts.&#10;• The crankshaft is seated on the cylinder block.&#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64463" y="1447800"/>
            <a:ext cx="3484479" cy="496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7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34.1</a:t>
            </a:r>
            <a:r>
              <a:rPr lang="en-US" dirty="0" smtClean="0"/>
              <a:t> </a:t>
            </a:r>
            <a:r>
              <a:rPr lang="en-US" dirty="0"/>
              <a:t>Explain the construction of engine blocks</a:t>
            </a:r>
            <a:r>
              <a:rPr lang="en-US" dirty="0" smtClean="0"/>
              <a:t>.</a:t>
            </a:r>
          </a:p>
          <a:p>
            <a:pPr marL="0" indent="0">
              <a:buNone/>
            </a:pPr>
            <a:r>
              <a:rPr lang="en-US" b="1" dirty="0" smtClean="0">
                <a:solidFill>
                  <a:srgbClr val="005A70"/>
                </a:solidFill>
              </a:rPr>
              <a:t>34.2 </a:t>
            </a:r>
            <a:r>
              <a:rPr lang="en-US" dirty="0"/>
              <a:t>Explain the procedure for engine block service</a:t>
            </a:r>
            <a:r>
              <a:rPr lang="en-US" dirty="0" smtClean="0"/>
              <a:t>.</a:t>
            </a:r>
          </a:p>
          <a:p>
            <a:pPr marL="0" indent="0">
              <a:buNone/>
            </a:pPr>
            <a:r>
              <a:rPr lang="en-US" b="1" dirty="0" smtClean="0">
                <a:solidFill>
                  <a:srgbClr val="005A70"/>
                </a:solidFill>
              </a:rPr>
              <a:t>34.3 </a:t>
            </a:r>
            <a:r>
              <a:rPr lang="en-US" dirty="0"/>
              <a:t>Explain block preparation for assembly.</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34.13 High-performance and truck engines often use four-bolt main bearing caps for greater durability</a:t>
            </a:r>
            <a:endParaRPr lang="en-US" dirty="0">
              <a:latin typeface="+mj-lt"/>
            </a:endParaRPr>
          </a:p>
        </p:txBody>
      </p:sp>
      <p:pic>
        <p:nvPicPr>
          <p:cNvPr id="3" name="Picture 2" descr="A figure shows four-bolt main bearing caps fitted on a cylinder block to increase the adequate strength and durabilit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1680" y="1861067"/>
            <a:ext cx="5700634" cy="429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8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34.14 Some engines add to the strength of a four-bolt main bearing cap by also using cross bolts through the bolt on the sides of the main bearing caps</a:t>
            </a:r>
            <a:endParaRPr lang="en-US" dirty="0">
              <a:latin typeface="+mj-lt"/>
            </a:endParaRPr>
          </a:p>
        </p:txBody>
      </p:sp>
      <p:pic>
        <p:nvPicPr>
          <p:cNvPr id="3" name="Picture 2" descr="A figure shows a bearing cap used in high performance engine with two cross bolts connected horizontally in addition to four studs screw that secure the cap from the to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8093" y="1828800"/>
            <a:ext cx="4087806" cy="420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6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34.15 A girdle is used to tie all of the main bearing caps together</a:t>
            </a:r>
            <a:endParaRPr lang="en-US" sz="2800" dirty="0">
              <a:latin typeface="+mj-lt"/>
            </a:endParaRPr>
          </a:p>
        </p:txBody>
      </p:sp>
      <p:pic>
        <p:nvPicPr>
          <p:cNvPr id="3" name="Picture 2" descr="A photo shows the girdle of an inline four-cylinder engine block to tie all the main bearing caps toge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9147" y="1629532"/>
            <a:ext cx="5925699" cy="444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829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BLOCK SERVICE (1 OF 4)</a:t>
            </a:r>
            <a:endParaRPr lang="en-US" dirty="0">
              <a:latin typeface="+mj-lt"/>
            </a:endParaRPr>
          </a:p>
        </p:txBody>
      </p:sp>
      <p:sp>
        <p:nvSpPr>
          <p:cNvPr id="3" name="Content Placeholder 2"/>
          <p:cNvSpPr>
            <a:spLocks noGrp="1"/>
          </p:cNvSpPr>
          <p:nvPr>
            <p:ph idx="1"/>
          </p:nvPr>
        </p:nvSpPr>
        <p:spPr/>
        <p:txBody>
          <a:bodyPr/>
          <a:lstStyle/>
          <a:p>
            <a:r>
              <a:rPr lang="en-US" dirty="0" smtClean="0"/>
              <a:t>Procedures</a:t>
            </a:r>
          </a:p>
          <a:p>
            <a:pPr lvl="1"/>
            <a:r>
              <a:rPr lang="en-US" dirty="0"/>
              <a:t>OPERATION </a:t>
            </a:r>
            <a:r>
              <a:rPr lang="en-US" dirty="0" smtClean="0"/>
              <a:t>1: </a:t>
            </a:r>
            <a:r>
              <a:rPr lang="en-US" dirty="0"/>
              <a:t>Main bearing housing bore </a:t>
            </a:r>
            <a:r>
              <a:rPr lang="en-US" dirty="0" smtClean="0"/>
              <a:t>alignment.</a:t>
            </a:r>
          </a:p>
          <a:p>
            <a:pPr lvl="1"/>
            <a:r>
              <a:rPr lang="en-US" dirty="0"/>
              <a:t>OPERATION 2 Machining of the block deck </a:t>
            </a:r>
            <a:r>
              <a:rPr lang="en-US" dirty="0" smtClean="0"/>
              <a:t>surface.</a:t>
            </a:r>
          </a:p>
          <a:p>
            <a:pPr lvl="1"/>
            <a:r>
              <a:rPr lang="en-US" dirty="0"/>
              <a:t>OPERATION 3 </a:t>
            </a:r>
            <a:r>
              <a:rPr lang="en-US" dirty="0" smtClean="0"/>
              <a:t>Cylinder </a:t>
            </a:r>
            <a:r>
              <a:rPr lang="en-US" dirty="0"/>
              <a:t>boring and </a:t>
            </a:r>
            <a:r>
              <a:rPr lang="en-US" dirty="0" smtClean="0"/>
              <a:t>honing.</a:t>
            </a:r>
          </a:p>
          <a:p>
            <a:r>
              <a:rPr lang="en-US" dirty="0" smtClean="0"/>
              <a:t>Main Bearing Housing Bore Alignment</a:t>
            </a:r>
          </a:p>
          <a:p>
            <a:pPr lvl="1"/>
            <a:r>
              <a:rPr lang="en-US" dirty="0"/>
              <a:t>The </a:t>
            </a:r>
            <a:r>
              <a:rPr lang="en-US" dirty="0" smtClean="0"/>
              <a:t>main bearing </a:t>
            </a:r>
            <a:r>
              <a:rPr lang="en-US" dirty="0"/>
              <a:t>journals of a straight crankshaft are in alignment</a:t>
            </a:r>
            <a:r>
              <a:rPr lang="en-US" dirty="0" smtClean="0"/>
              <a:t>. If not, the crankshaft tends to bend as it rotates.</a:t>
            </a:r>
          </a:p>
          <a:p>
            <a:endParaRPr lang="en-US" dirty="0"/>
          </a:p>
        </p:txBody>
      </p:sp>
    </p:spTree>
    <p:extLst>
      <p:ext uri="{BB962C8B-B14F-4D97-AF65-F5344CB8AC3E}">
        <p14:creationId xmlns:p14="http://schemas.microsoft.com/office/powerpoint/2010/main" val="230743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BLOCK SERVICE (2 OF 4)</a:t>
            </a:r>
            <a:endParaRPr lang="en-US" dirty="0">
              <a:latin typeface="+mj-lt"/>
            </a:endParaRPr>
          </a:p>
        </p:txBody>
      </p:sp>
      <p:sp>
        <p:nvSpPr>
          <p:cNvPr id="3" name="Content Placeholder 2"/>
          <p:cNvSpPr>
            <a:spLocks noGrp="1"/>
          </p:cNvSpPr>
          <p:nvPr>
            <p:ph idx="1"/>
          </p:nvPr>
        </p:nvSpPr>
        <p:spPr/>
        <p:txBody>
          <a:bodyPr/>
          <a:lstStyle/>
          <a:p>
            <a:r>
              <a:rPr lang="en-US" dirty="0" smtClean="0"/>
              <a:t>Arbor Check Method</a:t>
            </a:r>
          </a:p>
          <a:p>
            <a:pPr lvl="1"/>
            <a:r>
              <a:rPr lang="en-US" dirty="0"/>
              <a:t>The arbor is installed, then all </a:t>
            </a:r>
            <a:r>
              <a:rPr lang="en-US" dirty="0" smtClean="0"/>
              <a:t>main caps </a:t>
            </a:r>
            <a:r>
              <a:rPr lang="en-US" dirty="0"/>
              <a:t>are tightened to specifications. After tightening, the arbor </a:t>
            </a:r>
            <a:r>
              <a:rPr lang="en-US" dirty="0" smtClean="0"/>
              <a:t>is checked </a:t>
            </a:r>
            <a:r>
              <a:rPr lang="en-US" dirty="0"/>
              <a:t>to make sure it rotates freely, indicating a true centerline</a:t>
            </a:r>
            <a:r>
              <a:rPr lang="en-US" dirty="0" smtClean="0"/>
              <a:t>.</a:t>
            </a:r>
          </a:p>
          <a:p>
            <a:r>
              <a:rPr lang="en-US" dirty="0" smtClean="0"/>
              <a:t>Machining The Deck Surface Of A Block</a:t>
            </a:r>
          </a:p>
          <a:p>
            <a:pPr lvl="1"/>
            <a:r>
              <a:rPr lang="en-US" dirty="0"/>
              <a:t>The block deck must be resurfaced in a surfacing </a:t>
            </a:r>
            <a:r>
              <a:rPr lang="en-US" dirty="0" smtClean="0"/>
              <a:t>machine that </a:t>
            </a:r>
            <a:r>
              <a:rPr lang="en-US" dirty="0"/>
              <a:t>can control the amount of metal removed when it is </a:t>
            </a:r>
            <a:r>
              <a:rPr lang="en-US" dirty="0" smtClean="0"/>
              <a:t>necessary to </a:t>
            </a:r>
            <a:r>
              <a:rPr lang="en-US" dirty="0"/>
              <a:t>match the size of the combustion chambers.</a:t>
            </a:r>
            <a:endParaRPr lang="en-US" dirty="0"/>
          </a:p>
        </p:txBody>
      </p:sp>
    </p:spTree>
    <p:extLst>
      <p:ext uri="{BB962C8B-B14F-4D97-AF65-F5344CB8AC3E}">
        <p14:creationId xmlns:p14="http://schemas.microsoft.com/office/powerpoint/2010/main" val="210771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BLOCK SERVICE (3 OF 4)</a:t>
            </a:r>
            <a:endParaRPr lang="en-US" dirty="0">
              <a:latin typeface="+mj-lt"/>
            </a:endParaRPr>
          </a:p>
        </p:txBody>
      </p:sp>
      <p:sp>
        <p:nvSpPr>
          <p:cNvPr id="3" name="Content Placeholder 2"/>
          <p:cNvSpPr>
            <a:spLocks noGrp="1"/>
          </p:cNvSpPr>
          <p:nvPr>
            <p:ph idx="1"/>
          </p:nvPr>
        </p:nvSpPr>
        <p:spPr/>
        <p:txBody>
          <a:bodyPr/>
          <a:lstStyle/>
          <a:p>
            <a:r>
              <a:rPr lang="en-US" dirty="0" smtClean="0"/>
              <a:t>Deck Surface Finishing</a:t>
            </a:r>
          </a:p>
          <a:p>
            <a:pPr lvl="1"/>
            <a:r>
              <a:rPr lang="en-US" dirty="0"/>
              <a:t>60 to 100 Ra (65 to 110 RMS) for cast iron</a:t>
            </a:r>
          </a:p>
          <a:p>
            <a:pPr lvl="1"/>
            <a:r>
              <a:rPr lang="en-US" dirty="0" smtClean="0"/>
              <a:t>50 </a:t>
            </a:r>
            <a:r>
              <a:rPr lang="en-US" dirty="0"/>
              <a:t>to 60 Ra (55 to 65 RMS) for aluminum block decks to </a:t>
            </a:r>
            <a:r>
              <a:rPr lang="en-US" dirty="0" smtClean="0"/>
              <a:t>be assured </a:t>
            </a:r>
            <a:r>
              <a:rPr lang="en-US" dirty="0"/>
              <a:t>of a proper head gasket </a:t>
            </a:r>
            <a:r>
              <a:rPr lang="en-US" dirty="0" smtClean="0"/>
              <a:t>surface</a:t>
            </a:r>
          </a:p>
          <a:p>
            <a:r>
              <a:rPr lang="en-US" dirty="0" smtClean="0"/>
              <a:t>Cylinder Boring</a:t>
            </a:r>
          </a:p>
          <a:p>
            <a:pPr lvl="1"/>
            <a:r>
              <a:rPr lang="en-US" dirty="0" smtClean="0"/>
              <a:t>Cylinders </a:t>
            </a:r>
            <a:r>
              <a:rPr lang="en-US" dirty="0"/>
              <a:t>should be measured across </a:t>
            </a:r>
            <a:r>
              <a:rPr lang="en-US" dirty="0" smtClean="0"/>
              <a:t>the engine </a:t>
            </a:r>
            <a:r>
              <a:rPr lang="en-US" dirty="0"/>
              <a:t>(perpendicular to the crankshaft), where the greatest </a:t>
            </a:r>
            <a:r>
              <a:rPr lang="en-US" dirty="0" smtClean="0"/>
              <a:t>wear occurs</a:t>
            </a:r>
            <a:r>
              <a:rPr lang="en-US" dirty="0"/>
              <a:t>.</a:t>
            </a:r>
            <a:endParaRPr lang="en-US" dirty="0"/>
          </a:p>
        </p:txBody>
      </p:sp>
    </p:spTree>
    <p:extLst>
      <p:ext uri="{BB962C8B-B14F-4D97-AF65-F5344CB8AC3E}">
        <p14:creationId xmlns:p14="http://schemas.microsoft.com/office/powerpoint/2010/main" val="346217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BLOCK SERVICE (4 OF 4)</a:t>
            </a:r>
            <a:endParaRPr lang="en-US" dirty="0">
              <a:latin typeface="+mj-lt"/>
            </a:endParaRPr>
          </a:p>
        </p:txBody>
      </p:sp>
      <p:sp>
        <p:nvSpPr>
          <p:cNvPr id="3" name="Content Placeholder 2"/>
          <p:cNvSpPr>
            <a:spLocks noGrp="1"/>
          </p:cNvSpPr>
          <p:nvPr>
            <p:ph idx="1"/>
          </p:nvPr>
        </p:nvSpPr>
        <p:spPr/>
        <p:txBody>
          <a:bodyPr/>
          <a:lstStyle/>
          <a:p>
            <a:r>
              <a:rPr lang="en-US" dirty="0" err="1" smtClean="0"/>
              <a:t>Sleeving</a:t>
            </a:r>
            <a:r>
              <a:rPr lang="en-US" dirty="0" smtClean="0"/>
              <a:t> the Cylinder</a:t>
            </a:r>
          </a:p>
          <a:p>
            <a:pPr lvl="1"/>
            <a:r>
              <a:rPr lang="en-US" dirty="0"/>
              <a:t>Cylinder blocks with deep </a:t>
            </a:r>
            <a:r>
              <a:rPr lang="en-US" dirty="0" smtClean="0"/>
              <a:t>gouges may </a:t>
            </a:r>
            <a:r>
              <a:rPr lang="en-US" dirty="0"/>
              <a:t>be able to be salvaged by </a:t>
            </a:r>
            <a:r>
              <a:rPr lang="en-US" dirty="0" err="1"/>
              <a:t>sleeving</a:t>
            </a:r>
            <a:r>
              <a:rPr lang="en-US" dirty="0"/>
              <a:t> the cylinder</a:t>
            </a:r>
            <a:r>
              <a:rPr lang="en-US" dirty="0" smtClean="0"/>
              <a:t>.</a:t>
            </a:r>
          </a:p>
          <a:p>
            <a:r>
              <a:rPr lang="en-US" dirty="0" smtClean="0"/>
              <a:t>Cylinder Honing</a:t>
            </a:r>
          </a:p>
          <a:p>
            <a:pPr lvl="1"/>
            <a:r>
              <a:rPr lang="en-US" dirty="0" smtClean="0"/>
              <a:t>Honing the cylinder provides </a:t>
            </a:r>
            <a:r>
              <a:rPr lang="en-US" dirty="0"/>
              <a:t>the proper </a:t>
            </a:r>
            <a:r>
              <a:rPr lang="en-US" dirty="0" smtClean="0"/>
              <a:t>surface finish </a:t>
            </a:r>
            <a:r>
              <a:rPr lang="en-US" dirty="0"/>
              <a:t>on the cylinder wall for the rings to seat against</a:t>
            </a:r>
            <a:r>
              <a:rPr lang="en-US" dirty="0" smtClean="0"/>
              <a:t>.</a:t>
            </a:r>
          </a:p>
          <a:p>
            <a:r>
              <a:rPr lang="en-US" dirty="0" smtClean="0"/>
              <a:t>Chamfering the Cylinder Bore</a:t>
            </a:r>
          </a:p>
          <a:p>
            <a:pPr lvl="1"/>
            <a:r>
              <a:rPr lang="en-US" dirty="0" smtClean="0"/>
              <a:t>Removing the top edge </a:t>
            </a:r>
            <a:r>
              <a:rPr lang="en-US" dirty="0"/>
              <a:t>of the cylinder bores have sharp edges.</a:t>
            </a:r>
            <a:endParaRPr lang="en-US" dirty="0"/>
          </a:p>
        </p:txBody>
      </p:sp>
    </p:spTree>
    <p:extLst>
      <p:ext uri="{BB962C8B-B14F-4D97-AF65-F5344CB8AC3E}">
        <p14:creationId xmlns:p14="http://schemas.microsoft.com/office/powerpoint/2010/main" val="81317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Why is it important to check main bore alignment?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 crankshaft will tend to bend as it turns if the alignment is not correct.</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34.16 The main bearing bores of a warped block usually bend into a bowed shape. The greatest distortion is in the center bores</a:t>
            </a:r>
            <a:endParaRPr lang="en-US" dirty="0">
              <a:latin typeface="+mj-lt"/>
            </a:endParaRPr>
          </a:p>
        </p:txBody>
      </p:sp>
      <p:pic>
        <p:nvPicPr>
          <p:cNvPr id="3" name="Picture 2" descr="A figure shows the centerline of a bearing bore. Original main bearing bore centerline is horizontal and the warped main bearing centerline follows a bow shaped pat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9166" y="1802521"/>
            <a:ext cx="6545661" cy="410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a:t>
            </a:r>
            <a:r>
              <a:rPr lang="en-US" dirty="0" smtClean="0">
                <a:latin typeface="+mj-lt"/>
              </a:rPr>
              <a:t>BLOCKS (1 OF 3)</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Construction</a:t>
            </a:r>
          </a:p>
          <a:p>
            <a:pPr lvl="1"/>
            <a:r>
              <a:rPr lang="en-US" dirty="0" smtClean="0"/>
              <a:t>Gray Cast Iron</a:t>
            </a:r>
          </a:p>
          <a:p>
            <a:pPr lvl="1"/>
            <a:r>
              <a:rPr lang="en-US" dirty="0" smtClean="0"/>
              <a:t>Cast Aluminum</a:t>
            </a:r>
          </a:p>
          <a:p>
            <a:pPr lvl="1"/>
            <a:r>
              <a:rPr lang="en-US" dirty="0" smtClean="0"/>
              <a:t>Die-Cast Aluminum Alloy</a:t>
            </a:r>
          </a:p>
          <a:p>
            <a:r>
              <a:rPr lang="en-US" dirty="0" smtClean="0"/>
              <a:t>Block </a:t>
            </a:r>
            <a:r>
              <a:rPr lang="en-US" dirty="0" smtClean="0"/>
              <a:t>Manufacturing</a:t>
            </a:r>
            <a:endParaRPr lang="en-US" dirty="0" smtClean="0"/>
          </a:p>
          <a:p>
            <a:pPr lvl="1"/>
            <a:r>
              <a:rPr lang="en-US" dirty="0" smtClean="0"/>
              <a:t>Cast-iron </a:t>
            </a:r>
            <a:r>
              <a:rPr lang="en-US" dirty="0"/>
              <a:t>cylinder block </a:t>
            </a:r>
            <a:r>
              <a:rPr lang="en-US" dirty="0" smtClean="0"/>
              <a:t>sand casting </a:t>
            </a:r>
            <a:r>
              <a:rPr lang="en-US" dirty="0"/>
              <a:t>technology continues to be improved</a:t>
            </a:r>
            <a:r>
              <a:rPr lang="en-US" dirty="0" smtClean="0"/>
              <a:t>.</a:t>
            </a:r>
          </a:p>
          <a:p>
            <a:r>
              <a:rPr lang="en-US" dirty="0" smtClean="0"/>
              <a:t>Aluminum Blocks</a:t>
            </a:r>
          </a:p>
          <a:p>
            <a:pPr lvl="1"/>
            <a:r>
              <a:rPr lang="en-US" dirty="0"/>
              <a:t>Styrofoam is </a:t>
            </a:r>
            <a:r>
              <a:rPr lang="en-US" dirty="0" smtClean="0"/>
              <a:t>often used </a:t>
            </a:r>
            <a:r>
              <a:rPr lang="en-US" dirty="0"/>
              <a:t>as a core when casting an aluminum block</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34.17 When the main bearing caps bow downward, they also pinch in at the parting line</a:t>
            </a:r>
            <a:endParaRPr lang="en-US" dirty="0">
              <a:latin typeface="+mj-lt"/>
            </a:endParaRPr>
          </a:p>
        </p:txBody>
      </p:sp>
      <p:pic>
        <p:nvPicPr>
          <p:cNvPr id="3" name="Picture 2" descr="A figure shows the comparison between original and warped bore. Original bore is circular in shape while the warped bore is slightly pinched inside due to bend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7514" y="1524000"/>
            <a:ext cx="5888965" cy="486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97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34.18 The main bearing bore alignment can be checked using a precision straightedge and a feeler gauge</a:t>
            </a:r>
            <a:endParaRPr lang="en-US" dirty="0">
              <a:latin typeface="+mj-lt"/>
            </a:endParaRPr>
          </a:p>
        </p:txBody>
      </p:sp>
      <p:pic>
        <p:nvPicPr>
          <p:cNvPr id="3" name="Picture 2" descr="A photo shows testing of bore alignment using precision straight edge and a feeler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7762" y="1676400"/>
            <a:ext cx="5448468" cy="457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34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34.19 (a) A precision </a:t>
            </a:r>
            <a:r>
              <a:rPr lang="en-IN" dirty="0" err="1">
                <a:latin typeface="+mj-lt"/>
              </a:rPr>
              <a:t>arbor</a:t>
            </a:r>
            <a:r>
              <a:rPr lang="en-IN" dirty="0">
                <a:latin typeface="+mj-lt"/>
              </a:rPr>
              <a:t> can be used to check the main bearing bore alignment. (b) If the sleeve can be inserted into all of the main bearing bores, then they are aligned</a:t>
            </a:r>
            <a:endParaRPr lang="en-US" dirty="0">
              <a:latin typeface="+mj-lt"/>
            </a:endParaRPr>
          </a:p>
        </p:txBody>
      </p:sp>
      <p:pic>
        <p:nvPicPr>
          <p:cNvPr id="3" name="Picture 2" descr="A photo shows a technician checking for bore alignment using precision arbor after main caps are tighten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1111" y="2380516"/>
            <a:ext cx="3576170" cy="28840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hoto shows a technician inserting the sleeve into the main bore.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5911" y="2380516"/>
            <a:ext cx="3576169" cy="288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54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34.20 (a) Checking the flatness of the block deck surface using a straightedge and a feeler gauge. (b) To be sure that the top of the block is flat, check the block in six locations as shown</a:t>
            </a:r>
            <a:endParaRPr lang="en-US" dirty="0">
              <a:latin typeface="+mj-lt"/>
            </a:endParaRPr>
          </a:p>
        </p:txBody>
      </p:sp>
      <p:pic>
        <p:nvPicPr>
          <p:cNvPr id="3" name="Picture 2" descr="A figure shows a technician inspecting the flatness of the deck surface of a cylinder block using a straightedge and feeler ga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6" y="2345796"/>
            <a:ext cx="3833813"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 figure shows a straightedge used to check the four sides of a block and two diagonal pos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920" y="4101571"/>
            <a:ext cx="3833813" cy="196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260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34.21 Grinding the deck surface of the block</a:t>
            </a:r>
            <a:endParaRPr lang="en-US" sz="2800" dirty="0">
              <a:latin typeface="+mj-lt"/>
            </a:endParaRPr>
          </a:p>
        </p:txBody>
      </p:sp>
      <p:pic>
        <p:nvPicPr>
          <p:cNvPr id="3" name="Picture 2" descr="A photo shows the deck surface of a cylinder block being ground with a grinding machi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8310" y="1600200"/>
            <a:ext cx="6527373" cy="459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7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34.22 Cylinders wear in a taper, with most of the wear occurring at the top of the cylinder where the greatest amount of heat and pressure are created. The ridge is formed because the very top part of the cylinder is not contacted by the rings</a:t>
            </a:r>
            <a:endParaRPr lang="en-US" dirty="0">
              <a:latin typeface="+mj-lt"/>
            </a:endParaRPr>
          </a:p>
        </p:txBody>
      </p:sp>
      <p:pic>
        <p:nvPicPr>
          <p:cNvPr id="3" name="Picture 2" descr="A figure shows taper cylinder wear. The top part of cylinder is mostly worn and creates a pocket and ring ridge due to high heat and pressure, while the bottom cylinder wall remains unwor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7954" y="1905000"/>
            <a:ext cx="3308084" cy="403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74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34.23 Adjust a dial bore gauge as per the gauge’s instructions and then measure the bore diameter at the top just below the ridge (maximum wear section) and at the bottom below the ring travel (minimum wear section).</a:t>
            </a:r>
            <a:endParaRPr lang="en-US" sz="2000" dirty="0">
              <a:latin typeface="+mj-lt"/>
            </a:endParaRPr>
          </a:p>
        </p:txBody>
      </p:sp>
      <p:pic>
        <p:nvPicPr>
          <p:cNvPr id="3" name="Picture 2" descr="A figure shows the inspection of bore diameter of a cylinder using dial bore gauge inserted at one end and moved to other end. Change in diameter gives the taper in cylinder wal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66599" y="1981200"/>
            <a:ext cx="3210794" cy="387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0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34.24 A cylinder boring machine is used to enlarge cylinder bore diameter so a replacement oversize piston can be used to restore a worn engine to useful service, or to increase the displacement of the engine in an attempt to increase power output</a:t>
            </a:r>
            <a:endParaRPr lang="en-US" sz="2000" dirty="0">
              <a:latin typeface="+mj-lt"/>
            </a:endParaRPr>
          </a:p>
        </p:txBody>
      </p:sp>
      <p:pic>
        <p:nvPicPr>
          <p:cNvPr id="3" name="Picture 2" descr="A photo shows a cylinder boring machine cutter used to enlarge the size of the cylinder bore dia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36" y="1828800"/>
            <a:ext cx="6133643" cy="403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404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34.25 A dry cylinder sleeve can also be installed in a cast-iron block to repair a worn or cracked cylinder</a:t>
            </a:r>
            <a:endParaRPr lang="en-US" dirty="0">
              <a:latin typeface="+mj-lt"/>
            </a:endParaRPr>
          </a:p>
        </p:txBody>
      </p:sp>
      <p:pic>
        <p:nvPicPr>
          <p:cNvPr id="3" name="Picture 2" descr="A photo shows a cast iron cylinder sleeve installed in an inline engine cast-iron cylinder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0192" y="1615488"/>
            <a:ext cx="6303609" cy="443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245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34.26 An assortment of ball-type deglazing hones. This type of hone does not straighten wavy cylinder walls</a:t>
            </a:r>
            <a:endParaRPr lang="en-US" dirty="0">
              <a:latin typeface="+mj-lt"/>
            </a:endParaRPr>
          </a:p>
        </p:txBody>
      </p:sp>
      <p:pic>
        <p:nvPicPr>
          <p:cNvPr id="3" name="Picture 2" descr="A photo shows a bunch of ball-type deglazing hon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0192" y="1762461"/>
            <a:ext cx="6303609" cy="43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42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BLOCKS (2 OF 3)</a:t>
            </a:r>
            <a:endParaRPr lang="en-US" dirty="0">
              <a:latin typeface="+mj-lt"/>
            </a:endParaRPr>
          </a:p>
        </p:txBody>
      </p:sp>
      <p:sp>
        <p:nvSpPr>
          <p:cNvPr id="3" name="Content Placeholder 2"/>
          <p:cNvSpPr>
            <a:spLocks noGrp="1"/>
          </p:cNvSpPr>
          <p:nvPr>
            <p:ph idx="1"/>
          </p:nvPr>
        </p:nvSpPr>
        <p:spPr/>
        <p:txBody>
          <a:bodyPr/>
          <a:lstStyle/>
          <a:p>
            <a:r>
              <a:rPr lang="en-US" dirty="0" smtClean="0"/>
              <a:t>Bedplate Design Blocks</a:t>
            </a:r>
          </a:p>
          <a:p>
            <a:pPr lvl="1"/>
            <a:r>
              <a:rPr lang="en-US" dirty="0"/>
              <a:t>A bedplate is a </a:t>
            </a:r>
            <a:r>
              <a:rPr lang="en-US" dirty="0" smtClean="0"/>
              <a:t>structural member </a:t>
            </a:r>
            <a:r>
              <a:rPr lang="en-US" dirty="0"/>
              <a:t>that attaches to the bottom of the block and supports </a:t>
            </a:r>
            <a:r>
              <a:rPr lang="en-US" dirty="0" smtClean="0"/>
              <a:t>the crankshaft.</a:t>
            </a:r>
          </a:p>
          <a:p>
            <a:r>
              <a:rPr lang="en-US" dirty="0" smtClean="0"/>
              <a:t>Casting Numbers</a:t>
            </a:r>
          </a:p>
          <a:p>
            <a:pPr lvl="1"/>
            <a:r>
              <a:rPr lang="en-US" dirty="0" smtClean="0"/>
              <a:t>Casting </a:t>
            </a:r>
            <a:r>
              <a:rPr lang="en-US" dirty="0"/>
              <a:t>numbers can be used to check dimensions, such </a:t>
            </a:r>
            <a:r>
              <a:rPr lang="en-US" dirty="0" smtClean="0"/>
              <a:t>as the </a:t>
            </a:r>
            <a:r>
              <a:rPr lang="en-US" dirty="0"/>
              <a:t>cubic inch displacement, and other information, such as </a:t>
            </a:r>
            <a:r>
              <a:rPr lang="en-US" dirty="0" smtClean="0"/>
              <a:t>year of </a:t>
            </a:r>
            <a:r>
              <a:rPr lang="en-US" dirty="0"/>
              <a:t>manufacture</a:t>
            </a:r>
            <a:r>
              <a:rPr lang="en-US" dirty="0" smtClean="0"/>
              <a:t>.</a:t>
            </a:r>
          </a:p>
          <a:p>
            <a:r>
              <a:rPr lang="en-US" dirty="0" smtClean="0"/>
              <a:t>Block Deck</a:t>
            </a:r>
          </a:p>
          <a:p>
            <a:pPr lvl="1"/>
            <a:r>
              <a:rPr lang="en-US" dirty="0"/>
              <a:t>The cylinder head is fastened to the </a:t>
            </a:r>
            <a:r>
              <a:rPr lang="en-US" dirty="0" smtClean="0"/>
              <a:t>top surface </a:t>
            </a:r>
            <a:r>
              <a:rPr lang="en-US" dirty="0"/>
              <a:t>of the </a:t>
            </a:r>
            <a:r>
              <a:rPr lang="en-US" dirty="0" smtClean="0"/>
              <a:t>block, know as the block deck.</a:t>
            </a:r>
            <a:endParaRPr lang="en-US" dirty="0"/>
          </a:p>
        </p:txBody>
      </p:sp>
    </p:spTree>
    <p:extLst>
      <p:ext uri="{BB962C8B-B14F-4D97-AF65-F5344CB8AC3E}">
        <p14:creationId xmlns:p14="http://schemas.microsoft.com/office/powerpoint/2010/main" val="59987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34.27 After boring, the cylinder surface is rough, pitted, and fractured to a depth of about 0.001 inch</a:t>
            </a:r>
            <a:endParaRPr lang="en-US" dirty="0">
              <a:latin typeface="+mj-lt"/>
            </a:endParaRPr>
          </a:p>
        </p:txBody>
      </p:sp>
      <p:pic>
        <p:nvPicPr>
          <p:cNvPr id="3" name="Picture 2" descr="A figure shows a cylinder wall after boring with cracks and pits to 0.001 inches depth. Target diameter is 4.030 inches and rough boring is done up to 4.025 inch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65992" y="1600200"/>
            <a:ext cx="2612009" cy="43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14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34.28 Honing enlarges the cylinder bore to the final size and leaves a plateau surface finish that retains oil</a:t>
            </a:r>
            <a:endParaRPr lang="en-US" dirty="0">
              <a:latin typeface="+mj-lt"/>
            </a:endParaRPr>
          </a:p>
        </p:txBody>
      </p:sp>
      <p:pic>
        <p:nvPicPr>
          <p:cNvPr id="3" name="Picture 2" descr="A figure shows cylinder wall for honing. Original surface is bored to 4.025 inches, finish honing removes 0.0025 inch from each side, and final honed diameter is 4.030 inch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5742" y="1762461"/>
            <a:ext cx="2572509" cy="43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08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34.29 A torque plate being used during a cylinder honing operation. The thick piece of metal is bolted to the block and simulates the forces exerted on the block by the head bolts when the cylinder head is attached</a:t>
            </a:r>
            <a:endParaRPr lang="en-US" dirty="0">
              <a:latin typeface="+mj-lt"/>
            </a:endParaRPr>
          </a:p>
        </p:txBody>
      </p:sp>
      <p:pic>
        <p:nvPicPr>
          <p:cNvPr id="3" name="Picture 2" descr="A photo shows honing machine torque plate being inserted by a technician into the cylinder after boring oper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06399" y="1899873"/>
            <a:ext cx="4531195" cy="423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2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34.30 The crosshatched pattern holds oil to keep the rings from wearing excessively, and also keeps the rings against the cylinder wall for a gas-tight fit</a:t>
            </a:r>
            <a:endParaRPr lang="en-US" dirty="0">
              <a:latin typeface="+mj-lt"/>
            </a:endParaRPr>
          </a:p>
        </p:txBody>
      </p:sp>
      <p:pic>
        <p:nvPicPr>
          <p:cNvPr id="3" name="Picture 2" descr="A figure shows a cross hatched pattern of a cylinder bore. These cross hatches are angled 50 degre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07244" y="1495674"/>
            <a:ext cx="3329504" cy="454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289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34-1 </a:t>
            </a:r>
            <a:r>
              <a:rPr lang="en-IN" sz="2400" dirty="0">
                <a:latin typeface="+mj-lt"/>
              </a:rPr>
              <a:t>Grit size numbers and their dimensions in inches and </a:t>
            </a:r>
            <a:r>
              <a:rPr lang="en-IN" sz="2400" dirty="0" err="1">
                <a:latin typeface="+mj-lt"/>
              </a:rPr>
              <a:t>millimeters</a:t>
            </a:r>
            <a:r>
              <a:rPr lang="en-IN" sz="2400" dirty="0">
                <a:latin typeface="+mj-lt"/>
              </a:rPr>
              <a:t>.</a:t>
            </a:r>
            <a:r>
              <a:rPr lang="en-IN" sz="2000" dirty="0"/>
              <a:t/>
            </a:r>
            <a:br>
              <a:rPr lang="en-IN" sz="2000" dirty="0"/>
            </a:b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0"/>
            <a:ext cx="4154976" cy="472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019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34.31 (a) The surface finish tool is being held against the cylinder wall. (b) The reading indicates the Ra roughness of the cylinder. More work is needed if moly piston rings are to be used</a:t>
            </a:r>
            <a:endParaRPr lang="en-US" dirty="0">
              <a:latin typeface="+mj-lt"/>
            </a:endParaRPr>
          </a:p>
        </p:txBody>
      </p:sp>
      <p:pic>
        <p:nvPicPr>
          <p:cNvPr id="3" name="Picture 2" descr="A photo shows a surface finish testing tool held against a cylinder wall in order to check the quality of sur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825" y="2139129"/>
            <a:ext cx="4028699" cy="32533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hoto shows a digital meter indicating the surface roughness readings Ra in micro inch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20002" y="2139129"/>
            <a:ext cx="4028698" cy="325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36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34.32 Using a tapered sanding cone to remove the sharp edges at the top of the cylinders created when the block was machined</a:t>
            </a:r>
            <a:endParaRPr lang="en-US" dirty="0">
              <a:latin typeface="+mj-lt"/>
            </a:endParaRPr>
          </a:p>
        </p:txBody>
      </p:sp>
      <p:pic>
        <p:nvPicPr>
          <p:cNvPr id="3" name="Picture 2" descr="A photo shows a tapered sanding cone machine operated by a technician on a four-cylinder engine bloc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3725" y="1519406"/>
            <a:ext cx="5256543" cy="449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44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BLOCK PREPARATION FOR ASSEMBLY</a:t>
            </a:r>
            <a:endParaRPr lang="en-US" dirty="0">
              <a:latin typeface="+mj-lt"/>
            </a:endParaRPr>
          </a:p>
        </p:txBody>
      </p:sp>
      <p:sp>
        <p:nvSpPr>
          <p:cNvPr id="3" name="Content Placeholder 2"/>
          <p:cNvSpPr>
            <a:spLocks noGrp="1"/>
          </p:cNvSpPr>
          <p:nvPr>
            <p:ph idx="1"/>
          </p:nvPr>
        </p:nvSpPr>
        <p:spPr/>
        <p:txBody>
          <a:bodyPr/>
          <a:lstStyle/>
          <a:p>
            <a:r>
              <a:rPr lang="en-US" dirty="0" smtClean="0"/>
              <a:t>Block Cleaning</a:t>
            </a:r>
          </a:p>
          <a:p>
            <a:pPr lvl="1"/>
            <a:r>
              <a:rPr lang="en-US" dirty="0"/>
              <a:t>The block is scrubbed until it is </a:t>
            </a:r>
            <a:r>
              <a:rPr lang="en-US" dirty="0" smtClean="0"/>
              <a:t>absolutely clean</a:t>
            </a:r>
            <a:r>
              <a:rPr lang="en-US" dirty="0"/>
              <a:t>. This can be determined by wiping the cylinder wall with </a:t>
            </a:r>
            <a:r>
              <a:rPr lang="en-US" dirty="0" smtClean="0"/>
              <a:t>a clean </a:t>
            </a:r>
            <a:r>
              <a:rPr lang="en-US" dirty="0"/>
              <a:t>lint-free cloth. The cloth will pick up no soil when the </a:t>
            </a:r>
            <a:r>
              <a:rPr lang="en-US" dirty="0" smtClean="0"/>
              <a:t>cylinder wall </a:t>
            </a:r>
            <a:r>
              <a:rPr lang="en-US" dirty="0"/>
              <a:t>is clean</a:t>
            </a:r>
            <a:r>
              <a:rPr lang="en-US" dirty="0" smtClean="0"/>
              <a:t>.</a:t>
            </a:r>
          </a:p>
          <a:p>
            <a:r>
              <a:rPr lang="en-US" dirty="0" smtClean="0"/>
              <a:t>Block Detailing</a:t>
            </a:r>
          </a:p>
          <a:p>
            <a:pPr lvl="1"/>
            <a:r>
              <a:rPr lang="en-US" dirty="0" smtClean="0"/>
              <a:t>1. </a:t>
            </a:r>
            <a:r>
              <a:rPr lang="en-US" dirty="0"/>
              <a:t>All oil passages (galleries) should be </a:t>
            </a:r>
            <a:r>
              <a:rPr lang="en-US" dirty="0" smtClean="0"/>
              <a:t>cleaned</a:t>
            </a:r>
          </a:p>
          <a:p>
            <a:pPr lvl="1"/>
            <a:r>
              <a:rPr lang="en-US" dirty="0" smtClean="0"/>
              <a:t>2. </a:t>
            </a:r>
            <a:r>
              <a:rPr lang="en-US" dirty="0"/>
              <a:t>All tapped holes </a:t>
            </a:r>
            <a:r>
              <a:rPr lang="en-US" dirty="0" smtClean="0"/>
              <a:t>should be cleaned with the correct thread chaser.</a:t>
            </a:r>
          </a:p>
          <a:p>
            <a:pPr lvl="1"/>
            <a:r>
              <a:rPr lang="en-US" dirty="0" smtClean="0"/>
              <a:t>3. Coat </a:t>
            </a:r>
            <a:r>
              <a:rPr lang="en-US" dirty="0"/>
              <a:t>the newly cleaned block with fogging oil to prevent </a:t>
            </a:r>
            <a:r>
              <a:rPr lang="en-US" dirty="0" smtClean="0"/>
              <a:t>rust.</a:t>
            </a:r>
            <a:endParaRPr lang="en-US" dirty="0"/>
          </a:p>
        </p:txBody>
      </p:sp>
    </p:spTree>
    <p:extLst>
      <p:ext uri="{BB962C8B-B14F-4D97-AF65-F5344CB8AC3E}">
        <p14:creationId xmlns:p14="http://schemas.microsoft.com/office/powerpoint/2010/main" val="2871098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Why is detailing a block important?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remove any unwanted dirt and grit that would cause abnormal wear.</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BLOCKS (3 OF 3)</a:t>
            </a:r>
            <a:endParaRPr lang="en-US" dirty="0">
              <a:latin typeface="+mj-lt"/>
            </a:endParaRPr>
          </a:p>
        </p:txBody>
      </p:sp>
      <p:sp>
        <p:nvSpPr>
          <p:cNvPr id="3" name="Content Placeholder 2"/>
          <p:cNvSpPr>
            <a:spLocks noGrp="1"/>
          </p:cNvSpPr>
          <p:nvPr>
            <p:ph idx="1"/>
          </p:nvPr>
        </p:nvSpPr>
        <p:spPr/>
        <p:txBody>
          <a:bodyPr/>
          <a:lstStyle/>
          <a:p>
            <a:r>
              <a:rPr lang="en-US" dirty="0" smtClean="0"/>
              <a:t>Cooling Passages</a:t>
            </a:r>
          </a:p>
          <a:p>
            <a:pPr lvl="1"/>
            <a:r>
              <a:rPr lang="en-US" dirty="0"/>
              <a:t>In most cylinder designs, </a:t>
            </a:r>
            <a:r>
              <a:rPr lang="en-US" dirty="0" smtClean="0"/>
              <a:t>the cooling </a:t>
            </a:r>
            <a:r>
              <a:rPr lang="en-US" dirty="0"/>
              <a:t>passages extend nearly to the bottom of the cylinder</a:t>
            </a:r>
            <a:r>
              <a:rPr lang="en-US" dirty="0" smtClean="0"/>
              <a:t>.</a:t>
            </a:r>
          </a:p>
          <a:p>
            <a:r>
              <a:rPr lang="en-US" dirty="0" smtClean="0"/>
              <a:t>Lubricating Passages</a:t>
            </a:r>
          </a:p>
          <a:p>
            <a:pPr lvl="1"/>
            <a:r>
              <a:rPr lang="en-US" dirty="0" smtClean="0"/>
              <a:t>Carry </a:t>
            </a:r>
            <a:r>
              <a:rPr lang="en-US" dirty="0"/>
              <a:t>lubricating oil to the required locations</a:t>
            </a:r>
            <a:r>
              <a:rPr lang="en-US" dirty="0" smtClean="0"/>
              <a:t>. This is accomplished through oil drilled galleries and oil gallery plugs.</a:t>
            </a:r>
          </a:p>
          <a:p>
            <a:r>
              <a:rPr lang="en-US" dirty="0" smtClean="0"/>
              <a:t>Main Bearing Caps</a:t>
            </a:r>
          </a:p>
          <a:p>
            <a:pPr lvl="1"/>
            <a:r>
              <a:rPr lang="en-US" dirty="0" smtClean="0"/>
              <a:t> </a:t>
            </a:r>
            <a:r>
              <a:rPr lang="en-US" dirty="0"/>
              <a:t>The main bearing caps are cast </a:t>
            </a:r>
            <a:r>
              <a:rPr lang="en-US" dirty="0" smtClean="0"/>
              <a:t>or manufactured </a:t>
            </a:r>
            <a:r>
              <a:rPr lang="en-US" dirty="0"/>
              <a:t>from sintered or billeted materials, separately </a:t>
            </a:r>
            <a:r>
              <a:rPr lang="en-US" dirty="0" smtClean="0"/>
              <a:t>from the </a:t>
            </a:r>
            <a:r>
              <a:rPr lang="en-US" dirty="0"/>
              <a:t>block.</a:t>
            </a:r>
            <a:endParaRPr lang="en-US" dirty="0"/>
          </a:p>
        </p:txBody>
      </p:sp>
    </p:spTree>
    <p:extLst>
      <p:ext uri="{BB962C8B-B14F-4D97-AF65-F5344CB8AC3E}">
        <p14:creationId xmlns:p14="http://schemas.microsoft.com/office/powerpoint/2010/main" val="399892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834" y="1371600"/>
            <a:ext cx="594360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34.33 High-performance engine builders often install bronze sleeves in the lifter bores</a:t>
            </a:r>
            <a:endParaRPr lang="en-US" dirty="0">
              <a:latin typeface="+mj-lt"/>
            </a:endParaRPr>
          </a:p>
        </p:txBody>
      </p:sp>
      <p:pic>
        <p:nvPicPr>
          <p:cNvPr id="3" name="Picture 2" descr="A photo shows a lifter bores on an engine component with bronze sleeves installed in the bor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2347" y="1524000"/>
            <a:ext cx="6199297" cy="465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753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34.34 Notice on this cutaway engine block that some of the head bolt holes do not extend too far into the block and dead end. Debris can accumulate at the bottom of these holes and it must be cleaned out before final assembly</a:t>
            </a:r>
            <a:endParaRPr lang="en-US" dirty="0">
              <a:latin typeface="+mj-lt"/>
            </a:endParaRPr>
          </a:p>
        </p:txBody>
      </p:sp>
      <p:pic>
        <p:nvPicPr>
          <p:cNvPr id="3" name="Picture 2" descr="A photo shows the cross section of an engine block with a head bolt hole halfway through the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8550" y="2057400"/>
            <a:ext cx="5286892" cy="397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3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34.35 A tread chaser or bottoming tap should be used in all threaded holes before assembling the engine</a:t>
            </a:r>
            <a:endParaRPr lang="en-US" dirty="0">
              <a:latin typeface="+mj-lt"/>
            </a:endParaRPr>
          </a:p>
        </p:txBody>
      </p:sp>
      <p:pic>
        <p:nvPicPr>
          <p:cNvPr id="3" name="Picture 2" descr="A figure shows a tapping tool used to tap the head bolts before the assembly is do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5924" y="1900034"/>
            <a:ext cx="5612144" cy="421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02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is the purpose of a bedplate?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To support the crankshaft and provide the block with structural support.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34.1 The cylinder block usually extends from the oil pan rails at the bottom to the deck surface at the top</a:t>
            </a:r>
            <a:endParaRPr lang="en-US" sz="2400" dirty="0">
              <a:latin typeface="+mj-lt"/>
            </a:endParaRPr>
          </a:p>
        </p:txBody>
      </p:sp>
      <p:pic>
        <p:nvPicPr>
          <p:cNvPr id="5" name="Picture 2" descr="A figure shows a four-cylinder inline engine with a cylinder block that extends from deck surface at the top to oil pan rails at the bottom. Core plug, cylinder head bolt hole, and cylinder bore are shown in the fig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00552" y="1600200"/>
            <a:ext cx="3742894" cy="448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latin typeface="+mj-lt"/>
              </a:rPr>
              <a:t>Figure 34.2 An expansion (core) plug is used to block the opening in the cylinder head or block the holes where the core sand was removed after the part was cast</a:t>
            </a:r>
            <a:endParaRPr lang="en-US" dirty="0">
              <a:latin typeface="+mj-lt"/>
            </a:endParaRPr>
          </a:p>
        </p:txBody>
      </p:sp>
      <p:pic>
        <p:nvPicPr>
          <p:cNvPr id="6" name="Picture 2" descr="A photo shows a core plug located near the cylinder head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5625" y="1828800"/>
            <a:ext cx="5132747" cy="405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703</TotalTime>
  <Words>1600</Words>
  <Application>Microsoft Office PowerPoint</Application>
  <PresentationFormat>On-screen Show (4:3)</PresentationFormat>
  <Paragraphs>114</Paragraphs>
  <Slides>54</Slides>
  <Notes>0</Notes>
  <HiddenSlides>0</HiddenSlides>
  <MMClips>0</MMClips>
  <ScaleCrop>false</ScaleCrop>
  <HeadingPairs>
    <vt:vector size="4" baseType="variant">
      <vt:variant>
        <vt:lpstr>Theme</vt:lpstr>
      </vt:variant>
      <vt:variant>
        <vt:i4>5</vt:i4>
      </vt:variant>
      <vt:variant>
        <vt:lpstr>Slide Titles</vt:lpstr>
      </vt:variant>
      <vt:variant>
        <vt:i4>54</vt:i4>
      </vt:variant>
    </vt:vector>
  </HeadingPairs>
  <TitlesOfParts>
    <vt:vector size="59" baseType="lpstr">
      <vt:lpstr>Office Theme</vt:lpstr>
      <vt:lpstr>508 Lecture</vt:lpstr>
      <vt:lpstr>2_508 Lecture</vt:lpstr>
      <vt:lpstr>3_508 Lecture</vt:lpstr>
      <vt:lpstr>4_508 Lecture</vt:lpstr>
      <vt:lpstr>Automotive Technology Principles, Diagnosis, and Service</vt:lpstr>
      <vt:lpstr>LEARNING OBJECTIVES (1 of 2)</vt:lpstr>
      <vt:lpstr>ENGINE BLOCKS (1 OF 3)</vt:lpstr>
      <vt:lpstr>ENGINE BLOCKS (2 OF 3)</vt:lpstr>
      <vt:lpstr>ENGINE BLOCKS (3 OF 3)</vt:lpstr>
      <vt:lpstr>QUESTION 1: ?</vt:lpstr>
      <vt:lpstr>ANSWER 1:</vt:lpstr>
      <vt:lpstr>Figure 34.1 The cylinder block usually extends from the oil pan rails at the bottom to the deck surface at the top</vt:lpstr>
      <vt:lpstr>Figure 34.2 An expansion (core) plug is used to block the opening in the cylinder head or block the holes where the core sand was removed after the part was cast</vt:lpstr>
      <vt:lpstr>Figure 34.3 A Styrofoam casting mold used to make the five cylinder engine blocks for the Chevrolet Colorado and the Hummer H3.</vt:lpstr>
      <vt:lpstr>Figure 34.4 Cast-iron dry sleeves are used in aluminium blocks to provide a hard surface for the rings</vt:lpstr>
      <vt:lpstr>Figure 34.5 A dry sleeve is supported by the surrounding cylinder block. A wet sleeve must be thicker to be able to withstand combustion pressures without total support from the block</vt:lpstr>
      <vt:lpstr>Figure 34.6 A bedplate is a structural part of the engine, which is attached between the block and the oil pan and supports the crankshaft</vt:lpstr>
      <vt:lpstr>Figure 34.7 Casting numbers identify the block</vt:lpstr>
      <vt:lpstr>Figure 34.8 The deck is the machined top surface of the block</vt:lpstr>
      <vt:lpstr>Figure 34.9 Cutaway of a Chevrolet V-8 block showing all of the internal passages</vt:lpstr>
      <vt:lpstr>Figure 34.10 Typical oil gallery plugs on the rear of a Chevrolet small block V-8 engine</vt:lpstr>
      <vt:lpstr>Figure 34.11 Small block Chevrolet block. Note the left-hand dipstick hole and a pad cast for a right-hand dipstick</vt:lpstr>
      <vt:lpstr>Figure 34.12 Two-bolt main bearing caps provide adequate bottom end strength for most engines</vt:lpstr>
      <vt:lpstr>Figure 34.13 High-performance and truck engines often use four-bolt main bearing caps for greater durability</vt:lpstr>
      <vt:lpstr>Figure 34.14 Some engines add to the strength of a four-bolt main bearing cap by also using cross bolts through the bolt on the sides of the main bearing caps</vt:lpstr>
      <vt:lpstr>Figure 34.15 A girdle is used to tie all of the main bearing caps together</vt:lpstr>
      <vt:lpstr>ENGINE BLOCK SERVICE (1 OF 4)</vt:lpstr>
      <vt:lpstr>ENGINE BLOCK SERVICE (2 OF 4)</vt:lpstr>
      <vt:lpstr>ENGINE BLOCK SERVICE (3 OF 4)</vt:lpstr>
      <vt:lpstr>ENGINE BLOCK SERVICE (4 OF 4)</vt:lpstr>
      <vt:lpstr>QUESTION 2: ?</vt:lpstr>
      <vt:lpstr>ANSWER 2:</vt:lpstr>
      <vt:lpstr>Figure 34.16 The main bearing bores of a warped block usually bend into a bowed shape. The greatest distortion is in the center bores</vt:lpstr>
      <vt:lpstr>Figure 34.17 When the main bearing caps bow downward, they also pinch in at the parting line</vt:lpstr>
      <vt:lpstr>Figure 34.18 The main bearing bore alignment can be checked using a precision straightedge and a feeler gauge</vt:lpstr>
      <vt:lpstr>Figure 34.19 (a) A precision arbor can be used to check the main bearing bore alignment. (b) If the sleeve can be inserted into all of the main bearing bores, then they are aligned</vt:lpstr>
      <vt:lpstr>Figure 34.20 (a) Checking the flatness of the block deck surface using a straightedge and a feeler gauge. (b) To be sure that the top of the block is flat, check the block in six locations as shown</vt:lpstr>
      <vt:lpstr>Figure 34.21 Grinding the deck surface of the block</vt:lpstr>
      <vt:lpstr>Figure 34.22 Cylinders wear in a taper, with most of the wear occurring at the top of the cylinder where the greatest amount of heat and pressure are created. The ridge is formed because the very top part of the cylinder is not contacted by the rings</vt:lpstr>
      <vt:lpstr>Figure 34.23 Adjust a dial bore gauge as per the gauge’s instructions and then measure the bore diameter at the top just below the ridge (maximum wear section) and at the bottom below the ring travel (minimum wear section).</vt:lpstr>
      <vt:lpstr>Figure 34.24 A cylinder boring machine is used to enlarge cylinder bore diameter so a replacement oversize piston can be used to restore a worn engine to useful service, or to increase the displacement of the engine in an attempt to increase power output</vt:lpstr>
      <vt:lpstr>Figure 34.25 A dry cylinder sleeve can also be installed in a cast-iron block to repair a worn or cracked cylinder</vt:lpstr>
      <vt:lpstr>Figure 34.26 An assortment of ball-type deglazing hones. This type of hone does not straighten wavy cylinder walls</vt:lpstr>
      <vt:lpstr>Figure 34.27 After boring, the cylinder surface is rough, pitted, and fractured to a depth of about 0.001 inch</vt:lpstr>
      <vt:lpstr>Figure 34.28 Honing enlarges the cylinder bore to the final size and leaves a plateau surface finish that retains oil</vt:lpstr>
      <vt:lpstr>Figure 34.29 A torque plate being used during a cylinder honing operation. The thick piece of metal is bolted to the block and simulates the forces exerted on the block by the head bolts when the cylinder head is attached</vt:lpstr>
      <vt:lpstr>Figure 34.30 The crosshatched pattern holds oil to keep the rings from wearing excessively, and also keeps the rings against the cylinder wall for a gas-tight fit</vt:lpstr>
      <vt:lpstr>Chart 34-1 Grit size numbers and their dimensions in inches and millimeters. </vt:lpstr>
      <vt:lpstr>Figure 34.31 (a) The surface finish tool is being held against the cylinder wall. (b) The reading indicates the Ra roughness of the cylinder. More work is needed if moly piston rings are to be used</vt:lpstr>
      <vt:lpstr>Figure 34.32 Using a tapered sanding cone to remove the sharp edges at the top of the cylinders created when the block was machined</vt:lpstr>
      <vt:lpstr>BLOCK PREPARATION FOR ASSEMBLY</vt:lpstr>
      <vt:lpstr>QUESTION 3: ?</vt:lpstr>
      <vt:lpstr>ANSWER 3:</vt:lpstr>
      <vt:lpstr>Tech Tip </vt:lpstr>
      <vt:lpstr>Figure 34.33 High-performance engine builders often install bronze sleeves in the lifter bores</vt:lpstr>
      <vt:lpstr>Figure 34.34 Notice on this cutaway engine block that some of the head bolt holes do not extend too far into the block and dead end. Debris can accumulate at the bottom of these holes and it must be cleaned out before final assembly</vt:lpstr>
      <vt:lpstr>Figure 34.35 A tread chaser or bottoming tap should be used in all threaded holes before assembling the engine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Chapter34</dc:title>
  <dc:creator>Curt &amp; Tammy</dc:creator>
  <cp:lastModifiedBy>Curt &amp; Tammy</cp:lastModifiedBy>
  <cp:revision>53</cp:revision>
  <dcterms:created xsi:type="dcterms:W3CDTF">2018-09-25T19:30:15Z</dcterms:created>
  <dcterms:modified xsi:type="dcterms:W3CDTF">2019-03-31T16:50:52Z</dcterms:modified>
</cp:coreProperties>
</file>