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15" r:id="rId11"/>
    <p:sldId id="263" r:id="rId12"/>
    <p:sldId id="334" r:id="rId13"/>
    <p:sldId id="335" r:id="rId14"/>
    <p:sldId id="336" r:id="rId15"/>
    <p:sldId id="337" r:id="rId16"/>
    <p:sldId id="316" r:id="rId17"/>
    <p:sldId id="326" r:id="rId18"/>
    <p:sldId id="327" r:id="rId19"/>
    <p:sldId id="328" r:id="rId20"/>
    <p:sldId id="329" r:id="rId21"/>
    <p:sldId id="330" r:id="rId22"/>
    <p:sldId id="331" r:id="rId23"/>
    <p:sldId id="332" r:id="rId24"/>
    <p:sldId id="333" r:id="rId25"/>
    <p:sldId id="267" r:id="rId26"/>
    <p:sldId id="268" r:id="rId27"/>
    <p:sldId id="269" r:id="rId28"/>
    <p:sldId id="317" r:id="rId29"/>
    <p:sldId id="270" r:id="rId30"/>
    <p:sldId id="318" r:id="rId31"/>
    <p:sldId id="370" r:id="rId32"/>
    <p:sldId id="319" r:id="rId33"/>
    <p:sldId id="338" r:id="rId34"/>
    <p:sldId id="286" r:id="rId35"/>
    <p:sldId id="287" r:id="rId36"/>
    <p:sldId id="371" r:id="rId37"/>
    <p:sldId id="372" r:id="rId38"/>
    <p:sldId id="373" r:id="rId39"/>
    <p:sldId id="339" r:id="rId40"/>
    <p:sldId id="340" r:id="rId41"/>
    <p:sldId id="341" r:id="rId42"/>
    <p:sldId id="342" r:id="rId43"/>
    <p:sldId id="343" r:id="rId44"/>
    <p:sldId id="344" r:id="rId45"/>
    <p:sldId id="345" r:id="rId46"/>
    <p:sldId id="346" r:id="rId47"/>
    <p:sldId id="347" r:id="rId48"/>
    <p:sldId id="374" r:id="rId49"/>
    <p:sldId id="375" r:id="rId50"/>
    <p:sldId id="376" r:id="rId51"/>
    <p:sldId id="348" r:id="rId52"/>
    <p:sldId id="349" r:id="rId53"/>
    <p:sldId id="377" r:id="rId54"/>
    <p:sldId id="378" r:id="rId55"/>
    <p:sldId id="350" r:id="rId56"/>
    <p:sldId id="351" r:id="rId57"/>
    <p:sldId id="352" r:id="rId58"/>
    <p:sldId id="353" r:id="rId59"/>
    <p:sldId id="354" r:id="rId60"/>
    <p:sldId id="355" r:id="rId61"/>
    <p:sldId id="356" r:id="rId62"/>
    <p:sldId id="357" r:id="rId63"/>
    <p:sldId id="358" r:id="rId64"/>
    <p:sldId id="379" r:id="rId65"/>
    <p:sldId id="359" r:id="rId66"/>
    <p:sldId id="360" r:id="rId67"/>
    <p:sldId id="361" r:id="rId68"/>
    <p:sldId id="362" r:id="rId69"/>
    <p:sldId id="363" r:id="rId70"/>
    <p:sldId id="380" r:id="rId71"/>
    <p:sldId id="364" r:id="rId72"/>
    <p:sldId id="381" r:id="rId73"/>
    <p:sldId id="365" r:id="rId74"/>
    <p:sldId id="366" r:id="rId75"/>
    <p:sldId id="367" r:id="rId76"/>
    <p:sldId id="368" r:id="rId77"/>
    <p:sldId id="369" r:id="rId78"/>
    <p:sldId id="299" r:id="rId79"/>
    <p:sldId id="300" r:id="rId80"/>
    <p:sldId id="325"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presProps" Target="presProps.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3/26/2019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3/26/2019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3/26/2019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3/26/2019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3/26/2019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3/26/2019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3/26/2019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3/26/2019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3/26/2019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3/26/2019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3/26/2019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3/26/2019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3/26/2019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3/26/2019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3/26/2019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3/26/2019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3/26/2019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3/26/2019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3/26/2019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3/26/2019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3/26/2019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3/26/2019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6.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6.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6.xml"/></Relationships>
</file>

<file path=ppt/slides/_rels/slide5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6.xml"/></Relationships>
</file>

<file path=ppt/slides/_rels/slide5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6.xml"/></Relationships>
</file>

<file path=ppt/slides/_rels/slide5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6.xml"/></Relationships>
</file>

<file path=ppt/slides/_rels/slide5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6.xml"/></Relationships>
</file>

<file path=ppt/slides/_rels/slide5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6.xml"/></Relationships>
</file>

<file path=ppt/slides/_rels/slide6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56.xml"/></Relationships>
</file>

<file path=ppt/slides/_rels/slide6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56.xml"/></Relationships>
</file>

<file path=ppt/slides/_rels/slide6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56.xml"/></Relationships>
</file>

<file path=ppt/slides/_rels/slide6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5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5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56.xml"/></Relationships>
</file>

<file path=ppt/slides/_rels/slide6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56.xml"/></Relationships>
</file>

<file path=ppt/slides/_rels/slide7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56.xml"/></Relationships>
</file>

<file path=ppt/slides/_rels/slide7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5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33</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Pistons, Rings and Connecting Rods</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PISTON CONSTRUCTION ( 5 OF 5)</a:t>
            </a:r>
            <a:endParaRPr lang="en-US" dirty="0">
              <a:latin typeface="+mj-lt"/>
            </a:endParaRPr>
          </a:p>
        </p:txBody>
      </p:sp>
      <p:sp>
        <p:nvSpPr>
          <p:cNvPr id="3" name="Content Placeholder 2"/>
          <p:cNvSpPr>
            <a:spLocks noGrp="1"/>
          </p:cNvSpPr>
          <p:nvPr>
            <p:ph idx="1"/>
          </p:nvPr>
        </p:nvSpPr>
        <p:spPr/>
        <p:txBody>
          <a:bodyPr/>
          <a:lstStyle/>
          <a:p>
            <a:r>
              <a:rPr lang="en-US" dirty="0"/>
              <a:t>Piston Head Size</a:t>
            </a:r>
          </a:p>
          <a:p>
            <a:pPr lvl="1"/>
            <a:r>
              <a:rPr lang="en-US" dirty="0"/>
              <a:t>The top or head of the piston is smaller in diameter than the rest of the piston.</a:t>
            </a:r>
          </a:p>
          <a:p>
            <a:r>
              <a:rPr lang="en-US" dirty="0" smtClean="0"/>
              <a:t>Piston Strut Inserts</a:t>
            </a:r>
          </a:p>
          <a:p>
            <a:pPr lvl="1"/>
            <a:r>
              <a:rPr lang="en-US" dirty="0"/>
              <a:t>The struts add strength to the piston in the piston pin </a:t>
            </a:r>
            <a:r>
              <a:rPr lang="en-US" dirty="0" smtClean="0"/>
              <a:t>area where </a:t>
            </a:r>
            <a:r>
              <a:rPr lang="en-US" dirty="0"/>
              <a:t>additional strength is needed</a:t>
            </a:r>
            <a:r>
              <a:rPr lang="en-US" dirty="0" smtClean="0"/>
              <a:t>.</a:t>
            </a:r>
          </a:p>
          <a:p>
            <a:pPr lvl="1"/>
            <a:r>
              <a:rPr lang="en-US" dirty="0"/>
              <a:t>The struts help control thermal expansion</a:t>
            </a:r>
            <a:r>
              <a:rPr lang="en-US" dirty="0" smtClean="0"/>
              <a:t>.</a:t>
            </a:r>
          </a:p>
          <a:p>
            <a:pPr lvl="1"/>
            <a:r>
              <a:rPr lang="en-US" dirty="0" smtClean="0"/>
              <a:t>Prevents </a:t>
            </a:r>
            <a:r>
              <a:rPr lang="en-US" dirty="0"/>
              <a:t>cold piston slap and noise.</a:t>
            </a:r>
          </a:p>
        </p:txBody>
      </p:sp>
    </p:spTree>
    <p:extLst>
      <p:ext uri="{BB962C8B-B14F-4D97-AF65-F5344CB8AC3E}">
        <p14:creationId xmlns:p14="http://schemas.microsoft.com/office/powerpoint/2010/main" val="2492047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800" dirty="0">
                <a:latin typeface="+mj-lt"/>
              </a:rPr>
              <a:t>Figure 33.2 All pistons share the same parts in common</a:t>
            </a:r>
            <a:endParaRPr lang="en-US" sz="2800" dirty="0">
              <a:latin typeface="+mj-lt"/>
            </a:endParaRPr>
          </a:p>
        </p:txBody>
      </p:sp>
      <p:pic>
        <p:nvPicPr>
          <p:cNvPr id="6" name="Picture 2" descr="The figure shows the following parts:&#10;• The top surface of the piston is labeled crown.&#10;• The piston has two compression ring grooves and an oil ring groove below the crown.&#10;• The portion above the grooves are labeled ring lands.&#10;• The portion below the oil groove is the skirt and has a hole in it for a wrist pin boss.&#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30522" y="1517945"/>
            <a:ext cx="5082954" cy="4634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33.3 A piston diameter is measured across the thrust surfaces</a:t>
            </a:r>
            <a:endParaRPr lang="en-US" sz="2800" dirty="0">
              <a:latin typeface="+mj-lt"/>
            </a:endParaRPr>
          </a:p>
        </p:txBody>
      </p:sp>
      <p:pic>
        <p:nvPicPr>
          <p:cNvPr id="3" name="Picture 2" descr="A photo shows a technician measuring the piston diameter across the piston skirt with the help of a screw gaug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9057" y="1532961"/>
            <a:ext cx="6185884" cy="4604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880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33.4 A cast piston showing the sprues which were used to fill the mold with molten </a:t>
            </a:r>
            <a:r>
              <a:rPr lang="en-IN" sz="2400" dirty="0" smtClean="0">
                <a:latin typeface="+mj-lt"/>
              </a:rPr>
              <a:t>aluminium </a:t>
            </a:r>
            <a:r>
              <a:rPr lang="en-IN" sz="2400" dirty="0">
                <a:latin typeface="+mj-lt"/>
              </a:rPr>
              <a:t>alloy</a:t>
            </a:r>
            <a:endParaRPr lang="en-US" dirty="0">
              <a:latin typeface="+mj-lt"/>
            </a:endParaRPr>
          </a:p>
        </p:txBody>
      </p:sp>
      <p:pic>
        <p:nvPicPr>
          <p:cNvPr id="3" name="Picture 2" descr="A photo shows a cast piston with sprues attached to it on the either sid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96214" y="1734699"/>
            <a:ext cx="7151570" cy="423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10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33.5 The top of the piston temperature can be 100°F (38°C) lower on a forged piston compared to a cast piston</a:t>
            </a:r>
            <a:endParaRPr lang="en-US" dirty="0">
              <a:latin typeface="+mj-lt"/>
            </a:endParaRPr>
          </a:p>
        </p:txBody>
      </p:sp>
      <p:pic>
        <p:nvPicPr>
          <p:cNvPr id="3" name="Picture 2" descr="The figure shows the following temperatures:&#10;Top surface of the head: Forged piston - 450 degrees; Cast piston - 550 degrees&#10;• Above the piston pin boss: Forged piston - 375 degrees; Cast piston - 350 degrees&#10;• Surface just below the piston head: Forged piston - 425 degrees; Cast piston - 500 degrees&#10;• Top land: Forged piston - 415 degrees; Cast piston - 450 degrees&#10;• Fourth land: Forged piston - 300 degrees; Cast piston - 350 degrees&#10;• Top of the piston skirt: Forged piston - 250 degrees; Cast piston - 300 degrees&#10;• Bottom of the piston skirt: Forged piston - 200 degrees; Cast piston - 200 degrees&#10;• Piston pin boss: Forged piston - 300 degrees; Cast piston - 275 degrees&#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38235" y="1621974"/>
            <a:ext cx="2267528" cy="4477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544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33.6 Valve reliefs are used to provide valve clearance</a:t>
            </a:r>
            <a:endParaRPr lang="en-US" dirty="0">
              <a:latin typeface="+mj-lt"/>
            </a:endParaRPr>
          </a:p>
        </p:txBody>
      </p:sp>
      <p:pic>
        <p:nvPicPr>
          <p:cNvPr id="3" name="Picture 2" descr="A photo shows a piston with four valve reliefs with the same depth."/>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31307" y="1519622"/>
            <a:ext cx="5881385" cy="4416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014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33.7 Piston cam shape. The largest diameter is across the thrust surfaces and perpendicular to the piston pin (</a:t>
            </a:r>
            <a:r>
              <a:rPr lang="en-IN" sz="2400" dirty="0" err="1">
                <a:latin typeface="+mj-lt"/>
              </a:rPr>
              <a:t>labeled</a:t>
            </a:r>
            <a:r>
              <a:rPr lang="en-IN" sz="2400" dirty="0">
                <a:latin typeface="+mj-lt"/>
              </a:rPr>
              <a:t> A)</a:t>
            </a:r>
            <a:endParaRPr lang="en-US" dirty="0">
              <a:latin typeface="+mj-lt"/>
            </a:endParaRPr>
          </a:p>
        </p:txBody>
      </p:sp>
      <p:pic>
        <p:nvPicPr>
          <p:cNvPr id="3" name="Picture 2" descr="The piston has a diameter A across the thrust surfaces perpendicular to the piston pin and a diameter B measured at a 45-degree angle from the piston pin. The expansion occurs outwards on either side of the piston pi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98090" y="2133600"/>
            <a:ext cx="4959888" cy="3729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299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33.8 A moly graphite coating on this piston from a General Motors 3800 V-6 engine helps to prevent piston scuffing</a:t>
            </a:r>
            <a:endParaRPr lang="en-US" dirty="0">
              <a:latin typeface="+mj-lt"/>
            </a:endParaRPr>
          </a:p>
        </p:txBody>
      </p:sp>
      <p:pic>
        <p:nvPicPr>
          <p:cNvPr id="3" name="Picture 2" descr="A photo shows a piston of General Motors 3800 V-6 engine with a moly graphite coating on the piston skir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99162" y="2133600"/>
            <a:ext cx="4145672" cy="3729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200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33.9 The head of the piston is smaller in diameter than the skirt of the piston to allow it to expand when the engine is running</a:t>
            </a:r>
            <a:endParaRPr lang="en-US" dirty="0">
              <a:latin typeface="+mj-lt"/>
            </a:endParaRPr>
          </a:p>
        </p:txBody>
      </p:sp>
      <p:pic>
        <p:nvPicPr>
          <p:cNvPr id="3" name="Picture 2" descr="The figure shows the following:&#10;• Side view of a piston shows a diameter C at the top of the skirt and a diameter D at the bottom of the skirt. The diameter at the top of the piston near the ring lands is 0.030 inch to 0.038 inch less than diameter at C.&#10;• Bottom view of a piston shows a diameter B across the thrust face of the piston perpendicular to the piston pin and a diameter A at 45 degrees from the diameter B. The elliptical shape of the piston skirt should be 0.010 inch to 0.012 inch less at diameter A than across the thrust faces at diameter B. Measurement is made 1 by 8 inch below lower ring groov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01716" y="2057400"/>
            <a:ext cx="3940564" cy="3729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596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33.10 Steel struts cast inside the piston help control expansion and add strength to the piston pin area</a:t>
            </a:r>
            <a:endParaRPr lang="en-US" dirty="0">
              <a:latin typeface="+mj-lt"/>
            </a:endParaRPr>
          </a:p>
        </p:txBody>
      </p:sp>
      <p:pic>
        <p:nvPicPr>
          <p:cNvPr id="3" name="Picture 2" descr="A figure shows a piston with a steel strut cast inside it along the skir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34386" y="2133600"/>
            <a:ext cx="3132562" cy="3729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465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33.1</a:t>
            </a:r>
            <a:r>
              <a:rPr lang="en-US" dirty="0" smtClean="0"/>
              <a:t> </a:t>
            </a:r>
            <a:r>
              <a:rPr lang="en-US" dirty="0"/>
              <a:t>Explain the purpose, function, and construction of pistons</a:t>
            </a:r>
            <a:r>
              <a:rPr lang="en-US" dirty="0" smtClean="0"/>
              <a:t>.</a:t>
            </a:r>
          </a:p>
          <a:p>
            <a:pPr marL="0" indent="0">
              <a:buNone/>
            </a:pPr>
            <a:r>
              <a:rPr lang="en-US" b="1" dirty="0" smtClean="0">
                <a:solidFill>
                  <a:srgbClr val="005A70"/>
                </a:solidFill>
              </a:rPr>
              <a:t>33.2 </a:t>
            </a:r>
            <a:r>
              <a:rPr lang="en-US" dirty="0"/>
              <a:t>Discuss piston pins and their retaining methods</a:t>
            </a:r>
            <a:r>
              <a:rPr lang="en-US" dirty="0" smtClean="0"/>
              <a:t>.</a:t>
            </a:r>
          </a:p>
          <a:p>
            <a:pPr marL="0" indent="0">
              <a:buNone/>
            </a:pPr>
            <a:r>
              <a:rPr lang="en-US" b="1" dirty="0" smtClean="0">
                <a:solidFill>
                  <a:srgbClr val="005A70"/>
                </a:solidFill>
              </a:rPr>
              <a:t>33.3 </a:t>
            </a:r>
            <a:r>
              <a:rPr lang="en-US" dirty="0"/>
              <a:t>Explain piston rings and their construction.</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make a piston a Hypereutectic piston? </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pPr lvl="1"/>
            <a:r>
              <a:rPr lang="en-US" sz="4000" dirty="0"/>
              <a:t>The silicon content is increased to about 16% of the alloy.</a:t>
            </a: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PISTON PINS</a:t>
            </a:r>
            <a:endParaRPr lang="en-US" dirty="0">
              <a:latin typeface="+mj-lt"/>
            </a:endParaRPr>
          </a:p>
        </p:txBody>
      </p:sp>
      <p:sp>
        <p:nvSpPr>
          <p:cNvPr id="28675" name="Content Placeholder 2"/>
          <p:cNvSpPr>
            <a:spLocks noGrp="1"/>
          </p:cNvSpPr>
          <p:nvPr>
            <p:ph idx="1"/>
          </p:nvPr>
        </p:nvSpPr>
        <p:spPr>
          <a:xfrm>
            <a:off x="228600" y="1600200"/>
            <a:ext cx="8458200" cy="4525963"/>
          </a:xfrm>
        </p:spPr>
        <p:txBody>
          <a:bodyPr/>
          <a:lstStyle/>
          <a:p>
            <a:r>
              <a:rPr lang="en-US" dirty="0"/>
              <a:t>Piston pins are used to attach the piston to </a:t>
            </a:r>
            <a:r>
              <a:rPr lang="en-US" dirty="0" smtClean="0"/>
              <a:t>the connecting </a:t>
            </a:r>
            <a:r>
              <a:rPr lang="en-US" dirty="0"/>
              <a:t>rod</a:t>
            </a:r>
            <a:r>
              <a:rPr lang="en-US" dirty="0" smtClean="0"/>
              <a:t>.</a:t>
            </a:r>
          </a:p>
          <a:p>
            <a:r>
              <a:rPr lang="en-US" dirty="0" smtClean="0"/>
              <a:t>Piston Pin Offset</a:t>
            </a:r>
          </a:p>
          <a:p>
            <a:pPr lvl="1"/>
            <a:r>
              <a:rPr lang="en-US" dirty="0"/>
              <a:t>They are located toward the major thrust </a:t>
            </a:r>
            <a:r>
              <a:rPr lang="en-US" dirty="0" smtClean="0"/>
              <a:t>surface, from </a:t>
            </a:r>
            <a:r>
              <a:rPr lang="en-US" dirty="0"/>
              <a:t>the piston </a:t>
            </a:r>
            <a:r>
              <a:rPr lang="en-US" dirty="0" smtClean="0"/>
              <a:t>centerline to reduce piston slap and noise.</a:t>
            </a:r>
          </a:p>
          <a:p>
            <a:r>
              <a:rPr lang="en-US" dirty="0" smtClean="0"/>
              <a:t>Piston Pin Fit</a:t>
            </a:r>
          </a:p>
          <a:p>
            <a:pPr lvl="1"/>
            <a:r>
              <a:rPr lang="en-US" dirty="0"/>
              <a:t>If the piston pin is loose in the piston or in </a:t>
            </a:r>
            <a:r>
              <a:rPr lang="en-US" dirty="0" smtClean="0"/>
              <a:t>the connecting </a:t>
            </a:r>
            <a:r>
              <a:rPr lang="en-US" dirty="0"/>
              <a:t>rod, it makes a sound while the engine is running. </a:t>
            </a:r>
            <a:r>
              <a:rPr lang="en-US" dirty="0" smtClean="0"/>
              <a:t>This is </a:t>
            </a:r>
            <a:r>
              <a:rPr lang="en-US" dirty="0"/>
              <a:t>often described as a double knock.</a:t>
            </a:r>
          </a:p>
          <a:p>
            <a:endParaRPr lang="en-US" dirty="0"/>
          </a:p>
        </p:txBody>
      </p:sp>
    </p:spTree>
    <p:extLst>
      <p:ext uri="{BB962C8B-B14F-4D97-AF65-F5344CB8AC3E}">
        <p14:creationId xmlns:p14="http://schemas.microsoft.com/office/powerpoint/2010/main" val="72669597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33.11 Most piston pins are hollow to reduce weight and have a straight bore. Some pins have a tapered bore to reinforce the pin</a:t>
            </a:r>
            <a:endParaRPr lang="en-US" sz="2400" dirty="0">
              <a:latin typeface="+mj-lt"/>
            </a:endParaRPr>
          </a:p>
        </p:txBody>
      </p:sp>
      <p:pic>
        <p:nvPicPr>
          <p:cNvPr id="4" name="Picture 2" descr="A figure shows a tapered bore and a straight bore piston pin. The tapered piston pin has a hollow bore with tapers on either side, while the straight bore piston pin has a straight hollow bore at the cen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71729" y="2057400"/>
            <a:ext cx="4400537" cy="367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855452"/>
          </a:xfrm>
        </p:spPr>
        <p:txBody>
          <a:bodyPr/>
          <a:lstStyle/>
          <a:p>
            <a:r>
              <a:rPr lang="en-IN" sz="2800" dirty="0">
                <a:latin typeface="+mj-lt"/>
              </a:rPr>
              <a:t>Figure 33.12 Piston pin offset toward the major thrust surface</a:t>
            </a:r>
            <a:endParaRPr lang="en-US" sz="2800" dirty="0">
              <a:latin typeface="+mj-lt"/>
            </a:endParaRPr>
          </a:p>
        </p:txBody>
      </p:sp>
      <p:pic>
        <p:nvPicPr>
          <p:cNvPr id="4" name="Picture 2" descr="A figure shows a piston with the piston pin centerline at an offset from the piston centerline toward the major thrust surface of the pist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11271" y="1524000"/>
            <a:ext cx="2938052" cy="4825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33.13 Engine rotation and rod angle during the power stroke cause the piston to press harder against one side of the cylinder, called the major thrust surface</a:t>
            </a:r>
            <a:endParaRPr lang="en-US" dirty="0">
              <a:latin typeface="+mj-lt"/>
            </a:endParaRPr>
          </a:p>
        </p:txBody>
      </p:sp>
      <p:pic>
        <p:nvPicPr>
          <p:cNvPr id="6" name="Picture 2" descr="The figure shows the following details:&#10;• When the piston is at BTDC during compression stroke, the piston is away from the major thrust surface.&#10;• When the piston is at crosses over at the start of the power stroke, the lower portion of the major thrust is in contact with the cylinder wall.&#10;• When the piston is at ATDC during power stroke, the major thrust surface of the piston is in full contact with the cylinder wall.&#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85287" y="2438400"/>
            <a:ext cx="6297976" cy="3164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PISTON PIN RETAINING METHODS</a:t>
            </a:r>
            <a:endParaRPr lang="en-US" dirty="0">
              <a:latin typeface="+mj-lt"/>
            </a:endParaRPr>
          </a:p>
        </p:txBody>
      </p:sp>
      <p:sp>
        <p:nvSpPr>
          <p:cNvPr id="3" name="Content Placeholder 2"/>
          <p:cNvSpPr>
            <a:spLocks noGrp="1"/>
          </p:cNvSpPr>
          <p:nvPr>
            <p:ph idx="1"/>
          </p:nvPr>
        </p:nvSpPr>
        <p:spPr/>
        <p:txBody>
          <a:bodyPr/>
          <a:lstStyle/>
          <a:p>
            <a:r>
              <a:rPr lang="en-US" dirty="0" smtClean="0"/>
              <a:t>Full Floating</a:t>
            </a:r>
          </a:p>
          <a:p>
            <a:pPr lvl="1"/>
            <a:r>
              <a:rPr lang="en-US" dirty="0" smtClean="0"/>
              <a:t>Most full-floating </a:t>
            </a:r>
            <a:r>
              <a:rPr lang="en-US" dirty="0"/>
              <a:t>piston pins use some type of lock ring to retain </a:t>
            </a:r>
            <a:r>
              <a:rPr lang="en-US" dirty="0" smtClean="0"/>
              <a:t>the piston </a:t>
            </a:r>
            <a:r>
              <a:rPr lang="en-US" dirty="0"/>
              <a:t>pin</a:t>
            </a:r>
            <a:r>
              <a:rPr lang="en-US" dirty="0" smtClean="0"/>
              <a:t>.</a:t>
            </a:r>
          </a:p>
          <a:p>
            <a:pPr lvl="1"/>
            <a:r>
              <a:rPr lang="en-US" dirty="0" smtClean="0"/>
              <a:t>Internal snap ring called a circle clip</a:t>
            </a:r>
          </a:p>
          <a:p>
            <a:pPr lvl="1"/>
            <a:r>
              <a:rPr lang="en-US" dirty="0" smtClean="0"/>
              <a:t>Spiral lock ring</a:t>
            </a:r>
          </a:p>
          <a:p>
            <a:r>
              <a:rPr lang="en-US" dirty="0" smtClean="0"/>
              <a:t>Interference Fit</a:t>
            </a:r>
          </a:p>
          <a:p>
            <a:pPr lvl="1"/>
            <a:r>
              <a:rPr lang="en-US" dirty="0"/>
              <a:t>The pin is installed by heating the rod </a:t>
            </a:r>
            <a:r>
              <a:rPr lang="en-US" dirty="0" smtClean="0"/>
              <a:t>to expand </a:t>
            </a:r>
            <a:r>
              <a:rPr lang="en-US" dirty="0"/>
              <a:t>the hole or by pressing the pin into the rod.</a:t>
            </a:r>
            <a:endParaRPr lang="en-US" dirty="0" smtClean="0"/>
          </a:p>
          <a:p>
            <a:endParaRPr lang="en-US" dirty="0"/>
          </a:p>
        </p:txBody>
      </p:sp>
    </p:spTree>
    <p:extLst>
      <p:ext uri="{BB962C8B-B14F-4D97-AF65-F5344CB8AC3E}">
        <p14:creationId xmlns:p14="http://schemas.microsoft.com/office/powerpoint/2010/main" val="583987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800" dirty="0">
                <a:latin typeface="+mj-lt"/>
              </a:rPr>
              <a:t>Figure 33.14 Circlips hold full-floating piston pins in place</a:t>
            </a:r>
            <a:endParaRPr lang="en-US" sz="2800" dirty="0">
              <a:latin typeface="+mj-lt"/>
            </a:endParaRPr>
          </a:p>
        </p:txBody>
      </p:sp>
      <p:pic>
        <p:nvPicPr>
          <p:cNvPr id="6" name="Picture 2" descr="A figure shows a full-floating piston pin inside a piston held in place by circlips at either ends through machined slots in the pist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72632" y="1524000"/>
            <a:ext cx="5342902" cy="4820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52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33.15 A typical interference fit piston pin</a:t>
            </a:r>
            <a:endParaRPr lang="en-US" sz="2800" dirty="0">
              <a:latin typeface="+mj-lt"/>
            </a:endParaRPr>
          </a:p>
        </p:txBody>
      </p:sp>
      <p:pic>
        <p:nvPicPr>
          <p:cNvPr id="3" name="Picture 2" descr="A photo shows an interference fit piston pin pressed in the machined slots of a pist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31117" y="1447800"/>
            <a:ext cx="5481763" cy="4787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876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a:t>How is the piston pin </a:t>
            </a:r>
            <a:r>
              <a:rPr lang="en-US" sz="4000" dirty="0" smtClean="0"/>
              <a:t>retained </a:t>
            </a:r>
            <a:r>
              <a:rPr lang="en-US" sz="4000" dirty="0"/>
              <a:t>in the piston and rod assembly?</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33.4</a:t>
            </a:r>
            <a:r>
              <a:rPr lang="en-US" dirty="0" smtClean="0"/>
              <a:t> </a:t>
            </a:r>
            <a:r>
              <a:rPr lang="en-US" dirty="0"/>
              <a:t>Discuss connecting rods and their service</a:t>
            </a:r>
            <a:r>
              <a:rPr lang="en-US" dirty="0" smtClean="0"/>
              <a:t>.</a:t>
            </a:r>
          </a:p>
          <a:p>
            <a:pPr marL="0" indent="0">
              <a:buNone/>
            </a:pPr>
            <a:r>
              <a:rPr lang="en-US" b="1" dirty="0" smtClean="0">
                <a:solidFill>
                  <a:srgbClr val="005A70"/>
                </a:solidFill>
              </a:rPr>
              <a:t>33.5</a:t>
            </a:r>
            <a:r>
              <a:rPr lang="en-US" dirty="0" smtClean="0"/>
              <a:t> </a:t>
            </a:r>
            <a:r>
              <a:rPr lang="en-US" dirty="0"/>
              <a:t>Explain piston and rod assembly and piston ring service.</a:t>
            </a:r>
            <a:r>
              <a:rPr lang="en-US" dirty="0" smtClean="0"/>
              <a:t> </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A lock ring or an interference fit.</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PISTON </a:t>
            </a:r>
            <a:r>
              <a:rPr lang="en-US" dirty="0" smtClean="0">
                <a:latin typeface="+mj-lt"/>
              </a:rPr>
              <a:t>RINGS (1 OF 3)</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They form a sliding combustion chamber seal that prevents </a:t>
            </a:r>
            <a:r>
              <a:rPr lang="en-US" dirty="0" smtClean="0"/>
              <a:t>the high-pressure </a:t>
            </a:r>
            <a:r>
              <a:rPr lang="en-US" dirty="0"/>
              <a:t>combustion gases from leaking past the piston</a:t>
            </a:r>
            <a:r>
              <a:rPr lang="en-US" dirty="0" smtClean="0"/>
              <a:t>.</a:t>
            </a:r>
          </a:p>
          <a:p>
            <a:pPr lvl="1"/>
            <a:r>
              <a:rPr lang="en-US" dirty="0"/>
              <a:t>They keep engine oil from getting into the combustion chamber</a:t>
            </a:r>
            <a:r>
              <a:rPr lang="en-US" dirty="0" smtClean="0"/>
              <a:t>.</a:t>
            </a:r>
          </a:p>
          <a:p>
            <a:pPr lvl="1"/>
            <a:r>
              <a:rPr lang="en-US" dirty="0"/>
              <a:t>The rings transfer some of the piston heat to the </a:t>
            </a:r>
            <a:r>
              <a:rPr lang="en-US" dirty="0" smtClean="0"/>
              <a:t>cylinder wall</a:t>
            </a:r>
            <a:r>
              <a:rPr lang="en-US" dirty="0"/>
              <a:t>, where it is removed from the engine through the </a:t>
            </a:r>
            <a:r>
              <a:rPr lang="en-US" dirty="0" smtClean="0"/>
              <a:t>cooling system</a:t>
            </a:r>
            <a:r>
              <a:rPr lang="en-US" dirty="0"/>
              <a:t>.</a:t>
            </a:r>
            <a:endParaRPr lang="en-US" dirty="0"/>
          </a:p>
        </p:txBody>
      </p:sp>
    </p:spTree>
    <p:extLst>
      <p:ext uri="{BB962C8B-B14F-4D97-AF65-F5344CB8AC3E}">
        <p14:creationId xmlns:p14="http://schemas.microsoft.com/office/powerpoint/2010/main" val="838174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PISTON RINGS (2 OF 3)</a:t>
            </a:r>
            <a:endParaRPr lang="en-US" dirty="0">
              <a:latin typeface="+mj-lt"/>
            </a:endParaRPr>
          </a:p>
        </p:txBody>
      </p:sp>
      <p:sp>
        <p:nvSpPr>
          <p:cNvPr id="3" name="Content Placeholder 2"/>
          <p:cNvSpPr>
            <a:spLocks noGrp="1"/>
          </p:cNvSpPr>
          <p:nvPr>
            <p:ph idx="1"/>
          </p:nvPr>
        </p:nvSpPr>
        <p:spPr/>
        <p:txBody>
          <a:bodyPr/>
          <a:lstStyle/>
          <a:p>
            <a:r>
              <a:rPr lang="en-US" dirty="0" smtClean="0"/>
              <a:t>Classifications</a:t>
            </a:r>
          </a:p>
          <a:p>
            <a:pPr lvl="1"/>
            <a:r>
              <a:rPr lang="en-US" dirty="0" smtClean="0"/>
              <a:t>Compression rings</a:t>
            </a:r>
          </a:p>
          <a:p>
            <a:pPr lvl="1"/>
            <a:r>
              <a:rPr lang="en-US" dirty="0" smtClean="0"/>
              <a:t>Oil control rings</a:t>
            </a:r>
          </a:p>
          <a:p>
            <a:r>
              <a:rPr lang="en-US" dirty="0" smtClean="0"/>
              <a:t>Compression Rings</a:t>
            </a:r>
          </a:p>
          <a:p>
            <a:pPr lvl="1"/>
            <a:r>
              <a:rPr lang="en-US" dirty="0" smtClean="0"/>
              <a:t>A compression </a:t>
            </a:r>
            <a:r>
              <a:rPr lang="en-US" dirty="0"/>
              <a:t>ring is </a:t>
            </a:r>
            <a:r>
              <a:rPr lang="en-US" dirty="0" smtClean="0"/>
              <a:t>designed to </a:t>
            </a:r>
            <a:r>
              <a:rPr lang="en-US" dirty="0"/>
              <a:t>form a seal between the moving piston and the cylinder </a:t>
            </a:r>
            <a:r>
              <a:rPr lang="en-US" dirty="0" smtClean="0"/>
              <a:t>wall, while at the same time keeping friction to a minimum.</a:t>
            </a:r>
          </a:p>
          <a:p>
            <a:r>
              <a:rPr lang="en-US" dirty="0" smtClean="0"/>
              <a:t>Oil Control Rings</a:t>
            </a:r>
          </a:p>
          <a:p>
            <a:pPr lvl="1"/>
            <a:r>
              <a:rPr lang="en-US" dirty="0" smtClean="0"/>
              <a:t>The </a:t>
            </a:r>
            <a:r>
              <a:rPr lang="en-US" dirty="0"/>
              <a:t>scraping action </a:t>
            </a:r>
            <a:r>
              <a:rPr lang="en-US" dirty="0" smtClean="0"/>
              <a:t>allows </a:t>
            </a:r>
            <a:r>
              <a:rPr lang="en-US" dirty="0"/>
              <a:t>oil to return through the expander and openings in </a:t>
            </a:r>
            <a:r>
              <a:rPr lang="en-US" dirty="0" smtClean="0"/>
              <a:t>the piston</a:t>
            </a:r>
            <a:r>
              <a:rPr lang="en-US" dirty="0"/>
              <a:t>.</a:t>
            </a:r>
            <a:endParaRPr lang="en-US" dirty="0"/>
          </a:p>
        </p:txBody>
      </p:sp>
    </p:spTree>
    <p:extLst>
      <p:ext uri="{BB962C8B-B14F-4D97-AF65-F5344CB8AC3E}">
        <p14:creationId xmlns:p14="http://schemas.microsoft.com/office/powerpoint/2010/main" val="2022597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PISTON RINGS (3 OF 3)</a:t>
            </a:r>
            <a:endParaRPr lang="en-US" dirty="0">
              <a:latin typeface="+mj-lt"/>
            </a:endParaRPr>
          </a:p>
        </p:txBody>
      </p:sp>
      <p:sp>
        <p:nvSpPr>
          <p:cNvPr id="3" name="Content Placeholder 2"/>
          <p:cNvSpPr>
            <a:spLocks noGrp="1"/>
          </p:cNvSpPr>
          <p:nvPr>
            <p:ph idx="1"/>
          </p:nvPr>
        </p:nvSpPr>
        <p:spPr/>
        <p:txBody>
          <a:bodyPr/>
          <a:lstStyle/>
          <a:p>
            <a:r>
              <a:rPr lang="en-US" dirty="0" smtClean="0"/>
              <a:t>Ring Gap</a:t>
            </a:r>
          </a:p>
          <a:p>
            <a:pPr lvl="1"/>
            <a:r>
              <a:rPr lang="en-US" dirty="0" smtClean="0"/>
              <a:t>The </a:t>
            </a:r>
            <a:r>
              <a:rPr lang="en-US" dirty="0"/>
              <a:t>piston ring gap allows some leakage past </a:t>
            </a:r>
            <a:r>
              <a:rPr lang="en-US" dirty="0" smtClean="0"/>
              <a:t>the top </a:t>
            </a:r>
            <a:r>
              <a:rPr lang="en-US" dirty="0"/>
              <a:t>compression ring. This leakage is useful in providing </a:t>
            </a:r>
            <a:r>
              <a:rPr lang="en-US" dirty="0" smtClean="0"/>
              <a:t>pressure on </a:t>
            </a:r>
            <a:r>
              <a:rPr lang="en-US" dirty="0"/>
              <a:t>the second ring to develop a dynamic sealing force</a:t>
            </a:r>
            <a:r>
              <a:rPr lang="en-US" dirty="0" smtClean="0"/>
              <a:t>.</a:t>
            </a:r>
          </a:p>
          <a:p>
            <a:r>
              <a:rPr lang="en-US" dirty="0" smtClean="0"/>
              <a:t>Piston Ring Shapes</a:t>
            </a:r>
          </a:p>
          <a:p>
            <a:pPr lvl="1"/>
            <a:r>
              <a:rPr lang="en-US" dirty="0" smtClean="0"/>
              <a:t>Tapered Face</a:t>
            </a:r>
          </a:p>
          <a:p>
            <a:pPr lvl="1"/>
            <a:r>
              <a:rPr lang="en-US" dirty="0" smtClean="0"/>
              <a:t>Positive Twist</a:t>
            </a:r>
          </a:p>
          <a:p>
            <a:pPr lvl="1"/>
            <a:r>
              <a:rPr lang="en-US" dirty="0" smtClean="0"/>
              <a:t>Reverse Twist</a:t>
            </a:r>
          </a:p>
          <a:p>
            <a:pPr lvl="1"/>
            <a:r>
              <a:rPr lang="en-US" dirty="0" smtClean="0"/>
              <a:t>Scraper or Barrel Face</a:t>
            </a:r>
            <a:endParaRPr lang="en-US" dirty="0"/>
          </a:p>
        </p:txBody>
      </p:sp>
    </p:spTree>
    <p:extLst>
      <p:ext uri="{BB962C8B-B14F-4D97-AF65-F5344CB8AC3E}">
        <p14:creationId xmlns:p14="http://schemas.microsoft.com/office/powerpoint/2010/main" val="18172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33.16 The rings conduct heat from the piston to the cylinder wall</a:t>
            </a:r>
            <a:endParaRPr lang="en-US" dirty="0">
              <a:latin typeface="+mj-lt"/>
            </a:endParaRPr>
          </a:p>
        </p:txBody>
      </p:sp>
      <p:pic>
        <p:nvPicPr>
          <p:cNvPr id="3" name="Picture 2" descr="A figure shows a piston with coolant inside passages around the piston that transfer heat away from the piston. The combustion chamber is labeled as the heat sourc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13862" y="1524000"/>
            <a:ext cx="4516271" cy="4787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535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33.17 Combustion chamber pressure forces the ring against the cylinder wall and the bottom of the ring groove to effectively seal the cylinder</a:t>
            </a:r>
            <a:endParaRPr lang="en-US" dirty="0">
              <a:latin typeface="+mj-lt"/>
            </a:endParaRPr>
          </a:p>
        </p:txBody>
      </p:sp>
      <p:pic>
        <p:nvPicPr>
          <p:cNvPr id="3" name="Picture 2" descr="An enlarged view of a piston shows the piston ring pressed against the cylinder wall and the bottom of the groove due to compression force from the top of the pist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26246" y="2438400"/>
            <a:ext cx="4041714" cy="3178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258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33.18 The side and back clearances must be correct for the compression rings to seal properly</a:t>
            </a:r>
            <a:endParaRPr lang="en-US" dirty="0">
              <a:latin typeface="+mj-lt"/>
            </a:endParaRPr>
          </a:p>
        </p:txBody>
      </p:sp>
      <p:pic>
        <p:nvPicPr>
          <p:cNvPr id="3" name="Picture 2" descr="An enlarged figure of the piston shows the back clearance between the rear face of piston ring and the inside face of the groove and the side clearance between the top face of the piston ring and the groov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52554" y="1828800"/>
            <a:ext cx="5038890" cy="4041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187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33.19 This typical three-piece oil control ring uses a hump-type stainless steel spacer-expander. The expander separates the two steel rails and presses them against the cylinder wall</a:t>
            </a:r>
            <a:endParaRPr lang="en-US" dirty="0">
              <a:latin typeface="+mj-lt"/>
            </a:endParaRPr>
          </a:p>
        </p:txBody>
      </p:sp>
      <p:pic>
        <p:nvPicPr>
          <p:cNvPr id="3" name="Picture 2" descr="A figure shows a three-piece oil control ring with stainless steel spacer-expanders between two steel rails. An enlarged view shows the expander pressing the steel rails against the cylinder wal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91179" y="2667000"/>
            <a:ext cx="4561641" cy="2736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748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33.20 Typical piston ring gaps</a:t>
            </a:r>
            <a:endParaRPr lang="en-US" sz="2800" dirty="0">
              <a:latin typeface="+mj-lt"/>
            </a:endParaRPr>
          </a:p>
        </p:txBody>
      </p:sp>
      <p:pic>
        <p:nvPicPr>
          <p:cNvPr id="3" name="Picture 2" descr="A figure illustrates the types of piston ring gaps. A butt gap has a straight gap between the piston ring. A tapered gap has a taper cut between the piston ring. A seal cut gap has a cut in the shape of a step that seat together when press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45168" y="1676400"/>
            <a:ext cx="4253662" cy="4407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752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33.21 The taper face ring provides oil control by scraping the cylinder wall. This style of ring must be installed right side up or the ring does not seal and oil is drawn into the combustion chamber</a:t>
            </a:r>
            <a:endParaRPr lang="en-US" dirty="0">
              <a:latin typeface="+mj-lt"/>
            </a:endParaRPr>
          </a:p>
        </p:txBody>
      </p:sp>
      <p:pic>
        <p:nvPicPr>
          <p:cNvPr id="3" name="Picture 2" descr="A figure shows the enlarged view of a taper face piston ring that scrapes oil from the cylinder wall. The ring is installed with the taper facing upwar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24044" y="2286000"/>
            <a:ext cx="4253662" cy="3272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225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PISTONS</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Purpose and Function</a:t>
            </a:r>
          </a:p>
          <a:p>
            <a:pPr lvl="1"/>
            <a:r>
              <a:rPr lang="en-US" dirty="0" smtClean="0"/>
              <a:t>Transfer force</a:t>
            </a:r>
          </a:p>
          <a:p>
            <a:pPr lvl="1"/>
            <a:r>
              <a:rPr lang="en-US" dirty="0" smtClean="0"/>
              <a:t>Seal the combustion chamber</a:t>
            </a:r>
          </a:p>
          <a:p>
            <a:pPr lvl="1"/>
            <a:r>
              <a:rPr lang="en-US" dirty="0" smtClean="0"/>
              <a:t>Conduct heat</a:t>
            </a:r>
          </a:p>
          <a:p>
            <a:r>
              <a:rPr lang="en-US" dirty="0" smtClean="0"/>
              <a:t>Piston Operation</a:t>
            </a:r>
          </a:p>
          <a:p>
            <a:pPr lvl="1"/>
            <a:r>
              <a:rPr lang="en-US" dirty="0" smtClean="0"/>
              <a:t>As the piston moves downward and then upward it starts</a:t>
            </a:r>
            <a:r>
              <a:rPr lang="en-US" dirty="0"/>
              <a:t>, accelerates, and stops twice in each crankshaft revolution.</a:t>
            </a:r>
            <a:endParaRPr lang="en-US" dirty="0" smtClean="0"/>
          </a:p>
          <a:p>
            <a:pPr lvl="1"/>
            <a:r>
              <a:rPr lang="en-US" dirty="0" smtClean="0"/>
              <a:t>The </a:t>
            </a:r>
            <a:r>
              <a:rPr lang="en-US" dirty="0"/>
              <a:t>reciprocating action of the piston produces large </a:t>
            </a:r>
            <a:r>
              <a:rPr lang="en-US" dirty="0" smtClean="0"/>
              <a:t>inertia forces</a:t>
            </a:r>
            <a:r>
              <a:rPr lang="en-US" dirty="0"/>
              <a:t>.</a:t>
            </a:r>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33.22 Torsional twist rings provide better compression sealing and oil control than regular taper rings</a:t>
            </a:r>
            <a:endParaRPr lang="en-US" dirty="0">
              <a:latin typeface="+mj-lt"/>
            </a:endParaRPr>
          </a:p>
        </p:txBody>
      </p:sp>
      <p:pic>
        <p:nvPicPr>
          <p:cNvPr id="3" name="Picture 2" descr="A figure shows the enlarged view of a torsional twist ring. During positive torsional twist, the ring is installed with an upward facing angle. During reverse torsional twist, the ring is installed with a downward facing ang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01182" y="2133600"/>
            <a:ext cx="2141637" cy="365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483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33.23 Scraper-type rings provide improved oil control</a:t>
            </a:r>
            <a:endParaRPr lang="en-US" sz="2800" dirty="0">
              <a:latin typeface="+mj-lt"/>
            </a:endParaRPr>
          </a:p>
        </p:txBody>
      </p:sp>
      <p:pic>
        <p:nvPicPr>
          <p:cNvPr id="3" name="Picture 2" descr="A figure shows the enlarged view of a scraper face piston ring. The piston ring has a counterbore at the lower outside edg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53553" y="1618655"/>
            <a:ext cx="5436894" cy="4072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898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33.24 The upper barrel face ring has a line showing contact with the cylinder wall. The second taper face ring shows contact along the lower edge of the ring</a:t>
            </a:r>
            <a:endParaRPr lang="en-US" dirty="0">
              <a:latin typeface="+mj-lt"/>
            </a:endParaRPr>
          </a:p>
        </p:txBody>
      </p:sp>
      <p:pic>
        <p:nvPicPr>
          <p:cNvPr id="3" name="Picture 2" descr="A figure shows the contact faces of a barrel face piston ring. The ring has a line contact on barrel-faced ring at the top and a taper contact on the taper-faced ring at the botto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69835" y="2286000"/>
            <a:ext cx="3204329" cy="3126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404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PISTON RING CONSTRUCTION (1 OF 3)</a:t>
            </a:r>
            <a:endParaRPr lang="en-US" dirty="0">
              <a:latin typeface="+mj-lt"/>
            </a:endParaRPr>
          </a:p>
        </p:txBody>
      </p:sp>
      <p:sp>
        <p:nvSpPr>
          <p:cNvPr id="3" name="Content Placeholder 2"/>
          <p:cNvSpPr>
            <a:spLocks noGrp="1"/>
          </p:cNvSpPr>
          <p:nvPr>
            <p:ph idx="1"/>
          </p:nvPr>
        </p:nvSpPr>
        <p:spPr/>
        <p:txBody>
          <a:bodyPr/>
          <a:lstStyle/>
          <a:p>
            <a:r>
              <a:rPr lang="en-US" dirty="0" smtClean="0"/>
              <a:t>Materials</a:t>
            </a:r>
          </a:p>
          <a:p>
            <a:pPr lvl="1"/>
            <a:r>
              <a:rPr lang="en-US" dirty="0" smtClean="0"/>
              <a:t>Plain cast iron</a:t>
            </a:r>
          </a:p>
          <a:p>
            <a:pPr lvl="1"/>
            <a:r>
              <a:rPr lang="en-US" dirty="0" err="1" smtClean="0"/>
              <a:t>Pearlitic</a:t>
            </a:r>
            <a:r>
              <a:rPr lang="en-US" dirty="0" smtClean="0"/>
              <a:t> cast iron</a:t>
            </a:r>
          </a:p>
          <a:p>
            <a:pPr lvl="1"/>
            <a:r>
              <a:rPr lang="en-US" dirty="0" smtClean="0"/>
              <a:t>Nodular cast iron</a:t>
            </a:r>
          </a:p>
          <a:p>
            <a:pPr lvl="1"/>
            <a:r>
              <a:rPr lang="en-US" dirty="0" smtClean="0"/>
              <a:t>Steel</a:t>
            </a:r>
          </a:p>
          <a:p>
            <a:pPr lvl="1"/>
            <a:r>
              <a:rPr lang="en-US" dirty="0" smtClean="0"/>
              <a:t>Ductile iron</a:t>
            </a:r>
          </a:p>
          <a:p>
            <a:r>
              <a:rPr lang="en-US" dirty="0" smtClean="0"/>
              <a:t>Chromium Piston Rings</a:t>
            </a:r>
          </a:p>
          <a:p>
            <a:pPr lvl="1"/>
            <a:r>
              <a:rPr lang="en-US" dirty="0"/>
              <a:t>About 0.004 inch (0.01 </a:t>
            </a:r>
            <a:r>
              <a:rPr lang="en-US" dirty="0" smtClean="0"/>
              <a:t>mm) of </a:t>
            </a:r>
            <a:r>
              <a:rPr lang="en-US" dirty="0"/>
              <a:t>chrome is then plated on the ring face.</a:t>
            </a:r>
            <a:endParaRPr lang="en-US" dirty="0"/>
          </a:p>
        </p:txBody>
      </p:sp>
    </p:spTree>
    <p:extLst>
      <p:ext uri="{BB962C8B-B14F-4D97-AF65-F5344CB8AC3E}">
        <p14:creationId xmlns:p14="http://schemas.microsoft.com/office/powerpoint/2010/main" val="275036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PISTON RING CONSTRUCTION (2 OF 3)</a:t>
            </a:r>
            <a:endParaRPr lang="en-US" dirty="0">
              <a:latin typeface="+mj-lt"/>
            </a:endParaRPr>
          </a:p>
        </p:txBody>
      </p:sp>
      <p:sp>
        <p:nvSpPr>
          <p:cNvPr id="3" name="Content Placeholder 2"/>
          <p:cNvSpPr>
            <a:spLocks noGrp="1"/>
          </p:cNvSpPr>
          <p:nvPr>
            <p:ph idx="1"/>
          </p:nvPr>
        </p:nvSpPr>
        <p:spPr/>
        <p:txBody>
          <a:bodyPr/>
          <a:lstStyle/>
          <a:p>
            <a:r>
              <a:rPr lang="en-US" dirty="0" smtClean="0"/>
              <a:t>Molybdenum Piston Rings</a:t>
            </a:r>
          </a:p>
          <a:p>
            <a:pPr lvl="1"/>
            <a:r>
              <a:rPr lang="en-US" dirty="0" smtClean="0"/>
              <a:t>Most molybdenum </a:t>
            </a:r>
            <a:r>
              <a:rPr lang="en-US" dirty="0"/>
              <a:t>face piston rings have a groove that is 0.004 to </a:t>
            </a:r>
            <a:r>
              <a:rPr lang="en-US" dirty="0" smtClean="0"/>
              <a:t>0.008 inch </a:t>
            </a:r>
            <a:r>
              <a:rPr lang="en-US" dirty="0"/>
              <a:t>(0.1 to 0.2 mm) deep cut into the ring face. This groove is </a:t>
            </a:r>
            <a:r>
              <a:rPr lang="en-US" dirty="0" smtClean="0"/>
              <a:t>filled with </a:t>
            </a:r>
            <a:r>
              <a:rPr lang="en-US" dirty="0"/>
              <a:t>molybdenum, using a metallic (or plasma) spray </a:t>
            </a:r>
            <a:r>
              <a:rPr lang="en-US" dirty="0" smtClean="0"/>
              <a:t>method.</a:t>
            </a:r>
          </a:p>
          <a:p>
            <a:r>
              <a:rPr lang="en-US" dirty="0" smtClean="0"/>
              <a:t>Moly-Chrome-Carbide Rings</a:t>
            </a:r>
          </a:p>
          <a:p>
            <a:pPr lvl="1"/>
            <a:r>
              <a:rPr lang="en-US" dirty="0"/>
              <a:t>The coating has properties that </a:t>
            </a:r>
            <a:r>
              <a:rPr lang="en-US" dirty="0" smtClean="0"/>
              <a:t>include the </a:t>
            </a:r>
            <a:r>
              <a:rPr lang="en-US" dirty="0"/>
              <a:t>hardness of the chrome and carbide combined with the </a:t>
            </a:r>
            <a:r>
              <a:rPr lang="en-US" dirty="0" smtClean="0"/>
              <a:t>heat resistance </a:t>
            </a:r>
            <a:r>
              <a:rPr lang="en-US" dirty="0"/>
              <a:t>of molybdenum.</a:t>
            </a:r>
            <a:endParaRPr lang="en-US" dirty="0"/>
          </a:p>
        </p:txBody>
      </p:sp>
    </p:spTree>
    <p:extLst>
      <p:ext uri="{BB962C8B-B14F-4D97-AF65-F5344CB8AC3E}">
        <p14:creationId xmlns:p14="http://schemas.microsoft.com/office/powerpoint/2010/main" val="989294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PISTON RING CONSTRUCTION (3 OF 3)</a:t>
            </a:r>
            <a:endParaRPr lang="en-US" dirty="0">
              <a:latin typeface="+mj-lt"/>
            </a:endParaRPr>
          </a:p>
        </p:txBody>
      </p:sp>
      <p:sp>
        <p:nvSpPr>
          <p:cNvPr id="3" name="Content Placeholder 2"/>
          <p:cNvSpPr>
            <a:spLocks noGrp="1"/>
          </p:cNvSpPr>
          <p:nvPr>
            <p:ph idx="1"/>
          </p:nvPr>
        </p:nvSpPr>
        <p:spPr/>
        <p:txBody>
          <a:bodyPr/>
          <a:lstStyle/>
          <a:p>
            <a:r>
              <a:rPr lang="en-US" dirty="0" smtClean="0"/>
              <a:t>Ceramic-Coated Rings</a:t>
            </a:r>
          </a:p>
          <a:p>
            <a:pPr lvl="1"/>
            <a:r>
              <a:rPr lang="en-US" dirty="0" smtClean="0"/>
              <a:t>The </a:t>
            </a:r>
            <a:r>
              <a:rPr lang="en-US" dirty="0"/>
              <a:t>ceramic-coated ring </a:t>
            </a:r>
            <a:r>
              <a:rPr lang="en-US" dirty="0" smtClean="0"/>
              <a:t>surface is </a:t>
            </a:r>
            <a:r>
              <a:rPr lang="en-US" dirty="0"/>
              <a:t>created by applying a ceramic coating to the ring using a </a:t>
            </a:r>
            <a:r>
              <a:rPr lang="en-US" dirty="0" smtClean="0"/>
              <a:t>process called </a:t>
            </a:r>
            <a:r>
              <a:rPr lang="en-US" dirty="0"/>
              <a:t>physical vapor deposition (PVD).</a:t>
            </a:r>
            <a:endParaRPr lang="en-US" dirty="0"/>
          </a:p>
        </p:txBody>
      </p:sp>
    </p:spTree>
    <p:extLst>
      <p:ext uri="{BB962C8B-B14F-4D97-AF65-F5344CB8AC3E}">
        <p14:creationId xmlns:p14="http://schemas.microsoft.com/office/powerpoint/2010/main" val="1505590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33.25 The chrome facing on this compression ring is about 0.004 inch (0.10 mm) thick</a:t>
            </a:r>
            <a:endParaRPr lang="en-US" dirty="0">
              <a:latin typeface="+mj-lt"/>
            </a:endParaRPr>
          </a:p>
        </p:txBody>
      </p:sp>
      <p:pic>
        <p:nvPicPr>
          <p:cNvPr id="3" name="Picture 2" descr="A sectional view of a compression ring shows chrome facing on the ring with slight chamfers at the outer corner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4181" y="2217910"/>
            <a:ext cx="7555639" cy="3064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996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33.26 The moly facing on this compression ring is about 0.005 inch (0.13 mm) thick</a:t>
            </a:r>
            <a:endParaRPr lang="en-US" dirty="0">
              <a:latin typeface="+mj-lt"/>
            </a:endParaRPr>
          </a:p>
        </p:txBody>
      </p:sp>
      <p:pic>
        <p:nvPicPr>
          <p:cNvPr id="3" name="Picture 2" descr="A sectional view of a compression ring shows moly facing on the ring inside a groove into the ring fac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8365" y="2217910"/>
            <a:ext cx="7467270" cy="3064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217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CONNECTING RODS (1 OF 2)</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smtClean="0"/>
              <a:t>The </a:t>
            </a:r>
            <a:r>
              <a:rPr lang="en-US" dirty="0"/>
              <a:t>connecting rod transfers </a:t>
            </a:r>
            <a:r>
              <a:rPr lang="en-US" dirty="0" smtClean="0"/>
              <a:t>the force </a:t>
            </a:r>
            <a:r>
              <a:rPr lang="en-US" dirty="0"/>
              <a:t>and reciprocating motion of the piston to the crankshaft</a:t>
            </a:r>
            <a:r>
              <a:rPr lang="en-US" dirty="0" smtClean="0"/>
              <a:t>.</a:t>
            </a:r>
          </a:p>
          <a:p>
            <a:r>
              <a:rPr lang="en-US" dirty="0" smtClean="0"/>
              <a:t>Cast Connecting Rods</a:t>
            </a:r>
          </a:p>
          <a:p>
            <a:pPr lvl="1"/>
            <a:r>
              <a:rPr lang="en-US" dirty="0"/>
              <a:t>Cast connecting rods can </a:t>
            </a:r>
            <a:r>
              <a:rPr lang="en-US" dirty="0" smtClean="0"/>
              <a:t>be identified </a:t>
            </a:r>
            <a:r>
              <a:rPr lang="en-US" dirty="0"/>
              <a:t>by their narrow parting line</a:t>
            </a:r>
            <a:r>
              <a:rPr lang="en-US" dirty="0" smtClean="0"/>
              <a:t>.</a:t>
            </a:r>
          </a:p>
          <a:p>
            <a:r>
              <a:rPr lang="en-US" dirty="0" smtClean="0"/>
              <a:t>Forged Connecting Rods</a:t>
            </a:r>
          </a:p>
          <a:p>
            <a:pPr lvl="1"/>
            <a:r>
              <a:rPr lang="en-US" dirty="0" smtClean="0"/>
              <a:t>The </a:t>
            </a:r>
            <a:r>
              <a:rPr lang="en-US" dirty="0"/>
              <a:t>forging method </a:t>
            </a:r>
            <a:r>
              <a:rPr lang="en-US" dirty="0" smtClean="0"/>
              <a:t>produces lighter </a:t>
            </a:r>
            <a:r>
              <a:rPr lang="en-US" dirty="0"/>
              <a:t>weight and stronger, but more expensive, connecting rods.</a:t>
            </a:r>
            <a:endParaRPr lang="en-US" dirty="0" smtClean="0"/>
          </a:p>
          <a:p>
            <a:endParaRPr lang="en-US" dirty="0"/>
          </a:p>
        </p:txBody>
      </p:sp>
    </p:spTree>
    <p:extLst>
      <p:ext uri="{BB962C8B-B14F-4D97-AF65-F5344CB8AC3E}">
        <p14:creationId xmlns:p14="http://schemas.microsoft.com/office/powerpoint/2010/main" val="3306596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CONNECTING RODS (2 OF 2)</a:t>
            </a:r>
            <a:endParaRPr lang="en-US" dirty="0">
              <a:latin typeface="+mj-lt"/>
            </a:endParaRPr>
          </a:p>
        </p:txBody>
      </p:sp>
      <p:sp>
        <p:nvSpPr>
          <p:cNvPr id="3" name="Content Placeholder 2"/>
          <p:cNvSpPr>
            <a:spLocks noGrp="1"/>
          </p:cNvSpPr>
          <p:nvPr>
            <p:ph idx="1"/>
          </p:nvPr>
        </p:nvSpPr>
        <p:spPr/>
        <p:txBody>
          <a:bodyPr/>
          <a:lstStyle/>
          <a:p>
            <a:r>
              <a:rPr lang="en-US" dirty="0" smtClean="0"/>
              <a:t>Powdered Metal Connecting Rods</a:t>
            </a:r>
          </a:p>
          <a:p>
            <a:pPr lvl="1"/>
            <a:r>
              <a:rPr lang="en-US" dirty="0"/>
              <a:t>Each rod is created using a measured amount of material so </a:t>
            </a:r>
            <a:r>
              <a:rPr lang="en-US" dirty="0" smtClean="0"/>
              <a:t>that rod </a:t>
            </a:r>
            <a:r>
              <a:rPr lang="en-US" dirty="0"/>
              <a:t>balancing and, therefore, engine balancing, is now </a:t>
            </a:r>
            <a:r>
              <a:rPr lang="en-US" dirty="0" smtClean="0"/>
              <a:t>achieved without </a:t>
            </a:r>
            <a:r>
              <a:rPr lang="en-US" dirty="0"/>
              <a:t>extra weighting and machining operations</a:t>
            </a:r>
            <a:r>
              <a:rPr lang="en-US" dirty="0" smtClean="0"/>
              <a:t>.</a:t>
            </a:r>
          </a:p>
          <a:p>
            <a:pPr lvl="1"/>
            <a:r>
              <a:rPr lang="en-US" dirty="0"/>
              <a:t>This powder is then placed in a die and compacted (</a:t>
            </a:r>
            <a:r>
              <a:rPr lang="en-US" dirty="0" smtClean="0"/>
              <a:t>forged) under </a:t>
            </a:r>
            <a:r>
              <a:rPr lang="en-US" dirty="0"/>
              <a:t>a pressure of 30 to 50 tons per square inch</a:t>
            </a:r>
            <a:r>
              <a:rPr lang="en-US" dirty="0" smtClean="0"/>
              <a:t>.</a:t>
            </a:r>
          </a:p>
          <a:p>
            <a:pPr lvl="1"/>
            <a:r>
              <a:rPr lang="en-US" dirty="0"/>
              <a:t>The big end is then fractured using a large press. The </a:t>
            </a:r>
            <a:r>
              <a:rPr lang="en-US" dirty="0" smtClean="0"/>
              <a:t>uneven parting </a:t>
            </a:r>
            <a:r>
              <a:rPr lang="en-US" dirty="0"/>
              <a:t>line helps ensure a perfect match when the pieces </a:t>
            </a:r>
            <a:r>
              <a:rPr lang="en-US" dirty="0" smtClean="0"/>
              <a:t>are assembled.</a:t>
            </a:r>
            <a:endParaRPr lang="en-US" dirty="0"/>
          </a:p>
        </p:txBody>
      </p:sp>
    </p:spTree>
    <p:extLst>
      <p:ext uri="{BB962C8B-B14F-4D97-AF65-F5344CB8AC3E}">
        <p14:creationId xmlns:p14="http://schemas.microsoft.com/office/powerpoint/2010/main" val="311287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33.1 The piston seals the bottom of the combustion chamber and is attached to a connecting rod</a:t>
            </a:r>
            <a:endParaRPr lang="en-US" sz="2400" dirty="0">
              <a:latin typeface="+mj-lt"/>
            </a:endParaRPr>
          </a:p>
        </p:txBody>
      </p:sp>
      <p:pic>
        <p:nvPicPr>
          <p:cNvPr id="5" name="Picture 2" descr="A cutaway of an engine shows a piston connected to a connecting ro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32321" y="1761660"/>
            <a:ext cx="3879357" cy="435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33.27 The connecting rod is the most highly stressed part of any engine because combustion pressure tries to compress it and piston inertia tries to pull it apart</a:t>
            </a:r>
            <a:endParaRPr lang="en-US" dirty="0">
              <a:latin typeface="+mj-lt"/>
            </a:endParaRPr>
          </a:p>
        </p:txBody>
      </p:sp>
      <p:pic>
        <p:nvPicPr>
          <p:cNvPr id="3" name="Picture 2" descr="The figure shows the following parts:&#10;• The small end of the connecting rod is connected to a piston by a cylindrical wrist pin.&#10;• The upper and lower halves of the big end of the connecting rod are bolted together by a bolt rod and house rod bearings inside it.&#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28252" y="1828800"/>
            <a:ext cx="3487495" cy="4078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651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33.28 The I-beam shape is the most common (top connecting rod), but the H-beam shape is common in high-performance and racing engine applications</a:t>
            </a:r>
            <a:endParaRPr lang="en-US" dirty="0">
              <a:latin typeface="+mj-lt"/>
            </a:endParaRPr>
          </a:p>
        </p:txBody>
      </p:sp>
      <p:pic>
        <p:nvPicPr>
          <p:cNvPr id="3" name="Picture 2" descr="A photo shows an I-beam and H-beam connecting rod. The I-beam has raised surfaces at either end of the rod and the H-beam has two large, flat sid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8415" y="2119091"/>
            <a:ext cx="7507168" cy="3986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372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33.29 Rod bolts are quickly removed using a press</a:t>
            </a:r>
            <a:endParaRPr lang="en-US" sz="2800" dirty="0">
              <a:latin typeface="+mj-lt"/>
            </a:endParaRPr>
          </a:p>
        </p:txBody>
      </p:sp>
      <p:pic>
        <p:nvPicPr>
          <p:cNvPr id="3" name="Picture 2" descr="A figure shows a press being used to remove the rod bolts of a connecting ro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91376" y="1524000"/>
            <a:ext cx="2018585" cy="4728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146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33.30 Some rods have balancing pads on each end of the connecting rod</a:t>
            </a:r>
            <a:endParaRPr lang="en-US" sz="2800" dirty="0">
              <a:latin typeface="+mj-lt"/>
            </a:endParaRPr>
          </a:p>
        </p:txBody>
      </p:sp>
      <p:pic>
        <p:nvPicPr>
          <p:cNvPr id="3" name="Picture 2" descr="A figure shows a connecting rod with balance pads attached to the big and small en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97730" y="1676400"/>
            <a:ext cx="1548538" cy="4366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31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33.31 Some connecting rods have spit holes to help lubricate the cylinder wall or piston pin</a:t>
            </a:r>
            <a:endParaRPr lang="en-US" dirty="0">
              <a:latin typeface="+mj-lt"/>
            </a:endParaRPr>
          </a:p>
        </p:txBody>
      </p:sp>
      <p:pic>
        <p:nvPicPr>
          <p:cNvPr id="3" name="Picture 2" descr="A figure shows an oil hole in the big end of a connecting rod that sprays oil on the cylinder wall of an engi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18879" y="1876455"/>
            <a:ext cx="4306240" cy="4201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195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33.32 Some engines, such as this Ford diesel, are equipped with oil </a:t>
            </a:r>
            <a:r>
              <a:rPr lang="en-IN" dirty="0" err="1">
                <a:latin typeface="+mj-lt"/>
              </a:rPr>
              <a:t>squirters</a:t>
            </a:r>
            <a:r>
              <a:rPr lang="en-IN" dirty="0">
                <a:latin typeface="+mj-lt"/>
              </a:rPr>
              <a:t> that spray or stream oil toward the underneath side of the piston head to cool the piston</a:t>
            </a:r>
            <a:endParaRPr lang="en-US" dirty="0">
              <a:latin typeface="+mj-lt"/>
            </a:endParaRPr>
          </a:p>
        </p:txBody>
      </p:sp>
      <p:pic>
        <p:nvPicPr>
          <p:cNvPr id="3" name="Picture 2" descr="A photo shows a tube shaped oil squirter connected to the oil gallery. The squirter sprays oil from the gallery to the piston, connecting rod, and cranksha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36574" y="2057400"/>
            <a:ext cx="3270851" cy="3238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92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33.33 A cast connecting rod is found on many stock engines and can be identified by the thin parting line</a:t>
            </a:r>
            <a:endParaRPr lang="en-US" dirty="0">
              <a:latin typeface="+mj-lt"/>
            </a:endParaRPr>
          </a:p>
        </p:txBody>
      </p:sp>
      <p:pic>
        <p:nvPicPr>
          <p:cNvPr id="3" name="Picture 2" descr="A photo shows a thin parting line on a cast connecting rid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77573" y="2057400"/>
            <a:ext cx="4788853" cy="3587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279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33.34 This high-performance connecting rod uses a bronze bushing in the small end of the rod and an oil hole to allow oil to reach the full-floating piston pin</a:t>
            </a:r>
            <a:endParaRPr lang="en-US" dirty="0">
              <a:latin typeface="+mj-lt"/>
            </a:endParaRPr>
          </a:p>
        </p:txBody>
      </p:sp>
      <p:pic>
        <p:nvPicPr>
          <p:cNvPr id="3" name="Picture 2" descr="A photo shows a bronze bushing inside the small end of a connecting rod. An oil hole is also visible in the small en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97784" y="2133600"/>
            <a:ext cx="3148430" cy="3447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813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33.35 Powdered metal connecting rods feature a fractured parting line at the big end of the rod</a:t>
            </a:r>
            <a:endParaRPr lang="en-US" dirty="0">
              <a:latin typeface="+mj-lt"/>
            </a:endParaRPr>
          </a:p>
        </p:txBody>
      </p:sp>
      <p:pic>
        <p:nvPicPr>
          <p:cNvPr id="3" name="Picture 2" descr="A photo shows a cracked parting line at the big end of a connecting rod. The parting line splits the big end into two halv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76222" y="1788876"/>
            <a:ext cx="4991554" cy="4359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96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CONNECTING ROD SERVICE</a:t>
            </a:r>
            <a:endParaRPr lang="en-US" dirty="0">
              <a:latin typeface="+mj-lt"/>
            </a:endParaRPr>
          </a:p>
        </p:txBody>
      </p:sp>
      <p:sp>
        <p:nvSpPr>
          <p:cNvPr id="3" name="Content Placeholder 2"/>
          <p:cNvSpPr>
            <a:spLocks noGrp="1"/>
          </p:cNvSpPr>
          <p:nvPr>
            <p:ph idx="1"/>
          </p:nvPr>
        </p:nvSpPr>
        <p:spPr/>
        <p:txBody>
          <a:bodyPr/>
          <a:lstStyle/>
          <a:p>
            <a:r>
              <a:rPr lang="en-US" dirty="0" smtClean="0"/>
              <a:t>Removing Pistons From Rod</a:t>
            </a:r>
          </a:p>
          <a:p>
            <a:pPr lvl="1"/>
            <a:r>
              <a:rPr lang="en-US" dirty="0" smtClean="0"/>
              <a:t>Requires a special holding fixture.</a:t>
            </a:r>
          </a:p>
          <a:p>
            <a:r>
              <a:rPr lang="en-US" dirty="0" smtClean="0"/>
              <a:t>Inspection</a:t>
            </a:r>
          </a:p>
          <a:p>
            <a:pPr lvl="1"/>
            <a:r>
              <a:rPr lang="en-US" dirty="0"/>
              <a:t>Before connecting rod reconditioning, the </a:t>
            </a:r>
            <a:r>
              <a:rPr lang="en-US" dirty="0" smtClean="0"/>
              <a:t>rod should </a:t>
            </a:r>
            <a:r>
              <a:rPr lang="en-US" dirty="0"/>
              <a:t>be checked for twist</a:t>
            </a:r>
            <a:r>
              <a:rPr lang="en-US" dirty="0" smtClean="0"/>
              <a:t>.</a:t>
            </a:r>
          </a:p>
          <a:p>
            <a:r>
              <a:rPr lang="en-US" dirty="0" smtClean="0"/>
              <a:t>Reconditioning Procedure</a:t>
            </a:r>
          </a:p>
          <a:p>
            <a:pPr lvl="1"/>
            <a:r>
              <a:rPr lang="en-US" dirty="0" smtClean="0"/>
              <a:t>The </a:t>
            </a:r>
            <a:r>
              <a:rPr lang="en-US" dirty="0"/>
              <a:t>parting surfaces of the rod and cap are smoothed </a:t>
            </a:r>
            <a:r>
              <a:rPr lang="en-US" dirty="0" smtClean="0"/>
              <a:t>to remove </a:t>
            </a:r>
            <a:r>
              <a:rPr lang="en-US" dirty="0"/>
              <a:t>all high spots before resizing</a:t>
            </a:r>
            <a:r>
              <a:rPr lang="en-US" dirty="0" smtClean="0"/>
              <a:t>.</a:t>
            </a:r>
          </a:p>
          <a:p>
            <a:pPr lvl="1"/>
            <a:r>
              <a:rPr lang="en-US" dirty="0"/>
              <a:t>The hole is then bored </a:t>
            </a:r>
            <a:r>
              <a:rPr lang="en-US" dirty="0" smtClean="0"/>
              <a:t>or honed </a:t>
            </a:r>
            <a:r>
              <a:rPr lang="en-US" dirty="0"/>
              <a:t>to be perfectly round and of the size and finish required</a:t>
            </a:r>
            <a:endParaRPr lang="en-US" dirty="0" smtClean="0"/>
          </a:p>
          <a:p>
            <a:endParaRPr lang="en-US" dirty="0"/>
          </a:p>
        </p:txBody>
      </p:sp>
    </p:spTree>
    <p:extLst>
      <p:ext uri="{BB962C8B-B14F-4D97-AF65-F5344CB8AC3E}">
        <p14:creationId xmlns:p14="http://schemas.microsoft.com/office/powerpoint/2010/main" val="323726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PISTON CONSTRUCTION (1 OF 5)</a:t>
            </a:r>
            <a:endParaRPr lang="en-US" dirty="0">
              <a:latin typeface="+mj-lt"/>
            </a:endParaRPr>
          </a:p>
        </p:txBody>
      </p:sp>
      <p:sp>
        <p:nvSpPr>
          <p:cNvPr id="26627" name="Content Placeholder 2"/>
          <p:cNvSpPr>
            <a:spLocks noGrp="1"/>
          </p:cNvSpPr>
          <p:nvPr>
            <p:ph idx="1"/>
          </p:nvPr>
        </p:nvSpPr>
        <p:spPr>
          <a:xfrm>
            <a:off x="457200" y="1600200"/>
            <a:ext cx="8077200" cy="4525963"/>
          </a:xfrm>
        </p:spPr>
        <p:txBody>
          <a:bodyPr/>
          <a:lstStyle/>
          <a:p>
            <a:r>
              <a:rPr lang="en-US" dirty="0" smtClean="0"/>
              <a:t>Piston Ring Grooves</a:t>
            </a:r>
          </a:p>
          <a:p>
            <a:pPr lvl="1"/>
            <a:r>
              <a:rPr lang="en-US" dirty="0" smtClean="0"/>
              <a:t>Located between the piston head and skirt</a:t>
            </a:r>
          </a:p>
          <a:p>
            <a:pPr lvl="1"/>
            <a:r>
              <a:rPr lang="en-US" dirty="0" smtClean="0"/>
              <a:t>The width of the grooves and the number of rings determines minimum piston height.</a:t>
            </a:r>
            <a:endParaRPr lang="en-US" dirty="0"/>
          </a:p>
          <a:p>
            <a:r>
              <a:rPr lang="en-US" dirty="0" smtClean="0"/>
              <a:t>Cast Pistons</a:t>
            </a:r>
          </a:p>
          <a:p>
            <a:pPr lvl="1"/>
            <a:r>
              <a:rPr lang="en-US" dirty="0"/>
              <a:t>Cast aluminum pistons usually are made </a:t>
            </a:r>
            <a:r>
              <a:rPr lang="en-US" dirty="0" smtClean="0"/>
              <a:t>using gravity </a:t>
            </a:r>
            <a:r>
              <a:rPr lang="en-US" dirty="0"/>
              <a:t>die </a:t>
            </a:r>
            <a:r>
              <a:rPr lang="en-US" dirty="0" smtClean="0"/>
              <a:t>casting in which molten </a:t>
            </a:r>
            <a:r>
              <a:rPr lang="en-US" dirty="0"/>
              <a:t>aluminum alloy </a:t>
            </a:r>
            <a:r>
              <a:rPr lang="en-US" dirty="0" smtClean="0"/>
              <a:t>and about </a:t>
            </a:r>
            <a:r>
              <a:rPr lang="en-US" dirty="0"/>
              <a:t>10% silicon are poured into a mold.</a:t>
            </a:r>
            <a:r>
              <a:rPr lang="en-US" dirty="0" smtClean="0"/>
              <a:t> </a:t>
            </a:r>
          </a:p>
          <a:p>
            <a:endParaRPr lang="en-US" sz="2400" dirty="0" smtClean="0"/>
          </a:p>
        </p:txBody>
      </p:sp>
    </p:spTree>
    <p:extLst>
      <p:ext uri="{BB962C8B-B14F-4D97-AF65-F5344CB8AC3E}">
        <p14:creationId xmlns:p14="http://schemas.microsoft.com/office/powerpoint/2010/main" val="6186104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33.36 A press used to remove the connecting rod from the piston</a:t>
            </a:r>
            <a:endParaRPr lang="en-US" sz="2800" dirty="0">
              <a:latin typeface="+mj-lt"/>
            </a:endParaRPr>
          </a:p>
        </p:txBody>
      </p:sp>
      <p:pic>
        <p:nvPicPr>
          <p:cNvPr id="3" name="Picture 2" descr="A photo shows a piston and connecting rod installed on a press to remove the connecting ro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28289" y="1447800"/>
            <a:ext cx="2307034" cy="4823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507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33.37 If the rod is twisted, it causes diagonal-type wear on the piston skirt</a:t>
            </a:r>
            <a:endParaRPr lang="en-US" sz="2800" dirty="0">
              <a:latin typeface="+mj-lt"/>
            </a:endParaRPr>
          </a:p>
        </p:txBody>
      </p:sp>
      <p:pic>
        <p:nvPicPr>
          <p:cNvPr id="3" name="Picture 2" descr="A figure shows a twisted connecting rod in a piston that causes uneven diagonal wear on the piston skir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76248" y="1447800"/>
            <a:ext cx="1848841" cy="4823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815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33.38 A rod alignment fixture is used to check a connecting rod for bends or twists</a:t>
            </a:r>
            <a:endParaRPr lang="en-US" sz="2800" dirty="0">
              <a:latin typeface="+mj-lt"/>
            </a:endParaRPr>
          </a:p>
        </p:txBody>
      </p:sp>
      <p:pic>
        <p:nvPicPr>
          <p:cNvPr id="3" name="Picture 2" descr="A figure shows a connecting rod attached to a rod alignment fixture. The contact bars of the fixture are inserted inside the small end of the connecting rod. A bend indicator connected to the surface plate of the fixture measures the twist or ben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48448" y="1634563"/>
            <a:ext cx="4447099" cy="4507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199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33.39 Rod bearing bores normally stretch from top to bottom, with most wear concentrated on the rod cap</a:t>
            </a:r>
            <a:endParaRPr lang="en-US" dirty="0">
              <a:latin typeface="+mj-lt"/>
            </a:endParaRPr>
          </a:p>
        </p:txBody>
      </p:sp>
      <p:pic>
        <p:nvPicPr>
          <p:cNvPr id="3" name="Picture 2" descr="A figure shows the wear in rod bearing bores. The wear is concentrated on the top and bottom of the rod ca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40877" y="1653567"/>
            <a:ext cx="3262240" cy="4418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467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33.40 To help ensure that the big ends are honed straight, many experts recommend placing two rods together when performing the honing operation</a:t>
            </a:r>
            <a:endParaRPr lang="en-US" dirty="0">
              <a:latin typeface="+mj-lt"/>
            </a:endParaRPr>
          </a:p>
        </p:txBody>
      </p:sp>
      <p:pic>
        <p:nvPicPr>
          <p:cNvPr id="3" name="Picture 2" descr="A photo shows the big ends of two connecting rods installed on &#10;a honing machi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86002" y="2057400"/>
            <a:ext cx="5171989" cy="3883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230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PISTON AND ROD ASSEMBLY</a:t>
            </a:r>
            <a:endParaRPr lang="en-US" dirty="0">
              <a:latin typeface="+mj-lt"/>
            </a:endParaRPr>
          </a:p>
        </p:txBody>
      </p:sp>
      <p:sp>
        <p:nvSpPr>
          <p:cNvPr id="3" name="Content Placeholder 2"/>
          <p:cNvSpPr>
            <a:spLocks noGrp="1"/>
          </p:cNvSpPr>
          <p:nvPr>
            <p:ph idx="1"/>
          </p:nvPr>
        </p:nvSpPr>
        <p:spPr/>
        <p:txBody>
          <a:bodyPr/>
          <a:lstStyle/>
          <a:p>
            <a:r>
              <a:rPr lang="en-US" dirty="0" smtClean="0"/>
              <a:t>Interference Fit Rods</a:t>
            </a:r>
          </a:p>
          <a:p>
            <a:pPr lvl="1"/>
            <a:r>
              <a:rPr lang="en-US" dirty="0"/>
              <a:t>The small eye of the connecting rod is heated before the pin </a:t>
            </a:r>
            <a:r>
              <a:rPr lang="en-US" dirty="0" smtClean="0"/>
              <a:t>is installed.</a:t>
            </a:r>
          </a:p>
          <a:p>
            <a:r>
              <a:rPr lang="en-US" dirty="0" smtClean="0"/>
              <a:t>Full-Floating Rods</a:t>
            </a:r>
          </a:p>
          <a:p>
            <a:pPr lvl="1"/>
            <a:r>
              <a:rPr lang="en-US" dirty="0" smtClean="0"/>
              <a:t>The full-floating </a:t>
            </a:r>
            <a:r>
              <a:rPr lang="en-US" dirty="0"/>
              <a:t>piston pin is held in place with a lock ring at each end </a:t>
            </a:r>
            <a:r>
              <a:rPr lang="en-US" dirty="0" smtClean="0"/>
              <a:t>of the </a:t>
            </a:r>
            <a:r>
              <a:rPr lang="en-US" dirty="0"/>
              <a:t>piston pin.</a:t>
            </a:r>
            <a:endParaRPr lang="en-US" dirty="0" smtClean="0"/>
          </a:p>
          <a:p>
            <a:endParaRPr lang="en-US" dirty="0"/>
          </a:p>
        </p:txBody>
      </p:sp>
    </p:spTree>
    <p:extLst>
      <p:ext uri="{BB962C8B-B14F-4D97-AF65-F5344CB8AC3E}">
        <p14:creationId xmlns:p14="http://schemas.microsoft.com/office/powerpoint/2010/main" val="3774215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33.41 The small end of the rod is being heated in an electric heater and the piston is positioned properly so the piston pin can be installed as soon as the rod is removed from the heater</a:t>
            </a:r>
            <a:endParaRPr lang="en-US" dirty="0">
              <a:latin typeface="+mj-lt"/>
            </a:endParaRPr>
          </a:p>
        </p:txBody>
      </p:sp>
      <p:pic>
        <p:nvPicPr>
          <p:cNvPr id="3" name="Picture 2" descr="A photo shows the small end of a connecting rod inside an electric heater. A piston with piston pin is positioned readily in a vice nearby the hea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48000" y="1905000"/>
            <a:ext cx="2855686" cy="3807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070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PISTON RING SERVICE</a:t>
            </a:r>
            <a:endParaRPr lang="en-US" dirty="0">
              <a:latin typeface="+mj-lt"/>
            </a:endParaRPr>
          </a:p>
        </p:txBody>
      </p:sp>
      <p:sp>
        <p:nvSpPr>
          <p:cNvPr id="3" name="Content Placeholder 2"/>
          <p:cNvSpPr>
            <a:spLocks noGrp="1"/>
          </p:cNvSpPr>
          <p:nvPr>
            <p:ph idx="1"/>
          </p:nvPr>
        </p:nvSpPr>
        <p:spPr/>
        <p:txBody>
          <a:bodyPr/>
          <a:lstStyle/>
          <a:p>
            <a:r>
              <a:rPr lang="en-US" dirty="0" smtClean="0"/>
              <a:t>Step 1: Check the side clearance</a:t>
            </a:r>
          </a:p>
          <a:p>
            <a:r>
              <a:rPr lang="en-US" dirty="0" smtClean="0"/>
              <a:t>Step 2: Check the ring gap</a:t>
            </a:r>
          </a:p>
          <a:p>
            <a:r>
              <a:rPr lang="en-US" dirty="0" smtClean="0"/>
              <a:t>Step 3: Install oil control rings</a:t>
            </a:r>
          </a:p>
          <a:p>
            <a:r>
              <a:rPr lang="en-US" dirty="0" smtClean="0"/>
              <a:t>Step 4: Install the compression rings</a:t>
            </a:r>
          </a:p>
          <a:p>
            <a:r>
              <a:rPr lang="en-US" dirty="0" smtClean="0"/>
              <a:t>Step 5: Double check everything</a:t>
            </a:r>
            <a:endParaRPr lang="en-US" dirty="0"/>
          </a:p>
        </p:txBody>
      </p:sp>
    </p:spTree>
    <p:extLst>
      <p:ext uri="{BB962C8B-B14F-4D97-AF65-F5344CB8AC3E}">
        <p14:creationId xmlns:p14="http://schemas.microsoft.com/office/powerpoint/2010/main" val="3295297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33.42 The side clearance of the piston ring is checked with a feeler gauge</a:t>
            </a:r>
            <a:endParaRPr lang="en-US" dirty="0">
              <a:latin typeface="+mj-lt"/>
            </a:endParaRPr>
          </a:p>
        </p:txBody>
      </p:sp>
      <p:pic>
        <p:nvPicPr>
          <p:cNvPr id="3" name="Picture 2" descr="A photo shows a technician measuring the side clearance of a piston ring with a feeler gaug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57057" y="1897078"/>
            <a:ext cx="5629882" cy="422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800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33.43 The ring gap is measured using a feeler gauge</a:t>
            </a:r>
            <a:endParaRPr lang="en-US" sz="2800" dirty="0">
              <a:latin typeface="+mj-lt"/>
            </a:endParaRPr>
          </a:p>
        </p:txBody>
      </p:sp>
      <p:pic>
        <p:nvPicPr>
          <p:cNvPr id="3" name="Picture 2" descr="A photo shows a technician measuring the ring gap of a piston ring with a feeler gaug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81391" y="1526981"/>
            <a:ext cx="2981216" cy="4633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847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PISTON CONSTRUCTION (2 OF 5)</a:t>
            </a:r>
            <a:endParaRPr lang="en-US" dirty="0">
              <a:latin typeface="+mj-lt"/>
            </a:endParaRPr>
          </a:p>
        </p:txBody>
      </p:sp>
      <p:sp>
        <p:nvSpPr>
          <p:cNvPr id="3" name="Content Placeholder 2"/>
          <p:cNvSpPr>
            <a:spLocks noGrp="1"/>
          </p:cNvSpPr>
          <p:nvPr>
            <p:ph idx="1"/>
          </p:nvPr>
        </p:nvSpPr>
        <p:spPr/>
        <p:txBody>
          <a:bodyPr/>
          <a:lstStyle/>
          <a:p>
            <a:r>
              <a:rPr lang="en-US" dirty="0"/>
              <a:t>Hypereutectic </a:t>
            </a:r>
            <a:r>
              <a:rPr lang="en-US" dirty="0" smtClean="0"/>
              <a:t>Pistons</a:t>
            </a:r>
          </a:p>
          <a:p>
            <a:pPr lvl="1"/>
            <a:r>
              <a:rPr lang="en-US" dirty="0" smtClean="0"/>
              <a:t>The </a:t>
            </a:r>
            <a:r>
              <a:rPr lang="en-US" dirty="0"/>
              <a:t>silicon content is increased to about 16</a:t>
            </a:r>
            <a:r>
              <a:rPr lang="en-US" dirty="0" smtClean="0"/>
              <a:t>% of the alloy.</a:t>
            </a:r>
          </a:p>
          <a:p>
            <a:pPr lvl="1"/>
            <a:r>
              <a:rPr lang="en-US" dirty="0"/>
              <a:t>25% weight reduction and </a:t>
            </a:r>
            <a:r>
              <a:rPr lang="en-US" dirty="0" smtClean="0"/>
              <a:t>lower expansion </a:t>
            </a:r>
            <a:r>
              <a:rPr lang="en-US" dirty="0"/>
              <a:t>rate</a:t>
            </a:r>
            <a:r>
              <a:rPr lang="en-US" dirty="0" smtClean="0"/>
              <a:t>.</a:t>
            </a:r>
          </a:p>
          <a:p>
            <a:pPr lvl="1"/>
            <a:r>
              <a:rPr lang="en-US" dirty="0" smtClean="0"/>
              <a:t>More expensive because </a:t>
            </a:r>
            <a:r>
              <a:rPr lang="en-US" dirty="0"/>
              <a:t>they are more difficult to cast and machine</a:t>
            </a:r>
            <a:r>
              <a:rPr lang="en-US" dirty="0" smtClean="0"/>
              <a:t>.</a:t>
            </a:r>
          </a:p>
          <a:p>
            <a:r>
              <a:rPr lang="en-US" dirty="0" smtClean="0"/>
              <a:t>Forged Pistons</a:t>
            </a:r>
          </a:p>
          <a:p>
            <a:pPr lvl="1"/>
            <a:r>
              <a:rPr lang="en-US" dirty="0"/>
              <a:t>Forged pistons have a dense grain </a:t>
            </a:r>
            <a:r>
              <a:rPr lang="en-US" dirty="0" smtClean="0"/>
              <a:t>structure and </a:t>
            </a:r>
            <a:r>
              <a:rPr lang="en-US" dirty="0"/>
              <a:t>are very strong, so are often used in turbocharged </a:t>
            </a:r>
            <a:r>
              <a:rPr lang="en-US" dirty="0" smtClean="0"/>
              <a:t>or supercharged </a:t>
            </a:r>
            <a:r>
              <a:rPr lang="en-US" dirty="0"/>
              <a:t>engines.</a:t>
            </a:r>
          </a:p>
          <a:p>
            <a:endParaRPr lang="en-US" dirty="0"/>
          </a:p>
        </p:txBody>
      </p:sp>
    </p:spTree>
    <p:extLst>
      <p:ext uri="{BB962C8B-B14F-4D97-AF65-F5344CB8AC3E}">
        <p14:creationId xmlns:p14="http://schemas.microsoft.com/office/powerpoint/2010/main" val="1980314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33.44 A hand-operated piston ring end gap grinder being used to increase the end gap of a piston ring so that it is within factory specifications</a:t>
            </a:r>
            <a:endParaRPr lang="en-US" sz="2400" dirty="0">
              <a:latin typeface="+mj-lt"/>
            </a:endParaRPr>
          </a:p>
        </p:txBody>
      </p:sp>
      <p:pic>
        <p:nvPicPr>
          <p:cNvPr id="3" name="Picture 2" descr="A figure shows a technician using a hand-operated piston ring end gap grinder on the piston ring of a pist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69188" y="1981200"/>
            <a:ext cx="3813169" cy="3769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567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33.45 A typical ring expander being used to install a piston ring on a piston</a:t>
            </a:r>
            <a:endParaRPr lang="en-US" sz="2400" dirty="0">
              <a:latin typeface="+mj-lt"/>
            </a:endParaRPr>
          </a:p>
        </p:txBody>
      </p:sp>
      <p:pic>
        <p:nvPicPr>
          <p:cNvPr id="3" name="Picture 2" descr="A photo shows a technician using a ring expander to expand and install a piston ring on a pist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25850" y="1688482"/>
            <a:ext cx="5892299" cy="4424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318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33.46 Identification marks used to indicate the side of the piston ring to be placed toward the head of the piston</a:t>
            </a:r>
            <a:endParaRPr lang="en-US" sz="2400" dirty="0">
              <a:latin typeface="+mj-lt"/>
            </a:endParaRPr>
          </a:p>
        </p:txBody>
      </p:sp>
      <p:pic>
        <p:nvPicPr>
          <p:cNvPr id="3" name="Picture 2" descr="A figure shows the different identification marks on a piston ring. The different identification marks on a piston ring are as follows: a black dot, a white dot, “TOP” labeled on the piston ring, and the letter “T” labeled on the piston r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08055" y="1791344"/>
            <a:ext cx="3527888" cy="4337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390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a:t>What causes the piston ring groove clearance to widen </a:t>
            </a:r>
            <a:r>
              <a:rPr lang="en-US" sz="4000" dirty="0" smtClean="0"/>
              <a:t>in service</a:t>
            </a:r>
            <a:r>
              <a:rPr lang="en-US" sz="4000" dirty="0"/>
              <a:t>?</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938992"/>
          </a:xfrm>
          <a:prstGeom prst="rect">
            <a:avLst/>
          </a:prstGeom>
        </p:spPr>
        <p:txBody>
          <a:bodyPr wrap="square">
            <a:spAutoFit/>
          </a:bodyPr>
          <a:lstStyle/>
          <a:p>
            <a:r>
              <a:rPr lang="en-US" sz="4000" dirty="0"/>
              <a:t>The pounding of each ring in its groove gradually </a:t>
            </a:r>
            <a:r>
              <a:rPr lang="en-US" sz="4000" dirty="0" smtClean="0"/>
              <a:t>increases the </a:t>
            </a:r>
            <a:r>
              <a:rPr lang="en-US" sz="4000" dirty="0"/>
              <a:t>piston ring side clearance.</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PISTON CONSTRUCTION ( 3 OF 5)</a:t>
            </a:r>
            <a:endParaRPr lang="en-US" dirty="0">
              <a:latin typeface="+mj-lt"/>
            </a:endParaRPr>
          </a:p>
        </p:txBody>
      </p:sp>
      <p:sp>
        <p:nvSpPr>
          <p:cNvPr id="3" name="Content Placeholder 2"/>
          <p:cNvSpPr>
            <a:spLocks noGrp="1"/>
          </p:cNvSpPr>
          <p:nvPr>
            <p:ph idx="1"/>
          </p:nvPr>
        </p:nvSpPr>
        <p:spPr/>
        <p:txBody>
          <a:bodyPr/>
          <a:lstStyle/>
          <a:p>
            <a:r>
              <a:rPr lang="en-US" dirty="0" smtClean="0"/>
              <a:t>Piston Head Designs</a:t>
            </a:r>
          </a:p>
          <a:p>
            <a:pPr lvl="1"/>
            <a:r>
              <a:rPr lang="en-US" dirty="0" smtClean="0"/>
              <a:t>Flat Top</a:t>
            </a:r>
          </a:p>
          <a:p>
            <a:pPr lvl="1"/>
            <a:r>
              <a:rPr lang="en-US" dirty="0" smtClean="0"/>
              <a:t>Raised Domes (Pop-Ups)</a:t>
            </a:r>
          </a:p>
          <a:p>
            <a:pPr lvl="1"/>
            <a:r>
              <a:rPr lang="en-US" dirty="0" smtClean="0"/>
              <a:t>Dish (Depression)</a:t>
            </a:r>
          </a:p>
          <a:p>
            <a:r>
              <a:rPr lang="en-US" dirty="0" smtClean="0"/>
              <a:t>Slipper Skirt Pistons</a:t>
            </a:r>
          </a:p>
          <a:p>
            <a:pPr lvl="1"/>
            <a:r>
              <a:rPr lang="en-US" dirty="0" smtClean="0"/>
              <a:t>Shorter </a:t>
            </a:r>
            <a:r>
              <a:rPr lang="en-US" dirty="0"/>
              <a:t>on the two sides that are not thrust surfaces</a:t>
            </a:r>
            <a:r>
              <a:rPr lang="en-US" dirty="0" smtClean="0"/>
              <a:t>.</a:t>
            </a:r>
          </a:p>
          <a:p>
            <a:pPr lvl="1"/>
            <a:r>
              <a:rPr lang="en-US" dirty="0" smtClean="0"/>
              <a:t>Lighter weight</a:t>
            </a:r>
          </a:p>
          <a:p>
            <a:pPr lvl="1"/>
            <a:r>
              <a:rPr lang="en-US" dirty="0"/>
              <a:t>Allows for a shorter overall engine height</a:t>
            </a:r>
          </a:p>
        </p:txBody>
      </p:sp>
    </p:spTree>
    <p:extLst>
      <p:ext uri="{BB962C8B-B14F-4D97-AF65-F5344CB8AC3E}">
        <p14:creationId xmlns:p14="http://schemas.microsoft.com/office/powerpoint/2010/main" val="1440004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PISTON CONSTRUCTION (4 OF 5)</a:t>
            </a:r>
            <a:endParaRPr lang="en-US" dirty="0">
              <a:latin typeface="+mj-lt"/>
            </a:endParaRPr>
          </a:p>
        </p:txBody>
      </p:sp>
      <p:sp>
        <p:nvSpPr>
          <p:cNvPr id="3" name="Content Placeholder 2"/>
          <p:cNvSpPr>
            <a:spLocks noGrp="1"/>
          </p:cNvSpPr>
          <p:nvPr>
            <p:ph idx="1"/>
          </p:nvPr>
        </p:nvSpPr>
        <p:spPr/>
        <p:txBody>
          <a:bodyPr/>
          <a:lstStyle/>
          <a:p>
            <a:r>
              <a:rPr lang="en-US" dirty="0" smtClean="0"/>
              <a:t>Cam Ground Pistons</a:t>
            </a:r>
          </a:p>
          <a:p>
            <a:pPr lvl="1"/>
            <a:r>
              <a:rPr lang="en-US" dirty="0"/>
              <a:t>As the cam ground piston is heated, it </a:t>
            </a:r>
            <a:r>
              <a:rPr lang="en-US" dirty="0" smtClean="0"/>
              <a:t>expands along </a:t>
            </a:r>
            <a:r>
              <a:rPr lang="en-US" dirty="0"/>
              <a:t>the piston pin so that it becomes nearly round at its </a:t>
            </a:r>
            <a:r>
              <a:rPr lang="en-US" dirty="0" smtClean="0"/>
              <a:t>normal operating </a:t>
            </a:r>
            <a:r>
              <a:rPr lang="en-US" dirty="0"/>
              <a:t>temperatures</a:t>
            </a:r>
            <a:r>
              <a:rPr lang="en-US" dirty="0" smtClean="0"/>
              <a:t>.</a:t>
            </a:r>
          </a:p>
          <a:p>
            <a:r>
              <a:rPr lang="en-US" dirty="0" smtClean="0"/>
              <a:t>Piston Finish</a:t>
            </a:r>
          </a:p>
          <a:p>
            <a:pPr lvl="1"/>
            <a:r>
              <a:rPr lang="en-US" dirty="0"/>
              <a:t>Scuffing can be reduced by coating the piston </a:t>
            </a:r>
            <a:r>
              <a:rPr lang="en-US" dirty="0" smtClean="0"/>
              <a:t>skirts with </a:t>
            </a:r>
            <a:r>
              <a:rPr lang="en-US" dirty="0"/>
              <a:t>tin 0.0005 inch (0.0125 mm) thick or a moly graphite coating</a:t>
            </a:r>
            <a:r>
              <a:rPr lang="en-US" dirty="0" smtClean="0"/>
              <a:t>.</a:t>
            </a:r>
          </a:p>
        </p:txBody>
      </p:sp>
    </p:spTree>
    <p:extLst>
      <p:ext uri="{BB962C8B-B14F-4D97-AF65-F5344CB8AC3E}">
        <p14:creationId xmlns:p14="http://schemas.microsoft.com/office/powerpoint/2010/main" val="1289688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446</TotalTime>
  <Words>2194</Words>
  <Application>Microsoft Office PowerPoint</Application>
  <PresentationFormat>On-screen Show (4:3)</PresentationFormat>
  <Paragraphs>195</Paragraphs>
  <Slides>75</Slides>
  <Notes>0</Notes>
  <HiddenSlides>0</HiddenSlides>
  <MMClips>0</MMClips>
  <ScaleCrop>false</ScaleCrop>
  <HeadingPairs>
    <vt:vector size="4" baseType="variant">
      <vt:variant>
        <vt:lpstr>Theme</vt:lpstr>
      </vt:variant>
      <vt:variant>
        <vt:i4>6</vt:i4>
      </vt:variant>
      <vt:variant>
        <vt:lpstr>Slide Titles</vt:lpstr>
      </vt:variant>
      <vt:variant>
        <vt:i4>75</vt:i4>
      </vt:variant>
    </vt:vector>
  </HeadingPairs>
  <TitlesOfParts>
    <vt:vector size="81"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PISTONS</vt:lpstr>
      <vt:lpstr>Figure 33.1 The piston seals the bottom of the combustion chamber and is attached to a connecting rod</vt:lpstr>
      <vt:lpstr>PISTON CONSTRUCTION (1 OF 5)</vt:lpstr>
      <vt:lpstr>PISTON CONSTRUCTION (2 OF 5)</vt:lpstr>
      <vt:lpstr>PISTON CONSTRUCTION ( 3 OF 5)</vt:lpstr>
      <vt:lpstr>PISTON CONSTRUCTION (4 OF 5)</vt:lpstr>
      <vt:lpstr>PISTON CONSTRUCTION ( 5 OF 5)</vt:lpstr>
      <vt:lpstr>Figure 33.2 All pistons share the same parts in common</vt:lpstr>
      <vt:lpstr>Figure 33.3 A piston diameter is measured across the thrust surfaces</vt:lpstr>
      <vt:lpstr>Figure 33.4 A cast piston showing the sprues which were used to fill the mold with molten aluminium alloy</vt:lpstr>
      <vt:lpstr>Figure 33.5 The top of the piston temperature can be 100°F (38°C) lower on a forged piston compared to a cast piston</vt:lpstr>
      <vt:lpstr>Figure 33.6 Valve reliefs are used to provide valve clearance</vt:lpstr>
      <vt:lpstr>Figure 33.7 Piston cam shape. The largest diameter is across the thrust surfaces and perpendicular to the piston pin (labeled A)</vt:lpstr>
      <vt:lpstr>Figure 33.8 A moly graphite coating on this piston from a General Motors 3800 V-6 engine helps to prevent piston scuffing</vt:lpstr>
      <vt:lpstr>Figure 33.9 The head of the piston is smaller in diameter than the skirt of the piston to allow it to expand when the engine is running</vt:lpstr>
      <vt:lpstr>Figure 33.10 Steel struts cast inside the piston help control expansion and add strength to the piston pin area</vt:lpstr>
      <vt:lpstr>QUESTION 1: ?</vt:lpstr>
      <vt:lpstr>ANSWER 1:</vt:lpstr>
      <vt:lpstr>PISTON PINS</vt:lpstr>
      <vt:lpstr>Figure 33.11 Most piston pins are hollow to reduce weight and have a straight bore. Some pins have a tapered bore to reinforce the pin</vt:lpstr>
      <vt:lpstr>Figure 33.12 Piston pin offset toward the major thrust surface</vt:lpstr>
      <vt:lpstr>Figure 33.13 Engine rotation and rod angle during the power stroke cause the piston to press harder against one side of the cylinder, called the major thrust surface</vt:lpstr>
      <vt:lpstr>PISTON PIN RETAINING METHODS</vt:lpstr>
      <vt:lpstr>Figure 33.14 Circlips hold full-floating piston pins in place</vt:lpstr>
      <vt:lpstr>Figure 33.15 A typical interference fit piston pin</vt:lpstr>
      <vt:lpstr>QUESTION 2: ?</vt:lpstr>
      <vt:lpstr>ANSWER 2:</vt:lpstr>
      <vt:lpstr>PISTON RINGS (1 OF 3)</vt:lpstr>
      <vt:lpstr>PISTON RINGS (2 OF 3)</vt:lpstr>
      <vt:lpstr>PISTON RINGS (3 OF 3)</vt:lpstr>
      <vt:lpstr>Figure 33.16 The rings conduct heat from the piston to the cylinder wall</vt:lpstr>
      <vt:lpstr>Figure 33.17 Combustion chamber pressure forces the ring against the cylinder wall and the bottom of the ring groove to effectively seal the cylinder</vt:lpstr>
      <vt:lpstr>Figure 33.18 The side and back clearances must be correct for the compression rings to seal properly</vt:lpstr>
      <vt:lpstr>Figure 33.19 This typical three-piece oil control ring uses a hump-type stainless steel spacer-expander. The expander separates the two steel rails and presses them against the cylinder wall</vt:lpstr>
      <vt:lpstr>Figure 33.20 Typical piston ring gaps</vt:lpstr>
      <vt:lpstr>Figure 33.21 The taper face ring provides oil control by scraping the cylinder wall. This style of ring must be installed right side up or the ring does not seal and oil is drawn into the combustion chamber</vt:lpstr>
      <vt:lpstr>Figure 33.22 Torsional twist rings provide better compression sealing and oil control than regular taper rings</vt:lpstr>
      <vt:lpstr>Figure 33.23 Scraper-type rings provide improved oil control</vt:lpstr>
      <vt:lpstr>Figure 33.24 The upper barrel face ring has a line showing contact with the cylinder wall. The second taper face ring shows contact along the lower edge of the ring</vt:lpstr>
      <vt:lpstr>PISTON RING CONSTRUCTION (1 OF 3)</vt:lpstr>
      <vt:lpstr>PISTON RING CONSTRUCTION (2 OF 3)</vt:lpstr>
      <vt:lpstr>PISTON RING CONSTRUCTION (3 OF 3)</vt:lpstr>
      <vt:lpstr>Figure 33.25 The chrome facing on this compression ring is about 0.004 inch (0.10 mm) thick</vt:lpstr>
      <vt:lpstr>Figure 33.26 The moly facing on this compression ring is about 0.005 inch (0.13 mm) thick</vt:lpstr>
      <vt:lpstr>CONNECTING RODS (1 OF 2)</vt:lpstr>
      <vt:lpstr>CONNECTING RODS (2 OF 2)</vt:lpstr>
      <vt:lpstr>Figure 33.27 The connecting rod is the most highly stressed part of any engine because combustion pressure tries to compress it and piston inertia tries to pull it apart</vt:lpstr>
      <vt:lpstr>Figure 33.28 The I-beam shape is the most common (top connecting rod), but the H-beam shape is common in high-performance and racing engine applications</vt:lpstr>
      <vt:lpstr>Figure 33.29 Rod bolts are quickly removed using a press</vt:lpstr>
      <vt:lpstr>Figure 33.30 Some rods have balancing pads on each end of the connecting rod</vt:lpstr>
      <vt:lpstr>Figure 33.31 Some connecting rods have spit holes to help lubricate the cylinder wall or piston pin</vt:lpstr>
      <vt:lpstr>Figure 33.32 Some engines, such as this Ford diesel, are equipped with oil squirters that spray or stream oil toward the underneath side of the piston head to cool the piston</vt:lpstr>
      <vt:lpstr>Figure 33.33 A cast connecting rod is found on many stock engines and can be identified by the thin parting line</vt:lpstr>
      <vt:lpstr>Figure 33.34 This high-performance connecting rod uses a bronze bushing in the small end of the rod and an oil hole to allow oil to reach the full-floating piston pin</vt:lpstr>
      <vt:lpstr>Figure 33.35 Powdered metal connecting rods feature a fractured parting line at the big end of the rod</vt:lpstr>
      <vt:lpstr>CONNECTING ROD SERVICE</vt:lpstr>
      <vt:lpstr>Figure 33.36 A press used to remove the connecting rod from the piston</vt:lpstr>
      <vt:lpstr>Figure 33.37 If the rod is twisted, it causes diagonal-type wear on the piston skirt</vt:lpstr>
      <vt:lpstr>Figure 33.38 A rod alignment fixture is used to check a connecting rod for bends or twists</vt:lpstr>
      <vt:lpstr>Figure 33.39 Rod bearing bores normally stretch from top to bottom, with most wear concentrated on the rod cap</vt:lpstr>
      <vt:lpstr>Figure 33.40 To help ensure that the big ends are honed straight, many experts recommend placing two rods together when performing the honing operation</vt:lpstr>
      <vt:lpstr>PISTON AND ROD ASSEMBLY</vt:lpstr>
      <vt:lpstr>Figure 33.41 The small end of the rod is being heated in an electric heater and the piston is positioned properly so the piston pin can be installed as soon as the rod is removed from the heater</vt:lpstr>
      <vt:lpstr>PISTON RING SERVICE</vt:lpstr>
      <vt:lpstr>Figure 33.42 The side clearance of the piston ring is checked with a feeler gauge</vt:lpstr>
      <vt:lpstr>Figure 33.43 The ring gap is measured using a feeler gauge</vt:lpstr>
      <vt:lpstr>Figure 33.44 A hand-operated piston ring end gap grinder being used to increase the end gap of a piston ring so that it is within factory specifications</vt:lpstr>
      <vt:lpstr>Figure 33.45 A typical ring expander being used to install a piston ring on a piston</vt:lpstr>
      <vt:lpstr>Figure 33.46 Identification marks used to indicate the side of the piston ring to be placed toward the head of the piston</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33</dc:title>
  <dc:creator>Curt &amp; Tammy</dc:creator>
  <cp:lastModifiedBy>Curt &amp; Tammy</cp:lastModifiedBy>
  <cp:revision>62</cp:revision>
  <dcterms:created xsi:type="dcterms:W3CDTF">2018-09-25T19:30:15Z</dcterms:created>
  <dcterms:modified xsi:type="dcterms:W3CDTF">2019-03-26T19:34:35Z</dcterms:modified>
</cp:coreProperties>
</file>