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16" r:id="rId12"/>
    <p:sldId id="317" r:id="rId13"/>
    <p:sldId id="263" r:id="rId14"/>
    <p:sldId id="375" r:id="rId15"/>
    <p:sldId id="270" r:id="rId16"/>
    <p:sldId id="318" r:id="rId17"/>
    <p:sldId id="319" r:id="rId18"/>
    <p:sldId id="320" r:id="rId19"/>
    <p:sldId id="267" r:id="rId20"/>
    <p:sldId id="268" r:id="rId21"/>
    <p:sldId id="269" r:id="rId22"/>
    <p:sldId id="377" r:id="rId23"/>
    <p:sldId id="321" r:id="rId24"/>
    <p:sldId id="322" r:id="rId25"/>
    <p:sldId id="326" r:id="rId26"/>
    <p:sldId id="323" r:id="rId27"/>
    <p:sldId id="324" r:id="rId28"/>
    <p:sldId id="327" r:id="rId29"/>
    <p:sldId id="328" r:id="rId30"/>
    <p:sldId id="329" r:id="rId31"/>
    <p:sldId id="330" r:id="rId32"/>
    <p:sldId id="331" r:id="rId33"/>
    <p:sldId id="286" r:id="rId34"/>
    <p:sldId id="287" r:id="rId35"/>
    <p:sldId id="378" r:id="rId36"/>
    <p:sldId id="332" r:id="rId37"/>
    <p:sldId id="333" r:id="rId38"/>
    <p:sldId id="334" r:id="rId39"/>
    <p:sldId id="379" r:id="rId40"/>
    <p:sldId id="335" r:id="rId41"/>
    <p:sldId id="336" r:id="rId42"/>
    <p:sldId id="337" r:id="rId43"/>
    <p:sldId id="338" r:id="rId44"/>
    <p:sldId id="339" r:id="rId45"/>
    <p:sldId id="340" r:id="rId46"/>
    <p:sldId id="380" r:id="rId47"/>
    <p:sldId id="341" r:id="rId48"/>
    <p:sldId id="342" r:id="rId49"/>
    <p:sldId id="272" r:id="rId50"/>
    <p:sldId id="343" r:id="rId51"/>
    <p:sldId id="381" r:id="rId52"/>
    <p:sldId id="344" r:id="rId53"/>
    <p:sldId id="345" r:id="rId54"/>
    <p:sldId id="346" r:id="rId55"/>
    <p:sldId id="347" r:id="rId56"/>
    <p:sldId id="382" r:id="rId57"/>
    <p:sldId id="348" r:id="rId58"/>
    <p:sldId id="349" r:id="rId59"/>
    <p:sldId id="350" r:id="rId60"/>
    <p:sldId id="383" r:id="rId61"/>
    <p:sldId id="351" r:id="rId62"/>
    <p:sldId id="384" r:id="rId63"/>
    <p:sldId id="352" r:id="rId64"/>
    <p:sldId id="353" r:id="rId65"/>
    <p:sldId id="354" r:id="rId66"/>
    <p:sldId id="355" r:id="rId67"/>
    <p:sldId id="356" r:id="rId68"/>
    <p:sldId id="357" r:id="rId69"/>
    <p:sldId id="358" r:id="rId70"/>
    <p:sldId id="359" r:id="rId71"/>
    <p:sldId id="360" r:id="rId72"/>
    <p:sldId id="385" r:id="rId73"/>
    <p:sldId id="361" r:id="rId74"/>
    <p:sldId id="362" r:id="rId75"/>
    <p:sldId id="363" r:id="rId76"/>
    <p:sldId id="364" r:id="rId77"/>
    <p:sldId id="365" r:id="rId78"/>
    <p:sldId id="366" r:id="rId79"/>
    <p:sldId id="376" r:id="rId80"/>
    <p:sldId id="367" r:id="rId81"/>
    <p:sldId id="368" r:id="rId82"/>
    <p:sldId id="369" r:id="rId83"/>
    <p:sldId id="370" r:id="rId84"/>
    <p:sldId id="386" r:id="rId85"/>
    <p:sldId id="371" r:id="rId86"/>
    <p:sldId id="372" r:id="rId87"/>
    <p:sldId id="373" r:id="rId88"/>
    <p:sldId id="374" r:id="rId89"/>
    <p:sldId id="299" r:id="rId90"/>
    <p:sldId id="300" r:id="rId91"/>
    <p:sldId id="325"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7.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7.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67.xml"/></Relationships>
</file>

<file path=ppt/slides/_rels/slide6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7.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7.xml"/></Relationships>
</file>

<file path=ppt/slides/_rels/slide6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67.xml"/></Relationships>
</file>

<file path=ppt/slides/_rels/slide6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67.xml"/></Relationships>
</file>

<file path=ppt/slides/_rels/slide6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67.xml"/></Relationships>
</file>

<file path=ppt/slides/_rels/slide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7.xml"/></Relationships>
</file>

<file path=ppt/slides/_rels/slide6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7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67.xml"/></Relationships>
</file>

<file path=ppt/slides/_rels/slide7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7.xml"/></Relationships>
</file>

<file path=ppt/slides/_rels/slide7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67.xml"/></Relationships>
</file>

<file path=ppt/slides/_rels/slide7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67.xml"/></Relationships>
</file>

<file path=ppt/slides/_rels/slide7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6.xml"/></Relationships>
</file>

<file path=ppt/slides/_rels/slide75.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67.xml"/></Relationships>
</file>

<file path=ppt/slides/_rels/slide76.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67.xml"/></Relationships>
</file>

<file path=ppt/slides/_rels/slide77.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67.xml"/></Relationships>
</file>

<file path=ppt/slides/_rels/slide78.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6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67.xml"/></Relationships>
</file>

<file path=ppt/slides/_rels/slide81.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67.xml"/></Relationships>
</file>

<file path=ppt/slides/_rels/slide82.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67.xml"/></Relationships>
</file>

<file path=ppt/slides/_rels/slide83.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6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32</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Camshafts and Valve Trains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55452"/>
          </a:xfrm>
        </p:spPr>
        <p:txBody>
          <a:bodyPr/>
          <a:lstStyle/>
          <a:p>
            <a:r>
              <a:rPr lang="en-IN" sz="2800" dirty="0">
                <a:latin typeface="+mj-lt"/>
              </a:rPr>
              <a:t>Figure 32.4 Parts of a cam and camshaft terms (nomenclature)</a:t>
            </a:r>
            <a:endParaRPr lang="en-US" sz="2800" dirty="0">
              <a:latin typeface="+mj-lt"/>
            </a:endParaRPr>
          </a:p>
        </p:txBody>
      </p:sp>
      <p:pic>
        <p:nvPicPr>
          <p:cNvPr id="4" name="Picture 2" descr="The figure shows the following:&#10;• The camshaft has a rear bearing on one end and front bearing on the other end.&#10;• A drive gear for distributor is situated next to the rear pump.&#10;• Four cam are situated between each cam journal.&#10;• Oil grooves run through the entire length of cam journal and also have oil holes.&#10;• An eccentric lobe is placed on the camshaft before the front bearing.&#10;• Keyways are cut in the shaft near the front bearing and have a tapped hole for gear fit.&#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7396" y="2708933"/>
            <a:ext cx="7449206" cy="2151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000" dirty="0">
                <a:latin typeface="+mj-lt"/>
              </a:rPr>
              <a:t>Figure 32.5 A composite camshaft is lightweight and yet flexible, because the hollow tube can absorb twisting forces and the lobes are hard enough to withstand the forces involved in opening valves</a:t>
            </a:r>
            <a:endParaRPr lang="en-US" sz="2000" dirty="0">
              <a:latin typeface="+mj-lt"/>
            </a:endParaRPr>
          </a:p>
        </p:txBody>
      </p:sp>
      <p:pic>
        <p:nvPicPr>
          <p:cNvPr id="6" name="Picture 2" descr="A photo shows a composite camshaft that has a hollow steel tube with cam lob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67869" y="2362200"/>
            <a:ext cx="3800715" cy="3149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32.6 Worn camshaft with two lobes worn to the point of being almost round</a:t>
            </a:r>
            <a:endParaRPr lang="en-US" sz="2400" dirty="0">
              <a:latin typeface="+mj-lt"/>
            </a:endParaRPr>
          </a:p>
        </p:txBody>
      </p:sp>
      <p:pic>
        <p:nvPicPr>
          <p:cNvPr id="6" name="Picture 2" descr="A photo shows a worn camshaft with round lob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42622" y="2302248"/>
            <a:ext cx="5058753" cy="267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2400" dirty="0">
                <a:latin typeface="+mj-lt"/>
              </a:rPr>
              <a:t>Figure 32.7 The camshaft powers the high-pressure fuel pump on engines equipped with gasoline direct injection</a:t>
            </a:r>
            <a:endParaRPr lang="en-US" dirty="0">
              <a:latin typeface="+mj-lt"/>
            </a:endParaRPr>
          </a:p>
        </p:txBody>
      </p:sp>
      <p:pic>
        <p:nvPicPr>
          <p:cNvPr id="4" name="Picture 2" desc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42195" y="1858881"/>
            <a:ext cx="5859607" cy="3565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t>How is the camshaft driven by the crankshaft?</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Timing gear, timing chain and timing belt.</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CAMSHAFT DRIVES (1 OF 2)</a:t>
            </a:r>
            <a:endParaRPr lang="en-US" dirty="0">
              <a:latin typeface="+mj-lt"/>
            </a:endParaRPr>
          </a:p>
        </p:txBody>
      </p:sp>
      <p:sp>
        <p:nvSpPr>
          <p:cNvPr id="28675" name="Content Placeholder 2"/>
          <p:cNvSpPr>
            <a:spLocks noGrp="1"/>
          </p:cNvSpPr>
          <p:nvPr>
            <p:ph idx="1"/>
          </p:nvPr>
        </p:nvSpPr>
        <p:spPr>
          <a:xfrm>
            <a:off x="228600" y="1600200"/>
            <a:ext cx="8458200" cy="4525963"/>
          </a:xfrm>
        </p:spPr>
        <p:txBody>
          <a:bodyPr/>
          <a:lstStyle/>
          <a:p>
            <a:r>
              <a:rPr lang="en-US" dirty="0" smtClean="0"/>
              <a:t>Crankshaft drives the camshaft with</a:t>
            </a:r>
          </a:p>
          <a:p>
            <a:pPr lvl="1"/>
            <a:r>
              <a:rPr lang="en-US" dirty="0" smtClean="0"/>
              <a:t>Timing gear</a:t>
            </a:r>
          </a:p>
          <a:p>
            <a:pPr lvl="1"/>
            <a:r>
              <a:rPr lang="en-US" dirty="0" smtClean="0"/>
              <a:t>Timing chain</a:t>
            </a:r>
          </a:p>
          <a:p>
            <a:pPr lvl="1"/>
            <a:r>
              <a:rPr lang="en-US" dirty="0" smtClean="0"/>
              <a:t>Timing belt</a:t>
            </a:r>
          </a:p>
          <a:p>
            <a:r>
              <a:rPr lang="en-US" dirty="0" smtClean="0"/>
              <a:t>Timing Chain</a:t>
            </a:r>
          </a:p>
          <a:p>
            <a:pPr lvl="1"/>
            <a:r>
              <a:rPr lang="en-US" dirty="0" smtClean="0"/>
              <a:t>Roller chain</a:t>
            </a:r>
          </a:p>
          <a:p>
            <a:pPr lvl="1"/>
            <a:r>
              <a:rPr lang="en-US" dirty="0" smtClean="0"/>
              <a:t>Flat-link or Morse type</a:t>
            </a:r>
          </a:p>
          <a:p>
            <a:r>
              <a:rPr lang="en-US" dirty="0" smtClean="0"/>
              <a:t>Tensioner</a:t>
            </a:r>
          </a:p>
          <a:p>
            <a:pPr lvl="1"/>
            <a:r>
              <a:rPr lang="en-US" dirty="0" smtClean="0"/>
              <a:t>On the unloaded side of chain</a:t>
            </a:r>
            <a:endParaRPr lang="en-US" dirty="0"/>
          </a:p>
          <a:p>
            <a:endParaRPr lang="en-US"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CAMSHAFT DRIVES (2 OF 2)</a:t>
            </a:r>
            <a:endParaRPr lang="en-US" dirty="0">
              <a:latin typeface="+mj-lt"/>
            </a:endParaRPr>
          </a:p>
        </p:txBody>
      </p:sp>
      <p:sp>
        <p:nvSpPr>
          <p:cNvPr id="3" name="Content Placeholder 2"/>
          <p:cNvSpPr>
            <a:spLocks noGrp="1"/>
          </p:cNvSpPr>
          <p:nvPr>
            <p:ph idx="1"/>
          </p:nvPr>
        </p:nvSpPr>
        <p:spPr/>
        <p:txBody>
          <a:bodyPr/>
          <a:lstStyle/>
          <a:p>
            <a:r>
              <a:rPr lang="en-US" dirty="0" smtClean="0"/>
              <a:t>Timing Belts</a:t>
            </a:r>
          </a:p>
          <a:p>
            <a:pPr lvl="1"/>
            <a:r>
              <a:rPr lang="en-US" dirty="0" smtClean="0"/>
              <a:t>Rubber or fabric reinforced with Kevlar or fiberglass.</a:t>
            </a:r>
          </a:p>
          <a:p>
            <a:pPr lvl="1"/>
            <a:r>
              <a:rPr lang="en-US" dirty="0" smtClean="0"/>
              <a:t>Replaced approximately ever 60,000 miles (100,000 Km)</a:t>
            </a:r>
          </a:p>
          <a:p>
            <a:r>
              <a:rPr lang="en-US" dirty="0" smtClean="0"/>
              <a:t>Freewheeling Engine</a:t>
            </a:r>
          </a:p>
          <a:p>
            <a:pPr lvl="1"/>
            <a:r>
              <a:rPr lang="en-US" dirty="0" smtClean="0"/>
              <a:t>No damage occurs when a timing belt fails.</a:t>
            </a:r>
          </a:p>
          <a:p>
            <a:r>
              <a:rPr lang="en-US" dirty="0" smtClean="0"/>
              <a:t>Interference Engine</a:t>
            </a:r>
          </a:p>
          <a:p>
            <a:pPr lvl="1"/>
            <a:r>
              <a:rPr lang="en-US" dirty="0" smtClean="0"/>
              <a:t>The valves will strike the top of the pistons when the timing belt fails.</a:t>
            </a:r>
            <a:endParaRPr lang="en-US" dirty="0"/>
          </a:p>
        </p:txBody>
      </p:sp>
    </p:spTree>
    <p:extLst>
      <p:ext uri="{BB962C8B-B14F-4D97-AF65-F5344CB8AC3E}">
        <p14:creationId xmlns:p14="http://schemas.microsoft.com/office/powerpoint/2010/main" val="107847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sz="2800" dirty="0">
                <a:latin typeface="+mj-lt"/>
              </a:rPr>
              <a:t>Figure 32.8 A timing chain hydraulic tensioner</a:t>
            </a:r>
            <a:endParaRPr lang="en-US" sz="2800" dirty="0">
              <a:latin typeface="+mj-lt"/>
            </a:endParaRPr>
          </a:p>
        </p:txBody>
      </p:sp>
      <p:pic>
        <p:nvPicPr>
          <p:cNvPr id="4" name="Picture 2" descr="A photo shows the timing chain hydraulic tensioner of an engine presses on the unloaded side of the chai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97847" y="1858881"/>
            <a:ext cx="4748302" cy="3565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32.9 The larger camshaft gear is usually given a helical cut to help reduce noise.</a:t>
            </a:r>
            <a:endParaRPr lang="en-US" sz="2800" dirty="0">
              <a:latin typeface="+mj-lt"/>
            </a:endParaRPr>
          </a:p>
        </p:txBody>
      </p:sp>
      <p:pic>
        <p:nvPicPr>
          <p:cNvPr id="6" name="Picture 2" descr="A figure shows a cylinder block with a camshaft gear meshed to a crankshaft gear. The camshaft gear is twice the size of the crankshaft gea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02505" y="2286000"/>
            <a:ext cx="2538989" cy="3022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32.1</a:t>
            </a:r>
            <a:r>
              <a:rPr lang="en-US" dirty="0" smtClean="0"/>
              <a:t> </a:t>
            </a:r>
            <a:r>
              <a:rPr lang="en-US" dirty="0"/>
              <a:t>Describe the purpose and function of camshaft and camshaft design</a:t>
            </a:r>
            <a:r>
              <a:rPr lang="en-US" dirty="0" smtClean="0"/>
              <a:t>.</a:t>
            </a:r>
          </a:p>
          <a:p>
            <a:pPr marL="0" indent="0">
              <a:buNone/>
            </a:pPr>
            <a:r>
              <a:rPr lang="en-US" b="1" dirty="0" smtClean="0">
                <a:solidFill>
                  <a:srgbClr val="005A70"/>
                </a:solidFill>
              </a:rPr>
              <a:t>32.2 </a:t>
            </a:r>
            <a:r>
              <a:rPr lang="en-US" dirty="0"/>
              <a:t>Discuss camshaft drives and camshaft movement</a:t>
            </a:r>
            <a:r>
              <a:rPr lang="en-US" dirty="0" smtClean="0"/>
              <a:t>.</a:t>
            </a:r>
          </a:p>
          <a:p>
            <a:pPr marL="0" indent="0">
              <a:buNone/>
            </a:pPr>
            <a:r>
              <a:rPr lang="en-US" b="1" dirty="0" smtClean="0">
                <a:solidFill>
                  <a:srgbClr val="005A70"/>
                </a:solidFill>
              </a:rPr>
              <a:t>32.3 </a:t>
            </a:r>
            <a:r>
              <a:rPr lang="en-US" dirty="0"/>
              <a:t>Discuss rocker arms, pushrods, and lifters or tappets</a:t>
            </a:r>
            <a:r>
              <a:rPr lang="en-US" dirty="0" smtClean="0"/>
              <a:t>.</a:t>
            </a:r>
          </a:p>
          <a:p>
            <a:pPr marL="0" indent="0">
              <a:buNone/>
            </a:pPr>
            <a:r>
              <a:rPr lang="en-US" b="1" dirty="0" smtClean="0">
                <a:solidFill>
                  <a:schemeClr val="accent2"/>
                </a:solidFill>
              </a:rPr>
              <a:t>32.4</a:t>
            </a:r>
            <a:r>
              <a:rPr lang="en-US" dirty="0" smtClean="0"/>
              <a:t> </a:t>
            </a:r>
            <a:r>
              <a:rPr lang="en-US" dirty="0"/>
              <a:t>Explain overhead camshaft valve trains, their lubrication, </a:t>
            </a:r>
            <a:r>
              <a:rPr lang="en-US" dirty="0" smtClean="0"/>
              <a:t>and problem </a:t>
            </a:r>
            <a:r>
              <a:rPr lang="en-US" dirty="0"/>
              <a:t>diagnosis.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32.10 A replacement silent chain and sprockets. The original camshaft sprocket was </a:t>
            </a:r>
            <a:r>
              <a:rPr lang="en-IN" sz="2000" dirty="0" smtClean="0">
                <a:latin typeface="+mj-lt"/>
              </a:rPr>
              <a:t>aluminium </a:t>
            </a:r>
            <a:r>
              <a:rPr lang="en-IN" sz="2000" dirty="0">
                <a:latin typeface="+mj-lt"/>
              </a:rPr>
              <a:t>with nylon teeth to help control noise. This replacement set </a:t>
            </a:r>
            <a:r>
              <a:rPr lang="en-IN" sz="2000" dirty="0" smtClean="0">
                <a:latin typeface="+mj-lt"/>
              </a:rPr>
              <a:t>should </a:t>
            </a:r>
            <a:r>
              <a:rPr lang="en-IN" sz="2000" dirty="0">
                <a:latin typeface="+mj-lt"/>
              </a:rPr>
              <a:t>give the owner many thousands of miles of useful service</a:t>
            </a:r>
            <a:endParaRPr lang="en-US" sz="2000" dirty="0">
              <a:latin typeface="+mj-lt"/>
            </a:endParaRPr>
          </a:p>
        </p:txBody>
      </p:sp>
      <p:pic>
        <p:nvPicPr>
          <p:cNvPr id="3" name="Picture 2" descr="A photo shows the chain and sprockets of the crankshaft and camshaft gears of an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02070" y="2362200"/>
            <a:ext cx="3939857" cy="320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964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32.11 The industry standard for when a to replace a timing chain and gears is when a 1/2 inch (13 mm) or more of slack is measured in the chain.</a:t>
            </a:r>
            <a:endParaRPr lang="en-US" dirty="0">
              <a:latin typeface="+mj-lt"/>
            </a:endParaRPr>
          </a:p>
        </p:txBody>
      </p:sp>
      <p:pic>
        <p:nvPicPr>
          <p:cNvPr id="6" name="Picture 2" descr="The timing chain and gears are ok when the slack measured in chain is 1 by 4 inch. The timing chain and gears need to be replaced when the slack measured in chain is 1 by 2 inc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30660" y="2590800"/>
            <a:ext cx="4082678" cy="274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32.12 A typical overhead camshaft engine showing the location of the tensioner, water pump, and chain guide as well as the timing marks</a:t>
            </a:r>
            <a:endParaRPr lang="en-US" dirty="0">
              <a:latin typeface="+mj-lt"/>
            </a:endParaRPr>
          </a:p>
        </p:txBody>
      </p:sp>
      <p:pic>
        <p:nvPicPr>
          <p:cNvPr id="6" name="Picture 2" desc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73781" y="2171663"/>
            <a:ext cx="3396435" cy="3937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03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32.13 This dual overhead camshaft (DOHC) engine uses one chain from the crankshaft to the intake cam and a secondary chain to rotate the exhaust camshaft</a:t>
            </a:r>
            <a:endParaRPr lang="en-US" dirty="0">
              <a:latin typeface="+mj-lt"/>
            </a:endParaRPr>
          </a:p>
        </p:txBody>
      </p:sp>
      <p:pic>
        <p:nvPicPr>
          <p:cNvPr id="3" name="Picture 2" descr="Photo of a dual overhead camshaft engine shows a primary and secondary chain connected to the crankshaft. The primary chain connects to the intake camshaft, while the secondary chain connects to the exhaust cam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11670" y="2057400"/>
            <a:ext cx="4520656" cy="373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92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32.14 A timing belt failed when the teeth were sheared off. This belt failed at 88,000 miles because the owner failed to replace it at the recommended interval of 60,000 miles</a:t>
            </a:r>
            <a:endParaRPr lang="en-US" dirty="0">
              <a:latin typeface="+mj-lt"/>
            </a:endParaRPr>
          </a:p>
        </p:txBody>
      </p:sp>
      <p:pic>
        <p:nvPicPr>
          <p:cNvPr id="3" name="Picture 2" descr="A photo shows a failed timing belt with its teeth sheared off."/>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24124" y="2272157"/>
            <a:ext cx="4495748" cy="373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954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32.15 This timing belt broke because an oil leak from one of the camshaft seals caused oil to get into and weaken the belt.</a:t>
            </a:r>
            <a:endParaRPr lang="en-US" dirty="0">
              <a:latin typeface="+mj-lt"/>
            </a:endParaRPr>
          </a:p>
        </p:txBody>
      </p:sp>
      <p:pic>
        <p:nvPicPr>
          <p:cNvPr id="3" name="Picture 2" desc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27818" y="2209800"/>
            <a:ext cx="3288358" cy="3092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907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32.16 Many engines are of the interference design. If the timing belt (or chain) breaks, the piston </a:t>
            </a:r>
            <a:r>
              <a:rPr lang="en-IN" sz="2400" dirty="0" smtClean="0">
                <a:latin typeface="+mj-lt"/>
              </a:rPr>
              <a:t>and the valve will collide.</a:t>
            </a:r>
            <a:endParaRPr lang="en-US" dirty="0">
              <a:latin typeface="+mj-lt"/>
            </a:endParaRPr>
          </a:p>
        </p:txBody>
      </p:sp>
      <p:pic>
        <p:nvPicPr>
          <p:cNvPr id="3" name="Picture 2" descr="A figure shows a freewheeling engine and an interference engine. In a freewheeling engine, the valve does not hit the piston if the timing belt breaks. In an interference engine, the valve collides with the piston if the timing belt break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72889" y="2684337"/>
            <a:ext cx="5598216" cy="342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020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32.17 A head from a Mercedes showing bent valves when the timing chain stretched and skipped over the crankshaft sprocket.</a:t>
            </a:r>
            <a:endParaRPr lang="en-US" dirty="0">
              <a:latin typeface="+mj-lt"/>
            </a:endParaRPr>
          </a:p>
        </p:txBody>
      </p:sp>
      <p:pic>
        <p:nvPicPr>
          <p:cNvPr id="3" name="Picture 2" descr="A photo shows the cylinder head from a Mercedes with bent valv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14232" y="2189037"/>
            <a:ext cx="4315530" cy="342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654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What is meant by an “interference” engine?</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If the timing is incorrect, the valves will strike the top of the pistons.</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32.5</a:t>
            </a:r>
            <a:r>
              <a:rPr lang="en-US" dirty="0" smtClean="0"/>
              <a:t> </a:t>
            </a:r>
            <a:r>
              <a:rPr lang="en-US" dirty="0"/>
              <a:t>Explain camshaft specifications</a:t>
            </a:r>
            <a:r>
              <a:rPr lang="en-US" dirty="0" smtClean="0"/>
              <a:t>.</a:t>
            </a:r>
          </a:p>
          <a:p>
            <a:pPr marL="0" indent="0">
              <a:buNone/>
            </a:pPr>
            <a:r>
              <a:rPr lang="en-US" b="1" dirty="0" smtClean="0">
                <a:solidFill>
                  <a:srgbClr val="005A70"/>
                </a:solidFill>
              </a:rPr>
              <a:t>32.6</a:t>
            </a:r>
            <a:r>
              <a:rPr lang="en-US" dirty="0" smtClean="0"/>
              <a:t> </a:t>
            </a:r>
            <a:r>
              <a:rPr lang="en-US" dirty="0"/>
              <a:t>Explain how to remove, measure, and select a camshaft</a:t>
            </a:r>
            <a:r>
              <a:rPr lang="en-US" dirty="0" smtClean="0"/>
              <a:t>.</a:t>
            </a:r>
          </a:p>
          <a:p>
            <a:pPr marL="0" indent="0">
              <a:buNone/>
            </a:pPr>
            <a:r>
              <a:rPr lang="en-US" b="1" dirty="0" smtClean="0">
                <a:solidFill>
                  <a:schemeClr val="accent2"/>
                </a:solidFill>
              </a:rPr>
              <a:t>32.7</a:t>
            </a:r>
            <a:r>
              <a:rPr lang="en-US" dirty="0" smtClean="0"/>
              <a:t>  </a:t>
            </a:r>
            <a:r>
              <a:rPr lang="en-US" dirty="0"/>
              <a:t>Explain variable valve timing, and variable lift and </a:t>
            </a:r>
            <a:r>
              <a:rPr lang="en-US" dirty="0" smtClean="0"/>
              <a:t>cylinder deactivation </a:t>
            </a:r>
            <a:r>
              <a:rPr lang="en-US" dirty="0"/>
              <a:t>systems.</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CAMSHAFT MOVEMENT</a:t>
            </a:r>
            <a:endParaRPr lang="en-US" dirty="0">
              <a:latin typeface="+mj-lt"/>
            </a:endParaRPr>
          </a:p>
        </p:txBody>
      </p:sp>
      <p:sp>
        <p:nvSpPr>
          <p:cNvPr id="3" name="Content Placeholder 2"/>
          <p:cNvSpPr>
            <a:spLocks noGrp="1"/>
          </p:cNvSpPr>
          <p:nvPr>
            <p:ph idx="1"/>
          </p:nvPr>
        </p:nvSpPr>
        <p:spPr/>
        <p:txBody>
          <a:bodyPr/>
          <a:lstStyle/>
          <a:p>
            <a:r>
              <a:rPr lang="en-US" dirty="0" smtClean="0"/>
              <a:t>Cam Chucking</a:t>
            </a:r>
          </a:p>
          <a:p>
            <a:pPr lvl="1"/>
            <a:r>
              <a:rPr lang="en-US" dirty="0" smtClean="0"/>
              <a:t>The movement </a:t>
            </a:r>
            <a:r>
              <a:rPr lang="en-US" dirty="0"/>
              <a:t>of the camshaft lengthwise in the engine </a:t>
            </a:r>
            <a:r>
              <a:rPr lang="en-US" dirty="0" smtClean="0"/>
              <a:t>during operation.</a:t>
            </a:r>
          </a:p>
          <a:p>
            <a:pPr lvl="1"/>
            <a:r>
              <a:rPr lang="en-US" dirty="0" smtClean="0"/>
              <a:t>Controlled with the use of thrust plates</a:t>
            </a:r>
          </a:p>
          <a:p>
            <a:r>
              <a:rPr lang="en-US" dirty="0" smtClean="0"/>
              <a:t>Flat Bottom Lifters</a:t>
            </a:r>
          </a:p>
          <a:p>
            <a:pPr lvl="1"/>
            <a:r>
              <a:rPr lang="en-US" dirty="0" smtClean="0"/>
              <a:t>Rotate because the contact point with lobe is slightly off center.</a:t>
            </a:r>
          </a:p>
          <a:p>
            <a:r>
              <a:rPr lang="en-US" dirty="0" smtClean="0"/>
              <a:t>Camshaft Lobe Lift</a:t>
            </a:r>
          </a:p>
          <a:p>
            <a:pPr lvl="1"/>
            <a:r>
              <a:rPr lang="en-US" dirty="0" smtClean="0"/>
              <a:t>Lift different for intake and exhaust valves</a:t>
            </a:r>
            <a:endParaRPr lang="en-US" dirty="0"/>
          </a:p>
        </p:txBody>
      </p:sp>
    </p:spTree>
    <p:extLst>
      <p:ext uri="{BB962C8B-B14F-4D97-AF65-F5344CB8AC3E}">
        <p14:creationId xmlns:p14="http://schemas.microsoft.com/office/powerpoint/2010/main" val="2355389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32.18 The slight angle and the curve on the bottom of a flat bottom lifter cause the lifter and the pushrod to rotate during normal operation</a:t>
            </a:r>
            <a:endParaRPr lang="en-US" dirty="0">
              <a:latin typeface="+mj-lt"/>
            </a:endParaRPr>
          </a:p>
        </p:txBody>
      </p:sp>
      <p:pic>
        <p:nvPicPr>
          <p:cNvPr id="3" name="Picture 2" descr="The figure shows a lifter bore that is offset from the cam lobe. The lifter is positioned at a slight angle to provide a clearance of 0.002 inch between the curved lobe and the lifter. The angle on the lifter moves downward from the righ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61102" y="1903699"/>
            <a:ext cx="5221791" cy="3991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935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32.19 The lobe lift is the amount the cam lobe lifts the lifter. The blue circle is called the base circle.</a:t>
            </a:r>
            <a:endParaRPr lang="en-US" dirty="0">
              <a:latin typeface="+mj-lt"/>
            </a:endParaRPr>
          </a:p>
        </p:txBody>
      </p:sp>
      <p:pic>
        <p:nvPicPr>
          <p:cNvPr id="3" name="Picture 2" descr="A figure illustrates the lobe lift. The cam lobe has a base circle along with an oblong lobe protruding from it. The lobe lift is the amount the cam lobe lifts the lifter and is the distance from the top of the lobe to the base cir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92871" y="2133600"/>
            <a:ext cx="3158253" cy="3541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120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32.20 The ramps on the cam lobe allow the valves to be opened and closed quickly, yet under control, to avoid damaging valve train </a:t>
            </a:r>
            <a:r>
              <a:rPr lang="en-IN" sz="2400" dirty="0" smtClean="0">
                <a:latin typeface="+mj-lt"/>
              </a:rPr>
              <a:t>components.</a:t>
            </a:r>
            <a:endParaRPr lang="en-US" dirty="0">
              <a:latin typeface="+mj-lt"/>
            </a:endParaRPr>
          </a:p>
        </p:txBody>
      </p:sp>
      <p:pic>
        <p:nvPicPr>
          <p:cNvPr id="3" name="Picture 2" descr="The bottom of the base circle is labeled heel, the top of the lobe is labeled nose, the side of the lobe that raises the lifter is labeled opening ramp, the side of the lobe that lowers the lifter is the closing ramp, and the transition area between the ramp and the base circle is labeled lash ram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34958" y="2013373"/>
            <a:ext cx="3474078" cy="374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74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ROCKER ARMS</a:t>
            </a:r>
            <a:endParaRPr lang="en-US" dirty="0">
              <a:latin typeface="+mj-lt"/>
            </a:endParaRPr>
          </a:p>
        </p:txBody>
      </p:sp>
      <p:sp>
        <p:nvSpPr>
          <p:cNvPr id="3" name="Content Placeholder 2"/>
          <p:cNvSpPr>
            <a:spLocks noGrp="1"/>
          </p:cNvSpPr>
          <p:nvPr>
            <p:ph idx="1"/>
          </p:nvPr>
        </p:nvSpPr>
        <p:spPr/>
        <p:txBody>
          <a:bodyPr/>
          <a:lstStyle/>
          <a:p>
            <a:r>
              <a:rPr lang="en-US" sz="2400" dirty="0"/>
              <a:t>A rocker arm reverses the </a:t>
            </a:r>
            <a:r>
              <a:rPr lang="en-US" sz="2400" dirty="0" smtClean="0"/>
              <a:t>upward movement </a:t>
            </a:r>
            <a:r>
              <a:rPr lang="en-US" sz="2400" dirty="0"/>
              <a:t>of the pushrod to produce a downward movement </a:t>
            </a:r>
            <a:r>
              <a:rPr lang="en-US" sz="2400" dirty="0" smtClean="0"/>
              <a:t>on the </a:t>
            </a:r>
            <a:r>
              <a:rPr lang="en-US" sz="2400" dirty="0"/>
              <a:t>tip of the valve</a:t>
            </a:r>
            <a:r>
              <a:rPr lang="en-US" sz="2400" dirty="0" smtClean="0"/>
              <a:t>.</a:t>
            </a:r>
          </a:p>
          <a:p>
            <a:r>
              <a:rPr lang="en-US" sz="2400" dirty="0" smtClean="0"/>
              <a:t>Construction</a:t>
            </a:r>
          </a:p>
          <a:p>
            <a:pPr lvl="1"/>
            <a:r>
              <a:rPr lang="en-US" sz="2000" dirty="0" smtClean="0"/>
              <a:t>Cast</a:t>
            </a:r>
          </a:p>
          <a:p>
            <a:pPr lvl="1"/>
            <a:r>
              <a:rPr lang="en-US" sz="2000" dirty="0" smtClean="0"/>
              <a:t>Forged</a:t>
            </a:r>
          </a:p>
          <a:p>
            <a:pPr lvl="1"/>
            <a:r>
              <a:rPr lang="en-US" sz="2000" dirty="0" smtClean="0"/>
              <a:t>Stamped Steel</a:t>
            </a:r>
          </a:p>
          <a:p>
            <a:r>
              <a:rPr lang="en-US" sz="2400" dirty="0"/>
              <a:t>Mounting Systems</a:t>
            </a:r>
          </a:p>
          <a:p>
            <a:pPr lvl="1"/>
            <a:r>
              <a:rPr lang="en-US" sz="2000" dirty="0"/>
              <a:t>Shaft-Mounted</a:t>
            </a:r>
          </a:p>
          <a:p>
            <a:pPr lvl="1"/>
            <a:r>
              <a:rPr lang="en-US" sz="2000" dirty="0"/>
              <a:t>Stud-Mounted</a:t>
            </a:r>
          </a:p>
          <a:p>
            <a:pPr lvl="1"/>
            <a:r>
              <a:rPr lang="en-US" sz="2000" dirty="0"/>
              <a:t>Pedestal-Mounted</a:t>
            </a:r>
          </a:p>
          <a:p>
            <a:endParaRPr lang="en-US" dirty="0"/>
          </a:p>
        </p:txBody>
      </p:sp>
    </p:spTree>
    <p:extLst>
      <p:ext uri="{BB962C8B-B14F-4D97-AF65-F5344CB8AC3E}">
        <p14:creationId xmlns:p14="http://schemas.microsoft.com/office/powerpoint/2010/main" val="664261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32.21 A 1.5:1 ratio rocker arm means that dimension A is 1.5 times the length of dimension B.</a:t>
            </a:r>
            <a:endParaRPr lang="en-US" dirty="0">
              <a:latin typeface="+mj-lt"/>
            </a:endParaRPr>
          </a:p>
        </p:txBody>
      </p:sp>
      <p:pic>
        <p:nvPicPr>
          <p:cNvPr id="3" name="Picture 2" descr="A rocker arm connects the push rod from the camshaft lobe and the valve stem. The distance between the center of push rod and the center of the rocker arm is labeled B, while the distance from the center of the rocker arm and the center of valve stem is labeled A. A is 1.5 times the length of dimension B."/>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52191" y="1905000"/>
            <a:ext cx="4039611" cy="384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702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32.22 A high-performance </a:t>
            </a:r>
            <a:r>
              <a:rPr lang="en-IN" sz="2000" dirty="0" smtClean="0">
                <a:latin typeface="+mj-lt"/>
              </a:rPr>
              <a:t>aluminium </a:t>
            </a:r>
            <a:r>
              <a:rPr lang="en-IN" sz="2000" dirty="0">
                <a:latin typeface="+mj-lt"/>
              </a:rPr>
              <a:t>roller rocker arm. Both the pivot and the tip that contacts the stem of the valve are equipped with rollers to help reduce friction for more power and better fuel economy</a:t>
            </a:r>
            <a:endParaRPr lang="en-US" sz="2000" dirty="0">
              <a:latin typeface="+mj-lt"/>
            </a:endParaRPr>
          </a:p>
        </p:txBody>
      </p:sp>
      <p:pic>
        <p:nvPicPr>
          <p:cNvPr id="3" name="Picture 2" descr="A photo shows a high-performance aluminum roller rocker arm connected to the cylinder head of an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8033" y="2133600"/>
            <a:ext cx="4887929" cy="337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676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32.23 Some engines today use rocker shafts to support rocker arms, such as the V-6 engine with a single overhead camshaft located in the </a:t>
            </a:r>
            <a:r>
              <a:rPr lang="en-IN" dirty="0" err="1">
                <a:latin typeface="+mj-lt"/>
              </a:rPr>
              <a:t>center</a:t>
            </a:r>
            <a:r>
              <a:rPr lang="en-IN" dirty="0">
                <a:latin typeface="+mj-lt"/>
              </a:rPr>
              <a:t> of the cylinder head</a:t>
            </a:r>
            <a:endParaRPr lang="en-US" dirty="0">
              <a:latin typeface="+mj-lt"/>
            </a:endParaRPr>
          </a:p>
        </p:txBody>
      </p:sp>
      <p:pic>
        <p:nvPicPr>
          <p:cNvPr id="3" name="Picture 2" descr="The figure shows the following:&#10;• The intake and exhaust valves are located in the cylinder head, are held in place by valve springs, and are operated with the help of rocker arms.&#10;• The cylinder shows two rocker arms driven by an overhead camshaft.&#10;• Both the rocker arms have a rocker shaft, are held in place by a locknut, and have an adjustment screw.&#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14800" y="2256595"/>
            <a:ext cx="5914394" cy="3606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292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32.24 A typical stud-mounted rocker arm</a:t>
            </a:r>
            <a:endParaRPr lang="en-US" dirty="0">
              <a:latin typeface="+mj-lt"/>
            </a:endParaRPr>
          </a:p>
        </p:txBody>
      </p:sp>
      <p:pic>
        <p:nvPicPr>
          <p:cNvPr id="3" name="Picture 2" descr="A figure shows a stud-mounted rocker arm. The rocker arm is attached to a stud that is threaded into the cylinder head and a ball with nut on the top of the rocker arm holds it in pla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87680" y="1733378"/>
            <a:ext cx="5368634" cy="396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221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32.25 Pushrod guide plates are bolted to the head and help stabilize the valve train, especially at high engine speeds</a:t>
            </a:r>
            <a:endParaRPr lang="en-US" dirty="0">
              <a:latin typeface="+mj-lt"/>
            </a:endParaRPr>
          </a:p>
        </p:txBody>
      </p:sp>
      <p:pic>
        <p:nvPicPr>
          <p:cNvPr id="3" name="Picture 2" descr="A figure shows a pushrod guide plate bolted to the cylinder head under the rocker arm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06799" y="2057400"/>
            <a:ext cx="3730401" cy="3774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802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CAMSHAFT</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Purpose and Function</a:t>
            </a:r>
          </a:p>
          <a:p>
            <a:pPr lvl="1"/>
            <a:r>
              <a:rPr lang="en-US" dirty="0"/>
              <a:t>The major function of a </a:t>
            </a:r>
            <a:r>
              <a:rPr lang="en-US" dirty="0" smtClean="0"/>
              <a:t>camshaft is </a:t>
            </a:r>
            <a:r>
              <a:rPr lang="en-US" dirty="0"/>
              <a:t>to open the valves</a:t>
            </a:r>
            <a:r>
              <a:rPr lang="en-US" dirty="0" smtClean="0"/>
              <a:t>.</a:t>
            </a:r>
          </a:p>
          <a:p>
            <a:r>
              <a:rPr lang="en-US" dirty="0" smtClean="0"/>
              <a:t>Operation: Camshaft is driven by</a:t>
            </a:r>
          </a:p>
          <a:p>
            <a:pPr lvl="1"/>
            <a:r>
              <a:rPr lang="en-US" dirty="0" smtClean="0"/>
              <a:t>Timing Gears</a:t>
            </a:r>
          </a:p>
          <a:p>
            <a:pPr lvl="1"/>
            <a:r>
              <a:rPr lang="en-US" dirty="0" smtClean="0"/>
              <a:t>Timing Chain</a:t>
            </a:r>
          </a:p>
          <a:p>
            <a:pPr lvl="1"/>
            <a:r>
              <a:rPr lang="en-US" dirty="0" smtClean="0"/>
              <a:t>Timing Belt</a:t>
            </a:r>
          </a:p>
          <a:p>
            <a:r>
              <a:rPr lang="en-US" dirty="0" smtClean="0"/>
              <a:t>Camshaft Location</a:t>
            </a:r>
          </a:p>
          <a:p>
            <a:pPr lvl="1"/>
            <a:r>
              <a:rPr lang="en-US" dirty="0" smtClean="0"/>
              <a:t>In Block</a:t>
            </a:r>
          </a:p>
          <a:p>
            <a:pPr lvl="1"/>
            <a:r>
              <a:rPr lang="en-US" dirty="0" smtClean="0"/>
              <a:t>In Cylinder Head</a:t>
            </a:r>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32.26 A pedestal-type rocker arm design that uses one bolt for each rocker arm and is nonadjustable. If valve lash needs to be adjusted, different length pushrod(s) must be used</a:t>
            </a:r>
            <a:endParaRPr lang="en-US" dirty="0">
              <a:latin typeface="+mj-lt"/>
            </a:endParaRPr>
          </a:p>
        </p:txBody>
      </p:sp>
      <p:pic>
        <p:nvPicPr>
          <p:cNvPr id="3" name="Picture 2" descr="A figure shows a pedestal-type rocker arm. A bolt fastens inside an oil deflector, which in turn is seated on the top of a pedestal. The pedestal is installed inside the rocker ar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18504" y="1828800"/>
            <a:ext cx="3106991" cy="4151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029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PUSH RODS</a:t>
            </a:r>
            <a:endParaRPr lang="en-US" dirty="0">
              <a:latin typeface="+mj-lt"/>
            </a:endParaRPr>
          </a:p>
        </p:txBody>
      </p:sp>
      <p:sp>
        <p:nvSpPr>
          <p:cNvPr id="3" name="Content Placeholder 2"/>
          <p:cNvSpPr>
            <a:spLocks noGrp="1"/>
          </p:cNvSpPr>
          <p:nvPr>
            <p:ph idx="1"/>
          </p:nvPr>
        </p:nvSpPr>
        <p:spPr/>
        <p:txBody>
          <a:bodyPr/>
          <a:lstStyle/>
          <a:p>
            <a:r>
              <a:rPr lang="en-US" dirty="0"/>
              <a:t>Pushrods transfer the </a:t>
            </a:r>
            <a:r>
              <a:rPr lang="en-US" dirty="0" smtClean="0"/>
              <a:t>lifting motion </a:t>
            </a:r>
            <a:r>
              <a:rPr lang="en-US" dirty="0"/>
              <a:t>of the valve train from the cam lobe and lifters to the </a:t>
            </a:r>
            <a:r>
              <a:rPr lang="en-US" dirty="0" smtClean="0"/>
              <a:t>rocker arms.</a:t>
            </a:r>
          </a:p>
          <a:p>
            <a:r>
              <a:rPr lang="en-US" dirty="0" smtClean="0"/>
              <a:t>Types of Pushrods</a:t>
            </a:r>
          </a:p>
          <a:p>
            <a:pPr lvl="1"/>
            <a:r>
              <a:rPr lang="en-US" dirty="0" smtClean="0"/>
              <a:t>Hollow pushrods</a:t>
            </a:r>
          </a:p>
          <a:p>
            <a:pPr lvl="1"/>
            <a:r>
              <a:rPr lang="en-US" dirty="0" smtClean="0"/>
              <a:t>Solid pushrods</a:t>
            </a:r>
          </a:p>
          <a:p>
            <a:r>
              <a:rPr lang="en-US" dirty="0" smtClean="0"/>
              <a:t>Hollow pushrods are difficult to clean. It is recommended they be replaced when servicing.</a:t>
            </a:r>
            <a:endParaRPr lang="en-US" dirty="0"/>
          </a:p>
        </p:txBody>
      </p:sp>
    </p:spTree>
    <p:extLst>
      <p:ext uri="{BB962C8B-B14F-4D97-AF65-F5344CB8AC3E}">
        <p14:creationId xmlns:p14="http://schemas.microsoft.com/office/powerpoint/2010/main" val="1961882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32.27 Overhead valve engines are also known as pushrod engines because of the long pushrod that extends from the lifter to the rocker arm</a:t>
            </a:r>
            <a:endParaRPr lang="en-US" dirty="0">
              <a:latin typeface="+mj-lt"/>
            </a:endParaRPr>
          </a:p>
        </p:txBody>
      </p:sp>
      <p:pic>
        <p:nvPicPr>
          <p:cNvPr id="3" name="Picture 2" descr="The figure shows the following:&#10;• A camshaft connects to a lifter, which in turn is connected to a long pushrod.&#10;• The vertical pushrod connects to one of the rocker arm. &#10;• The other end of the rocker arm connects to the valve stem, which in turn is connected to a valv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84579" y="1752600"/>
            <a:ext cx="2774840" cy="4151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429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32.28 When the timing chain broke, the valves stopped moving up and down, but the pistons kept moving and hit the valves, causing the pushrods to bend</a:t>
            </a:r>
            <a:endParaRPr lang="en-US" dirty="0">
              <a:latin typeface="+mj-lt"/>
            </a:endParaRPr>
          </a:p>
        </p:txBody>
      </p:sp>
      <p:pic>
        <p:nvPicPr>
          <p:cNvPr id="3" name="Picture 2" descr="A photo shows the bent pushrods of a valve mechanis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3389" y="2739226"/>
            <a:ext cx="7197221" cy="1980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241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913" y="2076450"/>
            <a:ext cx="597217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32.29 Hardened pushrods should be used in any engine that uses pushrod guides (plates). To determine if the pushrod is hardened, simply try to scratch the side of the pushrod with a pocketknife</a:t>
            </a:r>
            <a:endParaRPr lang="en-US" dirty="0">
              <a:latin typeface="+mj-lt"/>
            </a:endParaRPr>
          </a:p>
        </p:txBody>
      </p:sp>
      <p:pic>
        <p:nvPicPr>
          <p:cNvPr id="3" name="Picture 2" descr="A figure shows a technician trying to scratch the pushrod of an engine with a pocket knif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07310" y="2002876"/>
            <a:ext cx="4329379" cy="385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560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LIFTERS OR TAPPETS</a:t>
            </a:r>
            <a:endParaRPr lang="en-US" dirty="0">
              <a:latin typeface="+mj-lt"/>
            </a:endParaRPr>
          </a:p>
        </p:txBody>
      </p:sp>
      <p:sp>
        <p:nvSpPr>
          <p:cNvPr id="3" name="Content Placeholder 2"/>
          <p:cNvSpPr>
            <a:spLocks noGrp="1"/>
          </p:cNvSpPr>
          <p:nvPr>
            <p:ph idx="1"/>
          </p:nvPr>
        </p:nvSpPr>
        <p:spPr/>
        <p:txBody>
          <a:bodyPr/>
          <a:lstStyle/>
          <a:p>
            <a:r>
              <a:rPr lang="en-US" dirty="0"/>
              <a:t>Valve lifters or tappets </a:t>
            </a:r>
            <a:r>
              <a:rPr lang="en-US" dirty="0" smtClean="0"/>
              <a:t>follow the </a:t>
            </a:r>
            <a:r>
              <a:rPr lang="en-US" dirty="0"/>
              <a:t>contour or shape of the camshaft lobe</a:t>
            </a:r>
            <a:r>
              <a:rPr lang="en-US" dirty="0" smtClean="0"/>
              <a:t>.</a:t>
            </a:r>
          </a:p>
          <a:p>
            <a:r>
              <a:rPr lang="en-US" dirty="0" smtClean="0"/>
              <a:t>Valve Lash</a:t>
            </a:r>
          </a:p>
          <a:p>
            <a:pPr lvl="1"/>
            <a:r>
              <a:rPr lang="en-US" dirty="0"/>
              <a:t>Valve train </a:t>
            </a:r>
            <a:r>
              <a:rPr lang="en-US" dirty="0" smtClean="0"/>
              <a:t>clearance</a:t>
            </a:r>
          </a:p>
          <a:p>
            <a:pPr lvl="1"/>
            <a:r>
              <a:rPr lang="en-US" dirty="0" smtClean="0"/>
              <a:t>Mechanical or automatic hydraulic adjustment</a:t>
            </a:r>
          </a:p>
          <a:p>
            <a:r>
              <a:rPr lang="en-US" dirty="0" smtClean="0"/>
              <a:t>Solid Lifters</a:t>
            </a:r>
          </a:p>
          <a:p>
            <a:pPr lvl="1"/>
            <a:r>
              <a:rPr lang="en-US" dirty="0" smtClean="0"/>
              <a:t>Require a mechanical adjustment</a:t>
            </a:r>
          </a:p>
          <a:p>
            <a:r>
              <a:rPr lang="en-US" dirty="0" smtClean="0"/>
              <a:t>Hydraulic Lifters</a:t>
            </a:r>
          </a:p>
          <a:p>
            <a:pPr lvl="1"/>
            <a:r>
              <a:rPr lang="en-US" dirty="0" smtClean="0"/>
              <a:t>Automatically takes up the valve adjustment</a:t>
            </a:r>
            <a:endParaRPr lang="en-US" dirty="0"/>
          </a:p>
        </p:txBody>
      </p:sp>
    </p:spTree>
    <p:extLst>
      <p:ext uri="{BB962C8B-B14F-4D97-AF65-F5344CB8AC3E}">
        <p14:creationId xmlns:p14="http://schemas.microsoft.com/office/powerpoint/2010/main" val="2330417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32.30 Older engines used flat-bottom lifters, whereas all engines since the 1990s use roller lifters</a:t>
            </a:r>
            <a:endParaRPr lang="en-US" dirty="0">
              <a:latin typeface="+mj-lt"/>
            </a:endParaRPr>
          </a:p>
        </p:txBody>
      </p:sp>
      <p:pic>
        <p:nvPicPr>
          <p:cNvPr id="3" name="Picture 2" descr="A figure shows flat and roller lifters. The flat lifter has a flat bottom surface that rides on a cam lobe. The roller lifter has a roller on its bottom that rides on a slightly cylindrical lob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6658" y="1978027"/>
            <a:ext cx="4610679" cy="4204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928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32.31 All roller lifters must use some method to keep the lifter straight and not rotating</a:t>
            </a:r>
            <a:endParaRPr lang="en-US" dirty="0">
              <a:latin typeface="+mj-lt"/>
            </a:endParaRPr>
          </a:p>
        </p:txBody>
      </p:sp>
      <p:pic>
        <p:nvPicPr>
          <p:cNvPr id="3" name="Picture 2" descr="A photo shows a cylinder head with a retainer plate used to keep the roller lifters in line with the ca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82536" y="2023024"/>
            <a:ext cx="5578922" cy="4189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80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32.32 A cutaway of a flat-bottom solid lifter. Because this type of lifter contains a retaining ring and oil holes, it is sometimes confused with a hydraulic lifter that also contains additional parts.</a:t>
            </a:r>
            <a:endParaRPr lang="en-US" dirty="0">
              <a:latin typeface="+mj-lt"/>
            </a:endParaRPr>
          </a:p>
        </p:txBody>
      </p:sp>
      <p:pic>
        <p:nvPicPr>
          <p:cNvPr id="3" name="Picture 2" descr="A figure shows the cutaway of a flat-bottom solid lifter. The lifter has a retainer ring installed on top of the pushrod seat. Oil enters the lifter through an opening below the pushrod seat. An oil metering valve is installed below the pushrod sea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18910" y="2057400"/>
            <a:ext cx="4506173" cy="3901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688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32.1 This high-performance camshaft has a lobe that opens the valve quickly and keeps it open for a long time</a:t>
            </a:r>
            <a:endParaRPr lang="en-US" sz="2400" dirty="0">
              <a:latin typeface="+mj-lt"/>
            </a:endParaRPr>
          </a:p>
        </p:txBody>
      </p:sp>
      <p:pic>
        <p:nvPicPr>
          <p:cNvPr id="5" name="Picture 2" descr="A photo shows the camshaft of an engine with a circular camshaft bearing journal and elongated lobes that are raised beyond the base diameter of a cir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15766" y="2438400"/>
            <a:ext cx="5512466" cy="3223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32.33 An exploded view of a hydraulic roller lifter</a:t>
            </a:r>
            <a:endParaRPr lang="en-US" sz="2800" dirty="0">
              <a:latin typeface="+mj-lt"/>
            </a:endParaRPr>
          </a:p>
        </p:txBody>
      </p:sp>
      <p:pic>
        <p:nvPicPr>
          <p:cNvPr id="3" name="Picture 2" descr="The figure shows the following:&#10;• A hydraulic lifter consists primarily of a hollow cylinder body enclosing a closely fit hollow plunger, a check valve, and a pushrod cup.&#10;• The pushrod fits into a cup in the top and is held on place by a lock ring.&#10;• Holes are present in the pushrod cup.&#10;• The pushrod cup seats over a hollow plunger with a seat.&#10;• A check ball along with a check valve is seated inside the plunger.&#10;• A spring pushes on the check valve and is enclosed inside the body.&#10;• The hollow body has a roller at its botto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0" y="1608515"/>
            <a:ext cx="2479114" cy="4557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934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OVERHEAD CAMSHAFT VALVE TRAINS</a:t>
            </a:r>
            <a:endParaRPr lang="en-US" dirty="0">
              <a:latin typeface="+mj-lt"/>
            </a:endParaRPr>
          </a:p>
        </p:txBody>
      </p:sp>
      <p:sp>
        <p:nvSpPr>
          <p:cNvPr id="3" name="Content Placeholder 2"/>
          <p:cNvSpPr>
            <a:spLocks noGrp="1"/>
          </p:cNvSpPr>
          <p:nvPr>
            <p:ph idx="1"/>
          </p:nvPr>
        </p:nvSpPr>
        <p:spPr/>
        <p:txBody>
          <a:bodyPr/>
          <a:lstStyle/>
          <a:p>
            <a:r>
              <a:rPr lang="en-US" dirty="0"/>
              <a:t>Overhead camshaft engines use </a:t>
            </a:r>
            <a:r>
              <a:rPr lang="en-US" dirty="0" smtClean="0"/>
              <a:t>several different </a:t>
            </a:r>
            <a:r>
              <a:rPr lang="en-US" dirty="0"/>
              <a:t>types of valve opening designs</a:t>
            </a:r>
            <a:r>
              <a:rPr lang="en-US" dirty="0" smtClean="0"/>
              <a:t>.</a:t>
            </a:r>
          </a:p>
          <a:p>
            <a:pPr lvl="1"/>
            <a:r>
              <a:rPr lang="en-US" dirty="0" smtClean="0"/>
              <a:t>Open valves with a bucket</a:t>
            </a:r>
          </a:p>
          <a:p>
            <a:pPr lvl="1"/>
            <a:r>
              <a:rPr lang="en-US" dirty="0" smtClean="0"/>
              <a:t>Cam follower</a:t>
            </a:r>
          </a:p>
          <a:p>
            <a:pPr lvl="1"/>
            <a:r>
              <a:rPr lang="en-US" dirty="0" smtClean="0"/>
              <a:t>Rocker arm through a hydraulic lifter</a:t>
            </a:r>
          </a:p>
          <a:p>
            <a:pPr lvl="1"/>
            <a:r>
              <a:rPr lang="en-US" dirty="0" smtClean="0"/>
              <a:t>Hydraulic lash adjuster</a:t>
            </a:r>
          </a:p>
          <a:p>
            <a:r>
              <a:rPr lang="en-US" dirty="0"/>
              <a:t>The lifters in an OHV engine are lubricated through oil </a:t>
            </a:r>
            <a:r>
              <a:rPr lang="en-US" dirty="0" smtClean="0"/>
              <a:t>passages drilled </a:t>
            </a:r>
            <a:r>
              <a:rPr lang="en-US" dirty="0"/>
              <a:t>through the block.</a:t>
            </a:r>
            <a:endParaRPr lang="en-US" dirty="0"/>
          </a:p>
        </p:txBody>
      </p:sp>
    </p:spTree>
    <p:extLst>
      <p:ext uri="{BB962C8B-B14F-4D97-AF65-F5344CB8AC3E}">
        <p14:creationId xmlns:p14="http://schemas.microsoft.com/office/powerpoint/2010/main" val="432122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32.34 Hydraulic lifters may be built into bucket type lifters on some overhead camshaft engines</a:t>
            </a:r>
            <a:endParaRPr lang="en-US" dirty="0">
              <a:latin typeface="+mj-lt"/>
            </a:endParaRPr>
          </a:p>
        </p:txBody>
      </p:sp>
      <p:pic>
        <p:nvPicPr>
          <p:cNvPr id="3" name="Picture 2" descr="The lifter is operated by a cam and has a hydraulic adjuster inside it. Oil enters the lifter through an opening and enters the hydraulic adjuster. The valve stem contacts the lifter at the base of the hydraulic adjus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2810" y="1847987"/>
            <a:ext cx="4118379" cy="4245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912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32.35 The use of cam followers allows the use of hydraulic lifters with an overhead camshaft design</a:t>
            </a:r>
            <a:endParaRPr lang="en-US" dirty="0">
              <a:latin typeface="+mj-lt"/>
            </a:endParaRPr>
          </a:p>
        </p:txBody>
      </p:sp>
      <p:pic>
        <p:nvPicPr>
          <p:cNvPr id="3" name="Picture 2" descr="A figure shows the use of hydraulic lifters in an overhead camshaft engine. The hydraulic lifter is connected to one end of a cam follower, which in turn is operated by an overhead cam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2810" y="1879735"/>
            <a:ext cx="4118379" cy="413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055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32.36 Hydraulic lash adjusters (HLA) are built into the rocker arm on some OHC engines. Sometimes HLAs may not bleed down properly if the wrong viscosity (SAE rating) oil is used</a:t>
            </a:r>
            <a:endParaRPr lang="en-US" dirty="0">
              <a:latin typeface="+mj-lt"/>
            </a:endParaRPr>
          </a:p>
        </p:txBody>
      </p:sp>
      <p:pic>
        <p:nvPicPr>
          <p:cNvPr id="3" name="Picture 2" descr="A figure shows a hydraulic lash adjuster built in the rocker arm. An enlarged view shows the hydraulic lifter with an internal check ball mechanism that pushes downwar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05059" y="1586662"/>
            <a:ext cx="2348078" cy="469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708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VALVE TRAIN PROBLEM DIAGNOSIS</a:t>
            </a:r>
            <a:endParaRPr lang="en-US" dirty="0">
              <a:latin typeface="+mj-lt"/>
            </a:endParaRPr>
          </a:p>
        </p:txBody>
      </p:sp>
      <p:sp>
        <p:nvSpPr>
          <p:cNvPr id="3" name="Content Placeholder 2"/>
          <p:cNvSpPr>
            <a:spLocks noGrp="1"/>
          </p:cNvSpPr>
          <p:nvPr>
            <p:ph idx="1"/>
          </p:nvPr>
        </p:nvSpPr>
        <p:spPr/>
        <p:txBody>
          <a:bodyPr/>
          <a:lstStyle/>
          <a:p>
            <a:r>
              <a:rPr lang="en-US" dirty="0" smtClean="0"/>
              <a:t>Noise heard due to component wear.</a:t>
            </a:r>
          </a:p>
          <a:p>
            <a:r>
              <a:rPr lang="en-US" dirty="0" smtClean="0"/>
              <a:t>Wear may be a result of </a:t>
            </a:r>
          </a:p>
          <a:p>
            <a:pPr lvl="1"/>
            <a:r>
              <a:rPr lang="en-US" dirty="0" smtClean="0"/>
              <a:t>Oil level</a:t>
            </a:r>
          </a:p>
          <a:p>
            <a:pPr lvl="1"/>
            <a:r>
              <a:rPr lang="en-US" dirty="0" smtClean="0"/>
              <a:t>Oil condition</a:t>
            </a:r>
          </a:p>
          <a:p>
            <a:pPr lvl="1"/>
            <a:r>
              <a:rPr lang="en-US" dirty="0" smtClean="0"/>
              <a:t>Oil pressure</a:t>
            </a:r>
          </a:p>
          <a:p>
            <a:pPr lvl="1"/>
            <a:r>
              <a:rPr lang="en-US" dirty="0" smtClean="0"/>
              <a:t>Incorrect oil filter </a:t>
            </a:r>
          </a:p>
          <a:p>
            <a:pPr lvl="1"/>
            <a:r>
              <a:rPr lang="en-US" dirty="0" smtClean="0"/>
              <a:t>Incorrect oil</a:t>
            </a:r>
            <a:endParaRPr lang="en-US" dirty="0"/>
          </a:p>
        </p:txBody>
      </p:sp>
    </p:spTree>
    <p:extLst>
      <p:ext uri="{BB962C8B-B14F-4D97-AF65-F5344CB8AC3E}">
        <p14:creationId xmlns:p14="http://schemas.microsoft.com/office/powerpoint/2010/main" val="2561369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32.37 The cause of a misfire diagnostic trouble code was discovered to be a pushrod that had worn through the rocker arm on a General Motors 3.1 </a:t>
            </a:r>
            <a:r>
              <a:rPr lang="en-IN" dirty="0" err="1">
                <a:latin typeface="+mj-lt"/>
              </a:rPr>
              <a:t>liter</a:t>
            </a:r>
            <a:r>
              <a:rPr lang="en-IN" dirty="0">
                <a:latin typeface="+mj-lt"/>
              </a:rPr>
              <a:t> V-6 engine</a:t>
            </a:r>
            <a:endParaRPr lang="en-US" dirty="0">
              <a:latin typeface="+mj-lt"/>
            </a:endParaRPr>
          </a:p>
        </p:txBody>
      </p:sp>
      <p:pic>
        <p:nvPicPr>
          <p:cNvPr id="3" name="Picture 2" descr="A photo shows the cylinder head of an engine with a pushrod punched through the rocker ar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19794" y="2049433"/>
            <a:ext cx="5504412" cy="413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049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CAMSHAFT SPECIFICATIONS </a:t>
            </a:r>
            <a:endParaRPr lang="en-US" dirty="0">
              <a:latin typeface="+mj-lt"/>
            </a:endParaRPr>
          </a:p>
        </p:txBody>
      </p:sp>
      <p:sp>
        <p:nvSpPr>
          <p:cNvPr id="3" name="Content Placeholder 2"/>
          <p:cNvSpPr>
            <a:spLocks noGrp="1"/>
          </p:cNvSpPr>
          <p:nvPr>
            <p:ph idx="1"/>
          </p:nvPr>
        </p:nvSpPr>
        <p:spPr/>
        <p:txBody>
          <a:bodyPr/>
          <a:lstStyle/>
          <a:p>
            <a:r>
              <a:rPr lang="en-US" dirty="0" smtClean="0"/>
              <a:t>Duration</a:t>
            </a:r>
          </a:p>
          <a:p>
            <a:pPr lvl="1"/>
            <a:r>
              <a:rPr lang="en-US" dirty="0" smtClean="0"/>
              <a:t> The </a:t>
            </a:r>
            <a:r>
              <a:rPr lang="en-US" dirty="0"/>
              <a:t>number of degrees </a:t>
            </a:r>
            <a:r>
              <a:rPr lang="en-US" dirty="0" smtClean="0"/>
              <a:t>of crankshaft </a:t>
            </a:r>
            <a:r>
              <a:rPr lang="en-US" dirty="0"/>
              <a:t>(</a:t>
            </a:r>
            <a:r>
              <a:rPr lang="en-US" dirty="0" smtClean="0"/>
              <a:t>not camshaft</a:t>
            </a:r>
            <a:r>
              <a:rPr lang="en-US" dirty="0"/>
              <a:t>) rotation for which a valve is lifted off </a:t>
            </a:r>
            <a:r>
              <a:rPr lang="en-US" dirty="0" smtClean="0"/>
              <a:t>the seat.</a:t>
            </a:r>
          </a:p>
          <a:p>
            <a:r>
              <a:rPr lang="en-US" dirty="0" smtClean="0"/>
              <a:t>Valve Overlap</a:t>
            </a:r>
          </a:p>
          <a:p>
            <a:pPr lvl="1"/>
            <a:r>
              <a:rPr lang="en-US" dirty="0" smtClean="0"/>
              <a:t>The number </a:t>
            </a:r>
            <a:r>
              <a:rPr lang="en-US" dirty="0"/>
              <a:t>of degrees of crankshaft rotation during which both </a:t>
            </a:r>
            <a:r>
              <a:rPr lang="en-US" dirty="0" smtClean="0"/>
              <a:t>intake and </a:t>
            </a:r>
            <a:r>
              <a:rPr lang="en-US" dirty="0"/>
              <a:t>exhaust valves are open</a:t>
            </a:r>
            <a:r>
              <a:rPr lang="en-US" dirty="0" smtClean="0"/>
              <a:t>.</a:t>
            </a:r>
          </a:p>
          <a:p>
            <a:r>
              <a:rPr lang="en-US" dirty="0" smtClean="0"/>
              <a:t>Lobe Centers</a:t>
            </a:r>
          </a:p>
          <a:p>
            <a:pPr lvl="1"/>
            <a:r>
              <a:rPr lang="en-US" dirty="0" smtClean="0"/>
              <a:t>The </a:t>
            </a:r>
            <a:r>
              <a:rPr lang="en-US" dirty="0"/>
              <a:t>separation between the centerlines of the </a:t>
            </a:r>
            <a:r>
              <a:rPr lang="en-US" dirty="0" smtClean="0"/>
              <a:t>intake and </a:t>
            </a:r>
            <a:r>
              <a:rPr lang="en-US" dirty="0"/>
              <a:t>exhaust lobes</a:t>
            </a:r>
            <a:endParaRPr lang="en-US" dirty="0"/>
          </a:p>
        </p:txBody>
      </p:sp>
    </p:spTree>
    <p:extLst>
      <p:ext uri="{BB962C8B-B14F-4D97-AF65-F5344CB8AC3E}">
        <p14:creationId xmlns:p14="http://schemas.microsoft.com/office/powerpoint/2010/main" val="2309386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32.38 Shaft-mounted rocker arms are held in position by an assortment of springs, spacers, and washers, which should be removed so that the entire shaft can be inspected for wear</a:t>
            </a:r>
            <a:endParaRPr lang="en-US" dirty="0">
              <a:latin typeface="+mj-lt"/>
            </a:endParaRPr>
          </a:p>
        </p:txBody>
      </p:sp>
      <p:pic>
        <p:nvPicPr>
          <p:cNvPr id="3" name="Picture 2" descr="A figure shows three rocker arms mounted to two rocker arm shafts with two springs per rocker arm and a spacer installed between each rocker ar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90800" y="2133600"/>
            <a:ext cx="4135546" cy="3788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698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32.39 Graphic representation of a typical camshaft showing the relationship between the intake and exhaust valves. The shaded area represents the overlap period of 100 degrees</a:t>
            </a:r>
            <a:endParaRPr lang="en-US" dirty="0">
              <a:latin typeface="+mj-lt"/>
            </a:endParaRPr>
          </a:p>
        </p:txBody>
      </p:sp>
      <p:pic>
        <p:nvPicPr>
          <p:cNvPr id="3" name="Picture 2" descr="The graph shows the following details:&#10;• Exhaust valve starts to open close to BDC near 180 degrees of crankshaft rotation.&#10;• The exhaust stroke occurs between 180 to 360 degrees from BDC to TDC, is open from 200 to 300 degrees, and starts to close from 300 degrees.&#10;• The intake stroke occurs between 360 to 540 degrees from TDC to BDC, is open from 380 to 500 degrees, and closes around 630 degrees.&#10;• The exhaust and intake stroke overlap from 270 to 450 degrees.&#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8898" y="2667000"/>
            <a:ext cx="8106203" cy="2658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184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32.2 The camshaft drives the distributor and the oil pump through a shaft from the end of the distributor</a:t>
            </a:r>
            <a:endParaRPr lang="en-US" sz="2400" dirty="0">
              <a:latin typeface="+mj-lt"/>
            </a:endParaRPr>
          </a:p>
        </p:txBody>
      </p:sp>
      <p:pic>
        <p:nvPicPr>
          <p:cNvPr id="6" name="Picture 2" descr="A figure shows an oil pump driven by a camshaft. On one end of the camshaft, a drive gear is meshed with a driven gear on a distributor shaft. The distributor shaft is connected to the gears driving the oil pum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60689" y="2024783"/>
            <a:ext cx="3822620" cy="3900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32.40 As the lobe </a:t>
            </a:r>
            <a:r>
              <a:rPr lang="en-IN" sz="2400" dirty="0" err="1">
                <a:latin typeface="+mj-lt"/>
              </a:rPr>
              <a:t>center</a:t>
            </a:r>
            <a:r>
              <a:rPr lang="en-IN" sz="2400" dirty="0">
                <a:latin typeface="+mj-lt"/>
              </a:rPr>
              <a:t> angle decreases, the overlap increases, with no other changes in the lobe profile lift and duration</a:t>
            </a:r>
            <a:endParaRPr lang="en-US" dirty="0">
              <a:latin typeface="+mj-lt"/>
            </a:endParaRPr>
          </a:p>
        </p:txBody>
      </p:sp>
      <p:pic>
        <p:nvPicPr>
          <p:cNvPr id="3" name="Picture 2" descr="A figure shows a cam lobe with the angle between intake and exhaust lobe as 112 degrees and the overlap is labeled at the lobe cen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79485" y="2209800"/>
            <a:ext cx="5385028" cy="353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513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32.41 Typical cam timing diagram</a:t>
            </a:r>
            <a:endParaRPr lang="en-US" sz="2800" dirty="0">
              <a:latin typeface="+mj-lt"/>
            </a:endParaRPr>
          </a:p>
        </p:txBody>
      </p:sp>
      <p:pic>
        <p:nvPicPr>
          <p:cNvPr id="3" name="Picture 2" descr="The figure shows the following details:&#10;• Intake opens 15 degrees BTDC and closes 59 degrees ABDC&#10;• Exhaust opens 59 degrees BBDC and closes 15 degrees ATDC"/>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47800" y="1524000"/>
            <a:ext cx="6203883" cy="4858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375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Chart 32-1 </a:t>
            </a:r>
            <a:r>
              <a:rPr lang="en-IN" sz="2400" dirty="0">
                <a:latin typeface="+mj-lt"/>
              </a:rPr>
              <a:t>Changing the lobe separation angle has major effect on engine operation.</a:t>
            </a:r>
            <a:r>
              <a:rPr lang="en-IN" sz="2000" dirty="0"/>
              <a:t/>
            </a:r>
            <a:br>
              <a:rPr lang="en-IN" sz="2000" dirty="0"/>
            </a:br>
            <a:endParaRPr lang="en-US"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5860"/>
          <a:stretch/>
        </p:blipFill>
        <p:spPr bwMode="auto">
          <a:xfrm>
            <a:off x="851862" y="1828800"/>
            <a:ext cx="7447821" cy="3609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0139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32.42 Typical high-performance camshaft specifications on a straight-line graph. Intake valve duration = 39 + 180 + 71 = 290 degrees. Exhaust valve duration = 7 + 180 + 47 = 234 degrees.</a:t>
            </a:r>
            <a:endParaRPr lang="en-US" dirty="0">
              <a:latin typeface="+mj-lt"/>
            </a:endParaRPr>
          </a:p>
        </p:txBody>
      </p:sp>
      <p:pic>
        <p:nvPicPr>
          <p:cNvPr id="3" name="Picture 2" descr="The chart shows the following details:&#10;• Exhaust valve starts to open at 78 degrees before BDC during the power stroke and closes 47 degrees after TDC during the intake stroke.&#10;• Intake valve starts to open at 39 degrees before TDC during the exhaust stroke and closes 71 degrees after TDC.&#10;• Valve overlap occurs for 86 degrees during the end of exhaust stroke and the start of intake strok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36100" y="2017511"/>
            <a:ext cx="4671796" cy="4074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458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32.43 Typical camshaft valve timing diagram with the same specifications as those shown in Figure 32–36</a:t>
            </a:r>
            <a:endParaRPr lang="en-US" dirty="0">
              <a:latin typeface="+mj-lt"/>
            </a:endParaRPr>
          </a:p>
        </p:txBody>
      </p:sp>
      <p:pic>
        <p:nvPicPr>
          <p:cNvPr id="3" name="Picture 2" descr="The figure shows the following details with the rotation in clockwise direction:&#10;• Intake opens 39 degrees before TDC and closes 71 degrees after BDC&#10;• Exhaust opens 78 degrees before BDC and closes 47 degrees after TDC&#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56609" y="2019536"/>
            <a:ext cx="4430777" cy="3915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999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32.44 A dial indicator being used to measure cam lobe height</a:t>
            </a:r>
            <a:endParaRPr lang="en-US" dirty="0">
              <a:latin typeface="+mj-lt"/>
            </a:endParaRPr>
          </a:p>
        </p:txBody>
      </p:sp>
      <p:pic>
        <p:nvPicPr>
          <p:cNvPr id="3" name="Picture 2" descr="A photo shows a dial indicator measuring the cam lobe height of a cam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53067" y="1478925"/>
            <a:ext cx="3437866" cy="4583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252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Chart 32-2 </a:t>
            </a:r>
            <a:r>
              <a:rPr lang="en-IN" sz="2400" dirty="0">
                <a:latin typeface="+mj-lt"/>
              </a:rPr>
              <a:t>A comparison showing the effects of valve timing and lift on engine performance.</a:t>
            </a:r>
            <a:r>
              <a:rPr lang="en-IN" sz="2000" dirty="0"/>
              <a:t/>
            </a:r>
            <a:br>
              <a:rPr lang="en-IN" sz="2000" dirty="0"/>
            </a:b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86" y="2434628"/>
            <a:ext cx="7970226" cy="1988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5740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VARIABLE VALVE TIMING</a:t>
            </a:r>
            <a:endParaRPr lang="en-US" dirty="0">
              <a:latin typeface="+mj-lt"/>
            </a:endParaRPr>
          </a:p>
        </p:txBody>
      </p:sp>
      <p:sp>
        <p:nvSpPr>
          <p:cNvPr id="3" name="Content Placeholder 2"/>
          <p:cNvSpPr>
            <a:spLocks noGrp="1"/>
          </p:cNvSpPr>
          <p:nvPr>
            <p:ph idx="1"/>
          </p:nvPr>
        </p:nvSpPr>
        <p:spPr/>
        <p:txBody>
          <a:bodyPr/>
          <a:lstStyle/>
          <a:p>
            <a:r>
              <a:rPr lang="en-US" dirty="0" smtClean="0"/>
              <a:t>Changes </a:t>
            </a:r>
            <a:r>
              <a:rPr lang="en-US" dirty="0"/>
              <a:t>the camshaft </a:t>
            </a:r>
            <a:r>
              <a:rPr lang="en-US" dirty="0" smtClean="0"/>
              <a:t>specifications during </a:t>
            </a:r>
            <a:r>
              <a:rPr lang="en-US" dirty="0"/>
              <a:t>different operating modes</a:t>
            </a:r>
            <a:r>
              <a:rPr lang="en-US" dirty="0" smtClean="0"/>
              <a:t>.</a:t>
            </a:r>
          </a:p>
          <a:p>
            <a:r>
              <a:rPr lang="en-US" dirty="0"/>
              <a:t>The general types of variable valve timing include</a:t>
            </a:r>
            <a:r>
              <a:rPr lang="en-US" dirty="0" smtClean="0"/>
              <a:t>:</a:t>
            </a:r>
          </a:p>
          <a:p>
            <a:pPr lvl="1"/>
            <a:r>
              <a:rPr lang="en-US" dirty="0" smtClean="0"/>
              <a:t>Intake valve timing only</a:t>
            </a:r>
          </a:p>
          <a:p>
            <a:pPr lvl="1"/>
            <a:r>
              <a:rPr lang="en-US" dirty="0" smtClean="0"/>
              <a:t>Exhaust valve timing only</a:t>
            </a:r>
          </a:p>
          <a:p>
            <a:pPr lvl="1"/>
            <a:r>
              <a:rPr lang="en-US" dirty="0" smtClean="0"/>
              <a:t>Both intake and exhaust valve timing</a:t>
            </a:r>
          </a:p>
          <a:p>
            <a:r>
              <a:rPr lang="en-US" dirty="0" smtClean="0"/>
              <a:t>Operation</a:t>
            </a:r>
          </a:p>
          <a:p>
            <a:pPr lvl="1"/>
            <a:r>
              <a:rPr lang="en-US" dirty="0"/>
              <a:t>The camshaft position actuator oil control </a:t>
            </a:r>
            <a:r>
              <a:rPr lang="en-US" dirty="0" smtClean="0"/>
              <a:t>valve (OCV</a:t>
            </a:r>
            <a:r>
              <a:rPr lang="en-US" dirty="0"/>
              <a:t>) directs oil from the oil feed in the head to the </a:t>
            </a:r>
            <a:r>
              <a:rPr lang="en-US" dirty="0" smtClean="0"/>
              <a:t>appropriate camshaft </a:t>
            </a:r>
            <a:r>
              <a:rPr lang="en-US" dirty="0"/>
              <a:t>position actuator oil passages.</a:t>
            </a:r>
            <a:endParaRPr lang="en-US" dirty="0"/>
          </a:p>
        </p:txBody>
      </p:sp>
    </p:spTree>
    <p:extLst>
      <p:ext uri="{BB962C8B-B14F-4D97-AF65-F5344CB8AC3E}">
        <p14:creationId xmlns:p14="http://schemas.microsoft.com/office/powerpoint/2010/main" val="2657911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0"/>
            <a:ext cx="8229600" cy="1097280"/>
          </a:xfrm>
        </p:spPr>
        <p:txBody>
          <a:bodyPr/>
          <a:lstStyle/>
          <a:p>
            <a:r>
              <a:rPr lang="en-US" sz="2400" dirty="0" smtClean="0">
                <a:latin typeface="+mj-lt"/>
              </a:rPr>
              <a:t>Chart 32-3 </a:t>
            </a:r>
            <a:r>
              <a:rPr lang="en-IN" sz="2400" dirty="0">
                <a:latin typeface="+mj-lt"/>
              </a:rPr>
              <a:t>The purpose for varying the cam timing includes providing for more engine torque and power over a wide engine speed and load range.</a:t>
            </a:r>
            <a:r>
              <a:rPr lang="en-IN" sz="2000" dirty="0"/>
              <a:t/>
            </a:r>
            <a:br>
              <a:rPr lang="en-IN" sz="2000" dirty="0"/>
            </a:b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308" y="2519128"/>
            <a:ext cx="8057383" cy="1836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3611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32.45 Camshaft rotation during advance and retard</a:t>
            </a:r>
            <a:endParaRPr lang="en-US" dirty="0">
              <a:latin typeface="+mj-lt"/>
            </a:endParaRPr>
          </a:p>
        </p:txBody>
      </p:sp>
      <p:pic>
        <p:nvPicPr>
          <p:cNvPr id="3" name="Picture 2" descr="Two figures show five paddles housed inside a sprocket. The figure on the left shows the paddles in the anti-clockwise direction and the figure on the right shows the paddles in the clockwise direction. A section A-A of the sprocket shows a paddle cavity installed above the camshaft and a sprocket with two oil passages through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22286" y="2371996"/>
            <a:ext cx="6699429" cy="279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893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32.3 The camshaft rides on bearings inside the engine block above the crankshaft on a typical cam-in-block engine</a:t>
            </a:r>
            <a:endParaRPr lang="en-US" sz="2400" dirty="0">
              <a:latin typeface="+mj-lt"/>
            </a:endParaRPr>
          </a:p>
        </p:txBody>
      </p:sp>
      <p:pic>
        <p:nvPicPr>
          <p:cNvPr id="4" name="Picture 2" descr="A photo shows a cam-in-block engine with the camshaft riding on bearings inside the engine blo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8046" y="1874246"/>
            <a:ext cx="5087907" cy="3820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32.46 The camshaft is rotated in relation to the crankshaft by the PCM to provide changes in valve timing</a:t>
            </a:r>
            <a:endParaRPr lang="en-US" dirty="0">
              <a:latin typeface="+mj-lt"/>
            </a:endParaRPr>
          </a:p>
        </p:txBody>
      </p:sp>
      <p:pic>
        <p:nvPicPr>
          <p:cNvPr id="3" name="Picture 2" descr="An enlarged view of the phaser shows a drive socket with a return spring and a vane attached to it. The vane has an electromagnet installed around a magnetically activated oil control valve. The front engine cover is installed below the electromagne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8649" y="1773595"/>
            <a:ext cx="7106703" cy="4096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199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120" y="381000"/>
            <a:ext cx="8229600" cy="1097280"/>
          </a:xfrm>
        </p:spPr>
        <p:txBody>
          <a:bodyPr/>
          <a:lstStyle/>
          <a:p>
            <a:r>
              <a:rPr lang="en-US" sz="2000" dirty="0" smtClean="0">
                <a:latin typeface="+mj-lt"/>
              </a:rPr>
              <a:t>Chart 32-4 </a:t>
            </a:r>
            <a:r>
              <a:rPr lang="en-IN" sz="2000" dirty="0">
                <a:latin typeface="+mj-lt"/>
              </a:rPr>
              <a:t>Changing the exhaust cam timing mainly helps reduce exhaust emissions, whereas changing the intake cam timing mainly helps the engine produce increased power and torque.</a:t>
            </a:r>
            <a:r>
              <a:rPr lang="en-IN" sz="2000" dirty="0"/>
              <a:t/>
            </a:r>
            <a:br>
              <a:rPr lang="en-IN" sz="2000" dirty="0"/>
            </a:br>
            <a:endParaRPr lang="en-US" sz="20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024" y="1828800"/>
            <a:ext cx="7801792" cy="3536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9013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32.47 Spline cam </a:t>
            </a:r>
            <a:r>
              <a:rPr lang="en-IN" sz="2800" dirty="0" err="1">
                <a:latin typeface="+mj-lt"/>
              </a:rPr>
              <a:t>phaser</a:t>
            </a:r>
            <a:r>
              <a:rPr lang="en-IN" sz="2800" dirty="0">
                <a:latin typeface="+mj-lt"/>
              </a:rPr>
              <a:t> assembly</a:t>
            </a:r>
            <a:endParaRPr lang="en-US" sz="2800" dirty="0">
              <a:latin typeface="+mj-lt"/>
            </a:endParaRPr>
          </a:p>
        </p:txBody>
      </p:sp>
      <p:pic>
        <p:nvPicPr>
          <p:cNvPr id="3" name="Picture 2" descr="The figure shows an exhaust camshaft connected to a drive sprocket from the crankshaft. The drive sprocket has helical splines cut on it and a floating piston with straight-cut splines slides over it. A reflector is housed over the floating piston. The figure also shows the following positions:&#10;Advance position:&#10;• A cutaway view of the spline cam phaser assembly shows the camshaft rotating in anticlockwise direction.&#10;• Oil is applied to a port that exerts pressure on the reflector, which in turn pushes the floating piston against a spring and engages the floating piston to the drive sprocket.&#10;Retard position:&#10;• A cutaway view of the spline cam phaser assembly shows the camshaft rotating in clockwise direction.&#10;• Oil is applied to a port that exerts pressure on the floating piston that causes the floating piston to disengage from the drive sprocket.&#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47800" y="1524000"/>
            <a:ext cx="6234671" cy="4735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462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32.48 A spline </a:t>
            </a:r>
            <a:r>
              <a:rPr lang="en-IN" sz="2800" dirty="0" err="1">
                <a:latin typeface="+mj-lt"/>
              </a:rPr>
              <a:t>phaser</a:t>
            </a:r>
            <a:endParaRPr lang="en-US" sz="2800" dirty="0">
              <a:latin typeface="+mj-lt"/>
            </a:endParaRPr>
          </a:p>
        </p:txBody>
      </p:sp>
      <p:pic>
        <p:nvPicPr>
          <p:cNvPr id="3" name="Picture 2" descr="The figure shows the following details:&#10;• A PWM control valve is connected to the phaser, which in turn in connected to a camshaft.&#10;• The phaser houses a piston connected to a spring, a helical spline that is part of cam, and a sprocket that is connected to the camshaft.&#10; &#10;• A reluctor wheel tooth is installed below the helical spline&#10;• The PWM control valve has three ports that operate with engine oil pressure.&#10;• The control valve is controlled by a PCM that receives inputs from camshaft position sensor, crankshaft position sensor, MAP sensor, and rpm of the engin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8800" y="1488678"/>
            <a:ext cx="5508910" cy="4686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611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TECH TIP</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1476375"/>
            <a:ext cx="6038850"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8066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32.49 The screen(s) protect the solenoid valve from dirt and debris that can cause the valve to stick.</a:t>
            </a:r>
            <a:endParaRPr lang="en-US" dirty="0">
              <a:latin typeface="+mj-lt"/>
            </a:endParaRPr>
          </a:p>
        </p:txBody>
      </p:sp>
      <p:pic>
        <p:nvPicPr>
          <p:cNvPr id="3" name="Picture 2" descr="A photo shows two meshed screens covering the solenoid valve of an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64702" y="2133600"/>
            <a:ext cx="4814595" cy="3615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811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32.50 A vane </a:t>
            </a:r>
            <a:r>
              <a:rPr lang="en-IN" sz="2400" dirty="0" err="1">
                <a:latin typeface="+mj-lt"/>
              </a:rPr>
              <a:t>phaser</a:t>
            </a:r>
            <a:r>
              <a:rPr lang="en-IN" sz="2400" dirty="0">
                <a:latin typeface="+mj-lt"/>
              </a:rPr>
              <a:t> is used to move the camshaft, using changes in oil pressure from the oil control valve</a:t>
            </a:r>
            <a:endParaRPr lang="en-US" dirty="0">
              <a:latin typeface="+mj-lt"/>
            </a:endParaRPr>
          </a:p>
        </p:txBody>
      </p:sp>
      <p:pic>
        <p:nvPicPr>
          <p:cNvPr id="3" name="Picture 2" descr="A cutaway of the phaser shows the following:&#10;• A paddle cavity is installed above the camshaft and has a port for retard and advance that are connected to the oil control valve.&#10;• The oil control vale is operated by engine oil pressure.&#10;• Engine oil flows through the advance port into the paddle cavity.&#10;• The sprocket is connected to the camshaft.&#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3972" y="1887832"/>
            <a:ext cx="5296055" cy="390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960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32.51 A magnetically controlled vane </a:t>
            </a:r>
            <a:r>
              <a:rPr lang="en-IN" sz="2800" dirty="0" err="1">
                <a:latin typeface="+mj-lt"/>
              </a:rPr>
              <a:t>phaser</a:t>
            </a:r>
            <a:endParaRPr lang="en-US" sz="2800" dirty="0">
              <a:latin typeface="+mj-lt"/>
            </a:endParaRPr>
          </a:p>
        </p:txBody>
      </p:sp>
      <p:pic>
        <p:nvPicPr>
          <p:cNvPr id="3" name="Picture 2" descr="The figure shows a drive socket with a return spring and a vane attached to it. The vane has an electromagnet installed around a control valve. A drive chain drives the sprocket and has a variable range camshaft attached to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38286" y="1605561"/>
            <a:ext cx="5267426" cy="429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324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32.52 A camshaft position actuator used in a cam-in-block engine</a:t>
            </a:r>
            <a:endParaRPr lang="en-US" dirty="0">
              <a:latin typeface="+mj-lt"/>
            </a:endParaRPr>
          </a:p>
        </p:txBody>
      </p:sp>
      <p:pic>
        <p:nvPicPr>
          <p:cNvPr id="3" name="Picture 2" descr="The figure shows the following:&#10;• The camshaft position actuator solenoid valve has a spool valve connected to a spool spring on one end.&#10;• The other end of the solenoid valve has a filter and a spring attached to a check ball.&#10;• The entire solenoid valve slides inside the camshaft.&#10;• The camshaft has four oil feed holes that lubricate the valv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5979" y="2487835"/>
            <a:ext cx="7712040" cy="2529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686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VARIABLE LIFT AND CYLINDER DEACTIVATION SYSTEMS</a:t>
            </a:r>
            <a:endParaRPr lang="en-US" dirty="0">
              <a:latin typeface="+mj-lt"/>
            </a:endParaRPr>
          </a:p>
        </p:txBody>
      </p:sp>
      <p:sp>
        <p:nvSpPr>
          <p:cNvPr id="3" name="Content Placeholder 2"/>
          <p:cNvSpPr>
            <a:spLocks noGrp="1"/>
          </p:cNvSpPr>
          <p:nvPr>
            <p:ph idx="1"/>
          </p:nvPr>
        </p:nvSpPr>
        <p:spPr/>
        <p:txBody>
          <a:bodyPr/>
          <a:lstStyle/>
          <a:p>
            <a:r>
              <a:rPr lang="en-US" dirty="0" smtClean="0"/>
              <a:t>Variable Lift</a:t>
            </a:r>
          </a:p>
          <a:p>
            <a:pPr lvl="1"/>
            <a:r>
              <a:rPr lang="en-US" dirty="0"/>
              <a:t>This system uses </a:t>
            </a:r>
            <a:r>
              <a:rPr lang="en-US" dirty="0" smtClean="0"/>
              <a:t>two different </a:t>
            </a:r>
            <a:r>
              <a:rPr lang="en-US" dirty="0"/>
              <a:t>camshafts for low and high RPM</a:t>
            </a:r>
            <a:r>
              <a:rPr lang="en-US" dirty="0" smtClean="0"/>
              <a:t>.</a:t>
            </a:r>
          </a:p>
          <a:p>
            <a:pPr lvl="1"/>
            <a:r>
              <a:rPr lang="en-US" dirty="0" smtClean="0"/>
              <a:t>Engine oil controlled</a:t>
            </a:r>
          </a:p>
          <a:p>
            <a:r>
              <a:rPr lang="en-US" dirty="0" smtClean="0"/>
              <a:t>Cylinder Deactivation</a:t>
            </a:r>
          </a:p>
          <a:p>
            <a:pPr lvl="1"/>
            <a:r>
              <a:rPr lang="en-US" dirty="0"/>
              <a:t>Some engines </a:t>
            </a:r>
            <a:r>
              <a:rPr lang="en-US" dirty="0" smtClean="0"/>
              <a:t>are designed </a:t>
            </a:r>
            <a:r>
              <a:rPr lang="en-US" dirty="0"/>
              <a:t>to operate on four of eight cylinders, or three of </a:t>
            </a:r>
            <a:r>
              <a:rPr lang="en-US" dirty="0" smtClean="0"/>
              <a:t>six cylinders</a:t>
            </a:r>
            <a:r>
              <a:rPr lang="en-US" dirty="0"/>
              <a:t>, during low load conditions to improve fuel economy</a:t>
            </a:r>
            <a:r>
              <a:rPr lang="en-US" dirty="0" smtClean="0"/>
              <a:t>.</a:t>
            </a:r>
          </a:p>
          <a:p>
            <a:pPr lvl="1"/>
            <a:r>
              <a:rPr lang="en-US" dirty="0"/>
              <a:t>The </a:t>
            </a:r>
            <a:r>
              <a:rPr lang="en-US" dirty="0" smtClean="0"/>
              <a:t>system uses two-stage </a:t>
            </a:r>
            <a:r>
              <a:rPr lang="en-US" dirty="0"/>
              <a:t>hydraulic valve lifters.</a:t>
            </a:r>
            <a:endParaRPr lang="en-US" dirty="0"/>
          </a:p>
        </p:txBody>
      </p:sp>
    </p:spTree>
    <p:extLst>
      <p:ext uri="{BB962C8B-B14F-4D97-AF65-F5344CB8AC3E}">
        <p14:creationId xmlns:p14="http://schemas.microsoft.com/office/powerpoint/2010/main" val="2456851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CAMSHAFT DESIGN (1 OF 2)</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dirty="0" smtClean="0"/>
              <a:t>Construction</a:t>
            </a:r>
          </a:p>
          <a:p>
            <a:pPr lvl="1"/>
            <a:r>
              <a:rPr lang="en-US" dirty="0" smtClean="0"/>
              <a:t>Cast Iron</a:t>
            </a:r>
          </a:p>
          <a:p>
            <a:pPr lvl="1"/>
            <a:r>
              <a:rPr lang="en-US" dirty="0" smtClean="0"/>
              <a:t>Composite Steel</a:t>
            </a:r>
          </a:p>
          <a:p>
            <a:r>
              <a:rPr lang="en-US" dirty="0" smtClean="0"/>
              <a:t>Components</a:t>
            </a:r>
          </a:p>
          <a:p>
            <a:pPr lvl="1"/>
            <a:r>
              <a:rPr lang="en-US" dirty="0" smtClean="0"/>
              <a:t>Lobes</a:t>
            </a:r>
          </a:p>
          <a:p>
            <a:pPr lvl="1"/>
            <a:r>
              <a:rPr lang="en-US" dirty="0" smtClean="0"/>
              <a:t>Bearing Journals</a:t>
            </a:r>
          </a:p>
          <a:p>
            <a:pPr lvl="1"/>
            <a:r>
              <a:rPr lang="en-US" dirty="0" smtClean="0"/>
              <a:t>Accessory Drive Gears</a:t>
            </a:r>
          </a:p>
          <a:p>
            <a:endParaRPr lang="en-US"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32.53 A plastic </a:t>
            </a:r>
            <a:r>
              <a:rPr lang="en-IN" sz="2400" dirty="0" err="1">
                <a:latin typeface="+mj-lt"/>
              </a:rPr>
              <a:t>mockup</a:t>
            </a:r>
            <a:r>
              <a:rPr lang="en-IN" sz="2400" dirty="0">
                <a:latin typeface="+mj-lt"/>
              </a:rPr>
              <a:t> of a Honda VTEC system that uses two different camshaft profiles—one for low-speed engine operation and the other for high speed</a:t>
            </a:r>
            <a:endParaRPr lang="en-US" dirty="0">
              <a:latin typeface="+mj-lt"/>
            </a:endParaRPr>
          </a:p>
        </p:txBody>
      </p:sp>
      <p:pic>
        <p:nvPicPr>
          <p:cNvPr id="3" name="Picture 2" descr="A photo shows a mockup of a Honda VTEC system that uses two different camshaft profiles to open the valv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08016" y="2286000"/>
            <a:ext cx="3927967" cy="3366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959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32.54 Engine oil pressure is used to switch cam lobes on a VTEC system</a:t>
            </a:r>
            <a:endParaRPr lang="en-US" dirty="0">
              <a:latin typeface="+mj-lt"/>
            </a:endParaRPr>
          </a:p>
        </p:txBody>
      </p:sp>
      <p:pic>
        <p:nvPicPr>
          <p:cNvPr id="3" name="Picture 2" descr="The figure shows the following:&#10;• Two intake valves are operated by an intake camshaft that has a center cam lobe placed between two outer cam lobes.&#10;• The center follower is connected to the center cam lobe and outer followers are connected to the outer cam lobes.&#10;• A locking pin assembly is installed on the center cam lobe.&#10;• Two exhaust valves are operated by an exhaust camshaft and has the same setup as the intake camshaft.&#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57937" y="1671641"/>
            <a:ext cx="5228124" cy="4132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027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32.55 Oil pressure applied to the locking pin causes the inside of the lifter to freely move inside the outer shell of the lifter, thereby keeping the valve closed</a:t>
            </a:r>
            <a:endParaRPr lang="en-US" dirty="0">
              <a:latin typeface="+mj-lt"/>
            </a:endParaRPr>
          </a:p>
        </p:txBody>
      </p:sp>
      <p:pic>
        <p:nvPicPr>
          <p:cNvPr id="3" name="Picture 2" descr="The figure shows an engine with a hydraulic valve lifter operated by a cam. The figure shows the operation of the valve lifter under two positions:&#10;Lifter enabled:&#10;• In this position, oil pressure is not applied to a passage in the valve lifter. The inner and outer lifter sleeves are held together by the locking pin and operate as an assembly.&#10;Lifter disabled:&#10;• In this position, oil pressure is applied to a passage in the valve lifter. This depresses the pin and the inner sleeve remains stationary while the outer sleeve moves along with the ca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29000" y="1600200"/>
            <a:ext cx="2067447" cy="467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819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32.56 Active fuel management includes many different components and changes to the oiling system, which makes routine oil changes even more important on engines equipped with this system</a:t>
            </a:r>
            <a:endParaRPr lang="en-US" dirty="0">
              <a:latin typeface="+mj-lt"/>
            </a:endParaRPr>
          </a:p>
        </p:txBody>
      </p:sp>
      <p:pic>
        <p:nvPicPr>
          <p:cNvPr id="3" name="Picture 2" descr="A figure illustrates an active fuel management in which a high-capacity gerotor pump pumps oil to the lifter manifold assembly, which in turn transfers the oil to a two-stage lifter. The two-stage lifter operates the valve of an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91173" y="2133600"/>
            <a:ext cx="3161650" cy="3565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893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a:t>How does variable valve timing help improve engine operation</a:t>
            </a:r>
          </a:p>
          <a:p>
            <a:r>
              <a:rPr lang="en-US" sz="4000" dirty="0"/>
              <a:t>and reduce emissions?</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2554545"/>
          </a:xfrm>
          <a:prstGeom prst="rect">
            <a:avLst/>
          </a:prstGeom>
        </p:spPr>
        <p:txBody>
          <a:bodyPr wrap="square">
            <a:spAutoFit/>
          </a:bodyPr>
          <a:lstStyle/>
          <a:p>
            <a:r>
              <a:rPr lang="en-US" sz="4000" dirty="0" smtClean="0">
                <a:solidFill>
                  <a:srgbClr val="000000"/>
                </a:solidFill>
              </a:rPr>
              <a:t>By changing the timing of the opening and closing of the intake and exhaust valves, the level of NOx emissions can be lowered.</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CAMSHAFT DESIGN (2 OF 2)</a:t>
            </a:r>
            <a:endParaRPr lang="en-US" dirty="0">
              <a:latin typeface="+mj-lt"/>
            </a:endParaRPr>
          </a:p>
        </p:txBody>
      </p:sp>
      <p:sp>
        <p:nvSpPr>
          <p:cNvPr id="3" name="Content Placeholder 2"/>
          <p:cNvSpPr>
            <a:spLocks noGrp="1"/>
          </p:cNvSpPr>
          <p:nvPr>
            <p:ph idx="1"/>
          </p:nvPr>
        </p:nvSpPr>
        <p:spPr/>
        <p:txBody>
          <a:bodyPr/>
          <a:lstStyle/>
          <a:p>
            <a:r>
              <a:rPr lang="en-US" dirty="0" smtClean="0"/>
              <a:t>Camshaft Bearing Journals</a:t>
            </a:r>
          </a:p>
          <a:p>
            <a:pPr lvl="1"/>
            <a:r>
              <a:rPr lang="en-US" dirty="0" smtClean="0"/>
              <a:t>Design depends on camshaft location</a:t>
            </a:r>
          </a:p>
          <a:p>
            <a:r>
              <a:rPr lang="en-US" dirty="0" smtClean="0"/>
              <a:t>Hardness</a:t>
            </a:r>
          </a:p>
          <a:p>
            <a:pPr lvl="1"/>
            <a:r>
              <a:rPr lang="en-US" dirty="0" smtClean="0"/>
              <a:t>Camshafts are hardened through liquid </a:t>
            </a:r>
            <a:r>
              <a:rPr lang="en-US" dirty="0" err="1" smtClean="0"/>
              <a:t>nitriding</a:t>
            </a:r>
            <a:r>
              <a:rPr lang="en-US" dirty="0" smtClean="0"/>
              <a:t> and gas </a:t>
            </a:r>
            <a:r>
              <a:rPr lang="en-US" dirty="0" err="1" smtClean="0"/>
              <a:t>nitriding</a:t>
            </a:r>
            <a:r>
              <a:rPr lang="en-US" dirty="0" smtClean="0"/>
              <a:t>.</a:t>
            </a:r>
          </a:p>
          <a:p>
            <a:r>
              <a:rPr lang="en-US" dirty="0" smtClean="0"/>
              <a:t>Camshaft Lubrication</a:t>
            </a:r>
          </a:p>
          <a:p>
            <a:pPr lvl="1"/>
            <a:r>
              <a:rPr lang="en-US" dirty="0" smtClean="0"/>
              <a:t>Main galley transferring lubricant to the camshaft journal.</a:t>
            </a:r>
          </a:p>
          <a:p>
            <a:r>
              <a:rPr lang="en-US" sz="2400" dirty="0"/>
              <a:t>An eccentric cam lobe for </a:t>
            </a:r>
            <a:r>
              <a:rPr lang="en-US" sz="2400" dirty="0" smtClean="0"/>
              <a:t>the high-pressure </a:t>
            </a:r>
            <a:r>
              <a:rPr lang="en-US" sz="2400" dirty="0"/>
              <a:t>fuel pump on engines equipped with gasoline </a:t>
            </a:r>
            <a:r>
              <a:rPr lang="en-US" sz="2400" dirty="0" smtClean="0"/>
              <a:t>direct injection </a:t>
            </a:r>
            <a:r>
              <a:rPr lang="en-US" sz="2400" dirty="0"/>
              <a:t>(GDI).</a:t>
            </a:r>
            <a:endParaRPr lang="en-US" sz="2400" dirty="0"/>
          </a:p>
        </p:txBody>
      </p:sp>
    </p:spTree>
    <p:extLst>
      <p:ext uri="{BB962C8B-B14F-4D97-AF65-F5344CB8AC3E}">
        <p14:creationId xmlns:p14="http://schemas.microsoft.com/office/powerpoint/2010/main" val="1260761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612</TotalTime>
  <Words>2201</Words>
  <Application>Microsoft Office PowerPoint</Application>
  <PresentationFormat>On-screen Show (4:3)</PresentationFormat>
  <Paragraphs>204</Paragraphs>
  <Slides>86</Slides>
  <Notes>0</Notes>
  <HiddenSlides>0</HiddenSlides>
  <MMClips>0</MMClips>
  <ScaleCrop>false</ScaleCrop>
  <HeadingPairs>
    <vt:vector size="4" baseType="variant">
      <vt:variant>
        <vt:lpstr>Theme</vt:lpstr>
      </vt:variant>
      <vt:variant>
        <vt:i4>6</vt:i4>
      </vt:variant>
      <vt:variant>
        <vt:lpstr>Slide Titles</vt:lpstr>
      </vt:variant>
      <vt:variant>
        <vt:i4>86</vt:i4>
      </vt:variant>
    </vt:vector>
  </HeadingPairs>
  <TitlesOfParts>
    <vt:vector size="92"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CAMSHAFT</vt:lpstr>
      <vt:lpstr>Figure 32.1 This high-performance camshaft has a lobe that opens the valve quickly and keeps it open for a long time</vt:lpstr>
      <vt:lpstr>Figure 32.2 The camshaft drives the distributor and the oil pump through a shaft from the end of the distributor</vt:lpstr>
      <vt:lpstr>Figure 32.3 The camshaft rides on bearings inside the engine block above the crankshaft on a typical cam-in-block engine</vt:lpstr>
      <vt:lpstr>CAMSHAFT DESIGN (1 OF 2)</vt:lpstr>
      <vt:lpstr>CAMSHAFT DESIGN (2 OF 2)</vt:lpstr>
      <vt:lpstr>Figure 32.4 Parts of a cam and camshaft terms (nomenclature)</vt:lpstr>
      <vt:lpstr>Figure 32.5 A composite camshaft is lightweight and yet flexible, because the hollow tube can absorb twisting forces and the lobes are hard enough to withstand the forces involved in opening valves</vt:lpstr>
      <vt:lpstr>Figure 32.6 Worn camshaft with two lobes worn to the point of being almost round</vt:lpstr>
      <vt:lpstr>Figure 32.7 The camshaft powers the high-pressure fuel pump on engines equipped with gasoline direct injection</vt:lpstr>
      <vt:lpstr>QUESTION 1: ?</vt:lpstr>
      <vt:lpstr>ANSWER 1:</vt:lpstr>
      <vt:lpstr>CAMSHAFT DRIVES (1 OF 2)</vt:lpstr>
      <vt:lpstr>CAMSHAFT DRIVES (2 OF 2)</vt:lpstr>
      <vt:lpstr>Figure 32.8 A timing chain hydraulic tensioner</vt:lpstr>
      <vt:lpstr>Figure 32.9 The larger camshaft gear is usually given a helical cut to help reduce noise.</vt:lpstr>
      <vt:lpstr>Figure 32.10 A replacement silent chain and sprockets. The original camshaft sprocket was aluminium with nylon teeth to help control noise. This replacement set should give the owner many thousands of miles of useful service</vt:lpstr>
      <vt:lpstr>Figure 32.11 The industry standard for when a to replace a timing chain and gears is when a 1/2 inch (13 mm) or more of slack is measured in the chain.</vt:lpstr>
      <vt:lpstr>Figure 32.12 A typical overhead camshaft engine showing the location of the tensioner, water pump, and chain guide as well as the timing marks</vt:lpstr>
      <vt:lpstr>Figure 32.13 This dual overhead camshaft (DOHC) engine uses one chain from the crankshaft to the intake cam and a secondary chain to rotate the exhaust camshaft</vt:lpstr>
      <vt:lpstr>Figure 32.14 A timing belt failed when the teeth were sheared off. This belt failed at 88,000 miles because the owner failed to replace it at the recommended interval of 60,000 miles</vt:lpstr>
      <vt:lpstr>Figure 32.15 This timing belt broke because an oil leak from one of the camshaft seals caused oil to get into and weaken the belt.</vt:lpstr>
      <vt:lpstr>Figure 32.16 Many engines are of the interference design. If the timing belt (or chain) breaks, the piston and the valve will collide.</vt:lpstr>
      <vt:lpstr>Figure 32.17 A head from a Mercedes showing bent valves when the timing chain stretched and skipped over the crankshaft sprocket.</vt:lpstr>
      <vt:lpstr>QUESTION 2: ?</vt:lpstr>
      <vt:lpstr>ANSWER 2:</vt:lpstr>
      <vt:lpstr>CAMSHAFT MOVEMENT</vt:lpstr>
      <vt:lpstr>Figure 32.18 The slight angle and the curve on the bottom of a flat bottom lifter cause the lifter and the pushrod to rotate during normal operation</vt:lpstr>
      <vt:lpstr>Figure 32.19 The lobe lift is the amount the cam lobe lifts the lifter. The blue circle is called the base circle.</vt:lpstr>
      <vt:lpstr>Figure 32.20 The ramps on the cam lobe allow the valves to be opened and closed quickly, yet under control, to avoid damaging valve train components.</vt:lpstr>
      <vt:lpstr>ROCKER ARMS</vt:lpstr>
      <vt:lpstr>Figure 32.21 A 1.5:1 ratio rocker arm means that dimension A is 1.5 times the length of dimension B.</vt:lpstr>
      <vt:lpstr>Figure 32.22 A high-performance aluminium roller rocker arm. Both the pivot and the tip that contacts the stem of the valve are equipped with rollers to help reduce friction for more power and better fuel economy</vt:lpstr>
      <vt:lpstr>Figure 32.23 Some engines today use rocker shafts to support rocker arms, such as the V-6 engine with a single overhead camshaft located in the center of the cylinder head</vt:lpstr>
      <vt:lpstr>Figure 32.24 A typical stud-mounted rocker arm</vt:lpstr>
      <vt:lpstr>Figure 32.25 Pushrod guide plates are bolted to the head and help stabilize the valve train, especially at high engine speeds</vt:lpstr>
      <vt:lpstr>Figure 32.26 A pedestal-type rocker arm design that uses one bolt for each rocker arm and is nonadjustable. If valve lash needs to be adjusted, different length pushrod(s) must be used</vt:lpstr>
      <vt:lpstr>PUSH RODS</vt:lpstr>
      <vt:lpstr>Figure 32.27 Overhead valve engines are also known as pushrod engines because of the long pushrod that extends from the lifter to the rocker arm</vt:lpstr>
      <vt:lpstr>Figure 32.28 When the timing chain broke, the valves stopped moving up and down, but the pistons kept moving and hit the valves, causing the pushrods to bend</vt:lpstr>
      <vt:lpstr>Tech Tip </vt:lpstr>
      <vt:lpstr>Figure 32.29 Hardened pushrods should be used in any engine that uses pushrod guides (plates). To determine if the pushrod is hardened, simply try to scratch the side of the pushrod with a pocketknife</vt:lpstr>
      <vt:lpstr>LIFTERS OR TAPPETS</vt:lpstr>
      <vt:lpstr>Figure 32.30 Older engines used flat-bottom lifters, whereas all engines since the 1990s use roller lifters</vt:lpstr>
      <vt:lpstr>Figure 32.31 All roller lifters must use some method to keep the lifter straight and not rotating</vt:lpstr>
      <vt:lpstr>Figure 32.32 A cutaway of a flat-bottom solid lifter. Because this type of lifter contains a retaining ring and oil holes, it is sometimes confused with a hydraulic lifter that also contains additional parts.</vt:lpstr>
      <vt:lpstr>Figure 32.33 An exploded view of a hydraulic roller lifter</vt:lpstr>
      <vt:lpstr>OVERHEAD CAMSHAFT VALVE TRAINS</vt:lpstr>
      <vt:lpstr>Figure 32.34 Hydraulic lifters may be built into bucket type lifters on some overhead camshaft engines</vt:lpstr>
      <vt:lpstr>Figure 32.35 The use of cam followers allows the use of hydraulic lifters with an overhead camshaft design</vt:lpstr>
      <vt:lpstr>Figure 32.36 Hydraulic lash adjusters (HLA) are built into the rocker arm on some OHC engines. Sometimes HLAs may not bleed down properly if the wrong viscosity (SAE rating) oil is used</vt:lpstr>
      <vt:lpstr>VALVE TRAIN PROBLEM DIAGNOSIS</vt:lpstr>
      <vt:lpstr>Figure 32.37 The cause of a misfire diagnostic trouble code was discovered to be a pushrod that had worn through the rocker arm on a General Motors 3.1 liter V-6 engine</vt:lpstr>
      <vt:lpstr>CAMSHAFT SPECIFICATIONS </vt:lpstr>
      <vt:lpstr>Figure 32.38 Shaft-mounted rocker arms are held in position by an assortment of springs, spacers, and washers, which should be removed so that the entire shaft can be inspected for wear</vt:lpstr>
      <vt:lpstr>Figure 32.39 Graphic representation of a typical camshaft showing the relationship between the intake and exhaust valves. The shaded area represents the overlap period of 100 degrees</vt:lpstr>
      <vt:lpstr>Figure 32.40 As the lobe center angle decreases, the overlap increases, with no other changes in the lobe profile lift and duration</vt:lpstr>
      <vt:lpstr>Figure 32.41 Typical cam timing diagram</vt:lpstr>
      <vt:lpstr>Chart 32-1 Changing the lobe separation angle has major effect on engine operation. </vt:lpstr>
      <vt:lpstr>Figure 32.42 Typical high-performance camshaft specifications on a straight-line graph. Intake valve duration = 39 + 180 + 71 = 290 degrees. Exhaust valve duration = 7 + 180 + 47 = 234 degrees.</vt:lpstr>
      <vt:lpstr>Figure 32.43 Typical camshaft valve timing diagram with the same specifications as those shown in Figure 32–36</vt:lpstr>
      <vt:lpstr>Figure 32.44 A dial indicator being used to measure cam lobe height</vt:lpstr>
      <vt:lpstr>Chart 32-2 A comparison showing the effects of valve timing and lift on engine performance. </vt:lpstr>
      <vt:lpstr>VARIABLE VALVE TIMING</vt:lpstr>
      <vt:lpstr>Chart 32-3 The purpose for varying the cam timing includes providing for more engine torque and power over a wide engine speed and load range. </vt:lpstr>
      <vt:lpstr>Figure 32.45 Camshaft rotation during advance and retard</vt:lpstr>
      <vt:lpstr>Figure 32.46 The camshaft is rotated in relation to the crankshaft by the PCM to provide changes in valve timing</vt:lpstr>
      <vt:lpstr>Chart 32-4 Changing the exhaust cam timing mainly helps reduce exhaust emissions, whereas changing the intake cam timing mainly helps the engine produce increased power and torque. </vt:lpstr>
      <vt:lpstr>Figure 32.47 Spline cam phaser assembly</vt:lpstr>
      <vt:lpstr>Figure 32.48 A spline phaser</vt:lpstr>
      <vt:lpstr>TECH TIP</vt:lpstr>
      <vt:lpstr>Figure 32.49 The screen(s) protect the solenoid valve from dirt and debris that can cause the valve to stick.</vt:lpstr>
      <vt:lpstr>Figure 32.50 A vane phaser is used to move the camshaft, using changes in oil pressure from the oil control valve</vt:lpstr>
      <vt:lpstr>Figure 32.51 A magnetically controlled vane phaser</vt:lpstr>
      <vt:lpstr>Figure 32.52 A camshaft position actuator used in a cam-in-block engine</vt:lpstr>
      <vt:lpstr>VARIABLE LIFT AND CYLINDER DEACTIVATION SYSTEMS</vt:lpstr>
      <vt:lpstr>Figure 32.53 A plastic mockup of a Honda VTEC system that uses two different camshaft profiles—one for low-speed engine operation and the other for high speed</vt:lpstr>
      <vt:lpstr>Figure 32.54 Engine oil pressure is used to switch cam lobes on a VTEC system</vt:lpstr>
      <vt:lpstr>Figure 32.55 Oil pressure applied to the locking pin causes the inside of the lifter to freely move inside the outer shell of the lifter, thereby keeping the valve closed</vt:lpstr>
      <vt:lpstr>Figure 32.56 Active fuel management includes many different components and changes to the oiling system, which makes routine oil changes even more important on engines equipped with this system</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32</dc:title>
  <dc:creator>Curt &amp; Tammy</dc:creator>
  <cp:lastModifiedBy>Curt &amp; Tammy</cp:lastModifiedBy>
  <cp:revision>61</cp:revision>
  <dcterms:created xsi:type="dcterms:W3CDTF">2018-09-25T19:30:15Z</dcterms:created>
  <dcterms:modified xsi:type="dcterms:W3CDTF">2019-03-24T23:02:12Z</dcterms:modified>
</cp:coreProperties>
</file>