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78" r:id="rId11"/>
    <p:sldId id="315" r:id="rId12"/>
    <p:sldId id="326" r:id="rId13"/>
    <p:sldId id="327" r:id="rId14"/>
    <p:sldId id="328" r:id="rId15"/>
    <p:sldId id="263" r:id="rId16"/>
    <p:sldId id="329" r:id="rId17"/>
    <p:sldId id="330" r:id="rId18"/>
    <p:sldId id="269" r:id="rId19"/>
    <p:sldId id="379" r:id="rId20"/>
    <p:sldId id="331" r:id="rId21"/>
    <p:sldId id="332" r:id="rId22"/>
    <p:sldId id="333" r:id="rId23"/>
    <p:sldId id="334" r:id="rId24"/>
    <p:sldId id="335" r:id="rId25"/>
    <p:sldId id="267" r:id="rId26"/>
    <p:sldId id="268" r:id="rId27"/>
    <p:sldId id="271" r:id="rId28"/>
    <p:sldId id="380" r:id="rId29"/>
    <p:sldId id="336" r:id="rId30"/>
    <p:sldId id="337" r:id="rId31"/>
    <p:sldId id="274" r:id="rId32"/>
    <p:sldId id="338" r:id="rId33"/>
    <p:sldId id="339" r:id="rId34"/>
    <p:sldId id="316" r:id="rId35"/>
    <p:sldId id="286" r:id="rId36"/>
    <p:sldId id="287" r:id="rId37"/>
    <p:sldId id="381" r:id="rId38"/>
    <p:sldId id="317" r:id="rId39"/>
    <p:sldId id="270" r:id="rId40"/>
    <p:sldId id="318" r:id="rId41"/>
    <p:sldId id="382" r:id="rId42"/>
    <p:sldId id="319" r:id="rId43"/>
    <p:sldId id="383" r:id="rId44"/>
    <p:sldId id="320" r:id="rId45"/>
    <p:sldId id="272" r:id="rId46"/>
    <p:sldId id="321" r:id="rId47"/>
    <p:sldId id="384" r:id="rId48"/>
    <p:sldId id="322" r:id="rId49"/>
    <p:sldId id="323" r:id="rId50"/>
    <p:sldId id="324" r:id="rId51"/>
    <p:sldId id="340" r:id="rId52"/>
    <p:sldId id="341" r:id="rId53"/>
    <p:sldId id="342" r:id="rId54"/>
    <p:sldId id="385" r:id="rId55"/>
    <p:sldId id="343" r:id="rId56"/>
    <p:sldId id="388" r:id="rId57"/>
    <p:sldId id="344" r:id="rId58"/>
    <p:sldId id="345" r:id="rId59"/>
    <p:sldId id="346" r:id="rId60"/>
    <p:sldId id="389" r:id="rId61"/>
    <p:sldId id="347" r:id="rId62"/>
    <p:sldId id="348" r:id="rId63"/>
    <p:sldId id="349" r:id="rId64"/>
    <p:sldId id="390" r:id="rId65"/>
    <p:sldId id="350" r:id="rId66"/>
    <p:sldId id="391" r:id="rId67"/>
    <p:sldId id="351" r:id="rId68"/>
    <p:sldId id="352" r:id="rId69"/>
    <p:sldId id="386" r:id="rId70"/>
    <p:sldId id="353" r:id="rId71"/>
    <p:sldId id="354" r:id="rId72"/>
    <p:sldId id="355" r:id="rId73"/>
    <p:sldId id="356" r:id="rId74"/>
    <p:sldId id="357" r:id="rId75"/>
    <p:sldId id="358" r:id="rId76"/>
    <p:sldId id="359" r:id="rId77"/>
    <p:sldId id="299" r:id="rId78"/>
    <p:sldId id="300" r:id="rId79"/>
    <p:sldId id="387" r:id="rId80"/>
    <p:sldId id="360" r:id="rId81"/>
    <p:sldId id="361" r:id="rId82"/>
    <p:sldId id="362" r:id="rId83"/>
    <p:sldId id="363" r:id="rId84"/>
    <p:sldId id="364" r:id="rId85"/>
    <p:sldId id="365" r:id="rId86"/>
    <p:sldId id="366" r:id="rId87"/>
    <p:sldId id="367" r:id="rId88"/>
    <p:sldId id="368" r:id="rId89"/>
    <p:sldId id="369" r:id="rId90"/>
    <p:sldId id="370" r:id="rId91"/>
    <p:sldId id="371" r:id="rId92"/>
    <p:sldId id="372" r:id="rId93"/>
    <p:sldId id="373" r:id="rId94"/>
    <p:sldId id="374" r:id="rId95"/>
    <p:sldId id="375" r:id="rId96"/>
    <p:sldId id="376" r:id="rId97"/>
    <p:sldId id="377" r:id="rId98"/>
    <p:sldId id="325"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3/24/2019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7.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7.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7.xml"/></Relationships>
</file>

<file path=ppt/slides/_rels/slide6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67.xml"/></Relationships>
</file>

<file path=ppt/slides/_rels/slide6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7.xml"/></Relationships>
</file>

<file path=ppt/slides/_rels/slide6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7.xml"/></Relationships>
</file>

<file path=ppt/slides/_rels/slide6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67.xml"/></Relationships>
</file>

<file path=ppt/slides/_rels/slide6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67.xml"/></Relationships>
</file>

<file path=ppt/slides/_rels/slide7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6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67.xml"/></Relationships>
</file>

<file path=ppt/slides/_rels/slide76.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8.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67.xml"/></Relationships>
</file>

<file path=ppt/slides/_rels/slide7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8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67.xml"/></Relationships>
</file>

<file path=ppt/slides/_rels/slide8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67.xml"/></Relationships>
</file>

<file path=ppt/slides/_rels/slide82.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67.xml"/></Relationships>
</file>

<file path=ppt/slides/_rels/slide8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67.xml"/></Relationships>
</file>

<file path=ppt/slides/_rels/slide84.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67.xml"/></Relationships>
</file>

<file path=ppt/slides/_rels/slide85.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67.xml"/></Relationships>
</file>

<file path=ppt/slides/_rels/slide86.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67.xml"/></Relationships>
</file>

<file path=ppt/slides/_rels/slide87.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67.xml"/></Relationships>
</file>

<file path=ppt/slides/_rels/slide88.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67.xml"/></Relationships>
</file>

<file path=ppt/slides/_rels/slide89.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90.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67.xml"/></Relationships>
</file>

<file path=ppt/slides/_rels/slide91.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67.xml"/></Relationships>
</file>

<file path=ppt/slides/_rels/slide92.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67.xml"/></Relationships>
</file>

<file path=ppt/slides/_rels/slide9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31</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Valve and Seat Service</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VALVE SEATS</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dirty="0" smtClean="0"/>
              <a:t>Integral </a:t>
            </a:r>
            <a:r>
              <a:rPr lang="en-US" dirty="0" smtClean="0"/>
              <a:t>Seats</a:t>
            </a:r>
          </a:p>
          <a:p>
            <a:pPr lvl="1"/>
            <a:r>
              <a:rPr lang="en-US" dirty="0"/>
              <a:t>The seat is generally formed </a:t>
            </a:r>
            <a:r>
              <a:rPr lang="en-US" dirty="0" smtClean="0"/>
              <a:t>as part </a:t>
            </a:r>
            <a:r>
              <a:rPr lang="en-US" dirty="0"/>
              <a:t>of the cast-iron head</a:t>
            </a:r>
            <a:endParaRPr lang="en-US" dirty="0" smtClean="0"/>
          </a:p>
          <a:p>
            <a:r>
              <a:rPr lang="en-US" dirty="0" smtClean="0"/>
              <a:t>Insert </a:t>
            </a:r>
            <a:r>
              <a:rPr lang="en-US" dirty="0" smtClean="0"/>
              <a:t>Seats</a:t>
            </a:r>
          </a:p>
          <a:p>
            <a:pPr lvl="1"/>
            <a:r>
              <a:rPr lang="en-US" dirty="0"/>
              <a:t>An insert seat fits into a machined recess </a:t>
            </a:r>
            <a:r>
              <a:rPr lang="en-US" dirty="0" smtClean="0"/>
              <a:t>in the </a:t>
            </a:r>
            <a:r>
              <a:rPr lang="en-US" dirty="0"/>
              <a:t>steel or aluminum cylinder head.</a:t>
            </a:r>
            <a:endParaRPr lang="en-US"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31.5 Integral valve seats are machined directly into the cast-iron cylinder head and are induction hardened to prevent wear</a:t>
            </a:r>
            <a:endParaRPr lang="en-US" dirty="0">
              <a:latin typeface="+mj-lt"/>
            </a:endParaRPr>
          </a:p>
        </p:txBody>
      </p:sp>
      <p:pic>
        <p:nvPicPr>
          <p:cNvPr id="3" name="Picture 2" descr="The figure shows the following:&#10;• The valve keeper, retainer, and valve spring press the valve on the valve guide.&#10;• The valve is seated against an integral valve seat that is machined directly into the cast-iron cylinder head.&#10;• The valve seat resembles a notch that keeps the valve seated.&#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83356" y="1741710"/>
            <a:ext cx="3377284" cy="4311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123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31.6 Insert valve seats are a separate part that is interference fitted to a </a:t>
            </a:r>
            <a:r>
              <a:rPr lang="en-IN" sz="2400" dirty="0" err="1">
                <a:latin typeface="+mj-lt"/>
              </a:rPr>
              <a:t>counterbore</a:t>
            </a:r>
            <a:r>
              <a:rPr lang="en-IN" sz="2400" dirty="0">
                <a:latin typeface="+mj-lt"/>
              </a:rPr>
              <a:t> in the cylinder head</a:t>
            </a:r>
            <a:endParaRPr lang="en-US" dirty="0">
              <a:latin typeface="+mj-lt"/>
            </a:endParaRPr>
          </a:p>
        </p:txBody>
      </p:sp>
      <p:pic>
        <p:nvPicPr>
          <p:cNvPr id="3" name="Picture 2" descr="The figure shows the following:&#10;• The valve keeper, retainer, and valve spring press the valve on the valve guide.&#10;• The valve insert is a separate circular part that is interference fitted in a counterbore in the cylinder head.&#10;• The valve is seated against the insert valve seat.&#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21433" y="1536653"/>
            <a:ext cx="4326527" cy="4594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885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VALVE FAULT </a:t>
            </a:r>
            <a:r>
              <a:rPr lang="en-US" dirty="0" smtClean="0">
                <a:latin typeface="+mj-lt"/>
              </a:rPr>
              <a:t>DIAGNOSIS (1 OF 2)</a:t>
            </a:r>
            <a:endParaRPr lang="en-US" dirty="0">
              <a:latin typeface="+mj-lt"/>
            </a:endParaRPr>
          </a:p>
        </p:txBody>
      </p:sp>
      <p:sp>
        <p:nvSpPr>
          <p:cNvPr id="28675" name="Content Placeholder 2"/>
          <p:cNvSpPr>
            <a:spLocks noGrp="1"/>
          </p:cNvSpPr>
          <p:nvPr>
            <p:ph idx="1"/>
          </p:nvPr>
        </p:nvSpPr>
        <p:spPr>
          <a:xfrm>
            <a:off x="228600" y="1600200"/>
            <a:ext cx="8458200" cy="4525963"/>
          </a:xfrm>
        </p:spPr>
        <p:txBody>
          <a:bodyPr/>
          <a:lstStyle/>
          <a:p>
            <a:r>
              <a:rPr lang="en-US" dirty="0" smtClean="0"/>
              <a:t>Poor Valve </a:t>
            </a:r>
            <a:r>
              <a:rPr lang="en-US" dirty="0" smtClean="0"/>
              <a:t>Seating</a:t>
            </a:r>
          </a:p>
          <a:p>
            <a:pPr lvl="1"/>
            <a:r>
              <a:rPr lang="en-US" dirty="0"/>
              <a:t>A valve seat recession can </a:t>
            </a:r>
            <a:r>
              <a:rPr lang="en-US" dirty="0" smtClean="0"/>
              <a:t>result from </a:t>
            </a:r>
            <a:r>
              <a:rPr lang="en-US" dirty="0"/>
              <a:t>improper valve lash adjustments on solid lifter </a:t>
            </a:r>
            <a:r>
              <a:rPr lang="en-US" dirty="0" smtClean="0"/>
              <a:t>engines. It </a:t>
            </a:r>
            <a:r>
              <a:rPr lang="en-US" dirty="0"/>
              <a:t>can also result from </a:t>
            </a:r>
            <a:r>
              <a:rPr lang="en-US" dirty="0" err="1"/>
              <a:t>misadjustments</a:t>
            </a:r>
            <a:r>
              <a:rPr lang="en-US" dirty="0"/>
              <a:t> on a valve train </a:t>
            </a:r>
            <a:r>
              <a:rPr lang="en-US" dirty="0" smtClean="0"/>
              <a:t>using hydraulic </a:t>
            </a:r>
            <a:r>
              <a:rPr lang="en-US" dirty="0"/>
              <a:t>lifters.</a:t>
            </a:r>
            <a:endParaRPr lang="en-US" dirty="0" smtClean="0"/>
          </a:p>
          <a:p>
            <a:r>
              <a:rPr lang="en-US" dirty="0" smtClean="0"/>
              <a:t>Carbon </a:t>
            </a:r>
            <a:r>
              <a:rPr lang="en-US" dirty="0" smtClean="0"/>
              <a:t>Deposits</a:t>
            </a:r>
          </a:p>
          <a:p>
            <a:pPr lvl="1"/>
            <a:r>
              <a:rPr lang="en-US" dirty="0"/>
              <a:t>If there is a large clearance between </a:t>
            </a:r>
            <a:r>
              <a:rPr lang="en-US" dirty="0" smtClean="0"/>
              <a:t>the valve </a:t>
            </a:r>
            <a:r>
              <a:rPr lang="en-US" dirty="0"/>
              <a:t>stem and guide or faulty valve stem seals, too much oil will </a:t>
            </a:r>
            <a:r>
              <a:rPr lang="en-US" dirty="0" smtClean="0"/>
              <a:t>go down </a:t>
            </a:r>
            <a:r>
              <a:rPr lang="en-US" dirty="0"/>
              <a:t>the stem. This will increase </a:t>
            </a:r>
            <a:r>
              <a:rPr lang="en-US" dirty="0" smtClean="0"/>
              <a:t>deposits.</a:t>
            </a:r>
            <a:endParaRPr lang="en-US" dirty="0"/>
          </a:p>
          <a:p>
            <a:endParaRPr lang="en-US"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VALVE FAULT DAIGNOSIS (2 OF 2)</a:t>
            </a:r>
            <a:endParaRPr lang="en-US" dirty="0">
              <a:latin typeface="+mn-lt"/>
            </a:endParaRPr>
          </a:p>
        </p:txBody>
      </p:sp>
      <p:sp>
        <p:nvSpPr>
          <p:cNvPr id="3" name="Content Placeholder 2"/>
          <p:cNvSpPr>
            <a:spLocks noGrp="1"/>
          </p:cNvSpPr>
          <p:nvPr>
            <p:ph idx="1"/>
          </p:nvPr>
        </p:nvSpPr>
        <p:spPr/>
        <p:txBody>
          <a:bodyPr/>
          <a:lstStyle/>
          <a:p>
            <a:r>
              <a:rPr lang="en-US" dirty="0" smtClean="0"/>
              <a:t>Excessive Temperatures</a:t>
            </a:r>
          </a:p>
          <a:p>
            <a:pPr lvl="1"/>
            <a:r>
              <a:rPr lang="en-US" dirty="0" smtClean="0"/>
              <a:t>High temperatures caused by cooling system concerns or preignition and detonation. </a:t>
            </a:r>
          </a:p>
          <a:p>
            <a:r>
              <a:rPr lang="en-US" dirty="0" smtClean="0"/>
              <a:t>Valve Seat Erosion</a:t>
            </a:r>
          </a:p>
          <a:p>
            <a:pPr lvl="1"/>
            <a:r>
              <a:rPr lang="en-US" dirty="0" smtClean="0"/>
              <a:t>Found in engines that require leaded gasoline.</a:t>
            </a:r>
          </a:p>
          <a:p>
            <a:r>
              <a:rPr lang="en-US" dirty="0" smtClean="0"/>
              <a:t>High-Velocity Seating</a:t>
            </a:r>
          </a:p>
          <a:p>
            <a:pPr lvl="1"/>
            <a:r>
              <a:rPr lang="en-US" dirty="0" smtClean="0"/>
              <a:t>Excessive wear caused by impact failure.</a:t>
            </a:r>
            <a:endParaRPr lang="en-US" dirty="0"/>
          </a:p>
        </p:txBody>
      </p:sp>
    </p:spTree>
    <p:extLst>
      <p:ext uri="{BB962C8B-B14F-4D97-AF65-F5344CB8AC3E}">
        <p14:creationId xmlns:p14="http://schemas.microsoft.com/office/powerpoint/2010/main" val="3507927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31.7 Typical intake valve seat wear</a:t>
            </a:r>
            <a:endParaRPr lang="en-US" dirty="0">
              <a:latin typeface="+mj-lt"/>
            </a:endParaRPr>
          </a:p>
        </p:txBody>
      </p:sp>
      <p:pic>
        <p:nvPicPr>
          <p:cNvPr id="3" name="Picture 2" descr="A photo shows the valve seat of an intake valve worn out near the edg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0738" y="1524000"/>
            <a:ext cx="6967916" cy="4767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826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31.8 Carbon deposits on the intake valve are often caused by oil getting past the valve stems or fuel deposits</a:t>
            </a:r>
            <a:endParaRPr lang="en-US" dirty="0">
              <a:latin typeface="+mj-lt"/>
            </a:endParaRPr>
          </a:p>
        </p:txBody>
      </p:sp>
      <p:pic>
        <p:nvPicPr>
          <p:cNvPr id="3" name="Picture 2" descr="A photo shows carbon deposits on the intake valve of an engine near the valve ste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67147" y="1897854"/>
            <a:ext cx="5235098" cy="4176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52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31.9 Excessive wear of the valve stem or guide can cause the valve to seat in a cocked position</a:t>
            </a:r>
            <a:endParaRPr lang="en-US" dirty="0">
              <a:latin typeface="+mj-lt"/>
            </a:endParaRPr>
          </a:p>
        </p:txBody>
      </p:sp>
      <p:pic>
        <p:nvPicPr>
          <p:cNvPr id="3" name="Picture 2" descr="A figure illustrates valve stem wear on the top of the stem. The wear tilts the valve stem to an angle and causes the valve to seat in an inclined posit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45258" y="1838231"/>
            <a:ext cx="3478877" cy="4321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260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31.10 Valve face guttering caused by thermal shock</a:t>
            </a:r>
            <a:endParaRPr lang="en-US" sz="2800" dirty="0">
              <a:latin typeface="+mj-lt"/>
            </a:endParaRPr>
          </a:p>
        </p:txBody>
      </p:sp>
      <p:pic>
        <p:nvPicPr>
          <p:cNvPr id="3" name="Picture 2" descr="A photo shows a valve guttered across its face around a crack.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22969" y="1600200"/>
            <a:ext cx="4723455" cy="4630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940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31.11 Note the broken piston caused by a valve breaking from the stem</a:t>
            </a:r>
            <a:endParaRPr lang="en-US" dirty="0">
              <a:latin typeface="+mj-lt"/>
            </a:endParaRPr>
          </a:p>
        </p:txBody>
      </p:sp>
      <p:pic>
        <p:nvPicPr>
          <p:cNvPr id="3" name="Picture 2" descr="A photo shows a broken piston with a broken valve head lodged on the piston. The valve head has broken off from the valve ste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50493" y="1993808"/>
            <a:ext cx="4468407" cy="4112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488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31.1</a:t>
            </a:r>
            <a:r>
              <a:rPr lang="en-US" dirty="0" smtClean="0"/>
              <a:t> </a:t>
            </a:r>
            <a:r>
              <a:rPr lang="en-US" dirty="0"/>
              <a:t>Discuss intake and exhaust valves. </a:t>
            </a:r>
            <a:endParaRPr lang="en-US" dirty="0" smtClean="0"/>
          </a:p>
          <a:p>
            <a:pPr marL="0" indent="0">
              <a:buNone/>
            </a:pPr>
            <a:r>
              <a:rPr lang="en-US" b="1" dirty="0">
                <a:solidFill>
                  <a:srgbClr val="005A70"/>
                </a:solidFill>
              </a:rPr>
              <a:t>3</a:t>
            </a:r>
            <a:r>
              <a:rPr lang="en-US" b="1" dirty="0" smtClean="0">
                <a:solidFill>
                  <a:srgbClr val="005A70"/>
                </a:solidFill>
              </a:rPr>
              <a:t>1.2</a:t>
            </a:r>
            <a:r>
              <a:rPr lang="en-US" b="1" dirty="0">
                <a:solidFill>
                  <a:srgbClr val="005A70"/>
                </a:solidFill>
              </a:rPr>
              <a:t>. </a:t>
            </a:r>
            <a:r>
              <a:rPr lang="en-US" dirty="0"/>
              <a:t>Describe valve seats and the valve fault diagnosis procedure. </a:t>
            </a:r>
            <a:endParaRPr lang="en-US" dirty="0" smtClean="0"/>
          </a:p>
          <a:p>
            <a:pPr marL="0" indent="0">
              <a:buNone/>
            </a:pPr>
            <a:r>
              <a:rPr lang="en-US" b="1" dirty="0">
                <a:solidFill>
                  <a:srgbClr val="005A70"/>
                </a:solidFill>
              </a:rPr>
              <a:t>3</a:t>
            </a:r>
            <a:r>
              <a:rPr lang="en-US" b="1" dirty="0" smtClean="0">
                <a:solidFill>
                  <a:srgbClr val="005A70"/>
                </a:solidFill>
              </a:rPr>
              <a:t>1.3</a:t>
            </a:r>
            <a:r>
              <a:rPr lang="en-US" b="1" dirty="0">
                <a:solidFill>
                  <a:srgbClr val="005A70"/>
                </a:solidFill>
              </a:rPr>
              <a:t>. </a:t>
            </a:r>
            <a:r>
              <a:rPr lang="en-US" dirty="0"/>
              <a:t>Explain valve springs, keepers, and rotators</a:t>
            </a:r>
            <a:r>
              <a:rPr lang="en-US" dirty="0" smtClean="0"/>
              <a:t>.</a:t>
            </a:r>
          </a:p>
          <a:p>
            <a:pPr marL="0" indent="0">
              <a:buNone/>
            </a:pPr>
            <a:r>
              <a:rPr lang="en-US" b="1" dirty="0" smtClean="0">
                <a:solidFill>
                  <a:schemeClr val="accent2"/>
                </a:solidFill>
              </a:rPr>
              <a:t>31.4</a:t>
            </a:r>
            <a:r>
              <a:rPr lang="en-US" dirty="0" smtClean="0"/>
              <a:t> </a:t>
            </a:r>
            <a:r>
              <a:rPr lang="en-US" dirty="0"/>
              <a:t>Discuss the procedure for </a:t>
            </a:r>
            <a:r>
              <a:rPr lang="en-US" dirty="0" smtClean="0"/>
              <a:t>valve reconditioning</a:t>
            </a:r>
            <a:r>
              <a:rPr lang="en-US" dirty="0"/>
              <a:t>, valve face </a:t>
            </a:r>
            <a:r>
              <a:rPr lang="en-US" dirty="0" smtClean="0"/>
              <a:t>grinding, and </a:t>
            </a:r>
            <a:r>
              <a:rPr lang="en-US" dirty="0"/>
              <a:t>valve seat reconditioning.</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are the two of the most common valve fault failures? </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Valve seat failure and carbon deposits.</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VALVE </a:t>
            </a:r>
            <a:r>
              <a:rPr lang="en-US" dirty="0" smtClean="0">
                <a:latin typeface="+mj-lt"/>
              </a:rPr>
              <a:t>SPRINGS (1 OF 2)</a:t>
            </a:r>
            <a:endParaRPr lang="en-US" dirty="0">
              <a:latin typeface="+mj-lt"/>
            </a:endParaRPr>
          </a:p>
        </p:txBody>
      </p:sp>
      <p:sp>
        <p:nvSpPr>
          <p:cNvPr id="28675" name="Content Placeholder 2"/>
          <p:cNvSpPr>
            <a:spLocks noGrp="1"/>
          </p:cNvSpPr>
          <p:nvPr>
            <p:ph idx="1"/>
          </p:nvPr>
        </p:nvSpPr>
        <p:spPr/>
        <p:txBody>
          <a:bodyPr/>
          <a:lstStyle/>
          <a:p>
            <a:r>
              <a:rPr lang="en-US" dirty="0" smtClean="0"/>
              <a:t>Purpose and Function</a:t>
            </a:r>
          </a:p>
          <a:p>
            <a:pPr lvl="1"/>
            <a:r>
              <a:rPr lang="en-US" dirty="0"/>
              <a:t>A valve spring holds the </a:t>
            </a:r>
            <a:r>
              <a:rPr lang="en-US" dirty="0" smtClean="0"/>
              <a:t>valve against </a:t>
            </a:r>
            <a:r>
              <a:rPr lang="en-US" dirty="0"/>
              <a:t>the seat when the valve is not being opened</a:t>
            </a:r>
            <a:r>
              <a:rPr lang="en-US" dirty="0" smtClean="0"/>
              <a:t>.</a:t>
            </a:r>
          </a:p>
          <a:p>
            <a:r>
              <a:rPr lang="en-US" dirty="0" smtClean="0"/>
              <a:t>Spring Materials and Design</a:t>
            </a:r>
          </a:p>
          <a:p>
            <a:pPr lvl="1"/>
            <a:r>
              <a:rPr lang="en-US" dirty="0"/>
              <a:t>The springs are generally </a:t>
            </a:r>
            <a:r>
              <a:rPr lang="en-US" dirty="0" smtClean="0"/>
              <a:t>made of </a:t>
            </a:r>
            <a:r>
              <a:rPr lang="en-US" dirty="0"/>
              <a:t>chromium vanadium alloy steel</a:t>
            </a:r>
            <a:r>
              <a:rPr lang="en-US" dirty="0" smtClean="0"/>
              <a:t>.</a:t>
            </a:r>
          </a:p>
          <a:p>
            <a:pPr lvl="1"/>
            <a:r>
              <a:rPr lang="en-US" dirty="0"/>
              <a:t>Valves usually have </a:t>
            </a:r>
            <a:r>
              <a:rPr lang="en-US" dirty="0" smtClean="0"/>
              <a:t>a single valve </a:t>
            </a:r>
            <a:r>
              <a:rPr lang="en-US" dirty="0"/>
              <a:t>spring</a:t>
            </a:r>
            <a:r>
              <a:rPr lang="en-US" dirty="0" smtClean="0"/>
              <a:t>.</a:t>
            </a:r>
          </a:p>
          <a:p>
            <a:pPr lvl="1"/>
            <a:r>
              <a:rPr lang="en-US" dirty="0"/>
              <a:t>Multiple valve springs are used where large camshaft lobe </a:t>
            </a:r>
            <a:r>
              <a:rPr lang="en-US" dirty="0" smtClean="0"/>
              <a:t>lifts are </a:t>
            </a:r>
            <a:r>
              <a:rPr lang="en-US" dirty="0"/>
              <a:t>required and a single spring does not have enough strength </a:t>
            </a:r>
            <a:r>
              <a:rPr lang="en-US" dirty="0" smtClean="0"/>
              <a:t>to control </a:t>
            </a:r>
            <a:r>
              <a:rPr lang="en-US" dirty="0"/>
              <a:t>the valve.</a:t>
            </a:r>
            <a:endParaRPr lang="en-US" dirty="0" smtClean="0"/>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VALVE SPRINGS (2 OF 2)</a:t>
            </a:r>
            <a:endParaRPr lang="en-US" dirty="0">
              <a:latin typeface="+mj-lt"/>
            </a:endParaRPr>
          </a:p>
        </p:txBody>
      </p:sp>
      <p:sp>
        <p:nvSpPr>
          <p:cNvPr id="3" name="Content Placeholder 2"/>
          <p:cNvSpPr>
            <a:spLocks noGrp="1"/>
          </p:cNvSpPr>
          <p:nvPr>
            <p:ph idx="1"/>
          </p:nvPr>
        </p:nvSpPr>
        <p:spPr/>
        <p:txBody>
          <a:bodyPr/>
          <a:lstStyle/>
          <a:p>
            <a:r>
              <a:rPr lang="en-US" dirty="0" smtClean="0"/>
              <a:t>Variable Rate Springs</a:t>
            </a:r>
          </a:p>
          <a:p>
            <a:pPr lvl="1"/>
            <a:r>
              <a:rPr lang="en-US" dirty="0"/>
              <a:t>Variable rate springs, also </a:t>
            </a:r>
            <a:r>
              <a:rPr lang="en-US" dirty="0" smtClean="0"/>
              <a:t>called </a:t>
            </a:r>
            <a:r>
              <a:rPr lang="en-US" i="1" dirty="0" smtClean="0"/>
              <a:t>progressive </a:t>
            </a:r>
            <a:r>
              <a:rPr lang="en-US" i="1" dirty="0"/>
              <a:t>rate </a:t>
            </a:r>
            <a:r>
              <a:rPr lang="en-US" dirty="0"/>
              <a:t>or </a:t>
            </a:r>
            <a:r>
              <a:rPr lang="en-US" i="1" dirty="0"/>
              <a:t>variable pitch springs</a:t>
            </a:r>
            <a:r>
              <a:rPr lang="en-US" dirty="0"/>
              <a:t>, have uneven </a:t>
            </a:r>
            <a:r>
              <a:rPr lang="en-US" dirty="0" smtClean="0"/>
              <a:t>spacing between </a:t>
            </a:r>
            <a:r>
              <a:rPr lang="en-US" dirty="0"/>
              <a:t>the coils</a:t>
            </a:r>
            <a:r>
              <a:rPr lang="en-US" dirty="0" smtClean="0"/>
              <a:t>.</a:t>
            </a:r>
          </a:p>
          <a:p>
            <a:r>
              <a:rPr lang="en-US" dirty="0" smtClean="0"/>
              <a:t>Valve Spring Inspection</a:t>
            </a:r>
          </a:p>
          <a:p>
            <a:pPr lvl="1"/>
            <a:r>
              <a:rPr lang="en-US" dirty="0"/>
              <a:t>The valve springs are checked </a:t>
            </a:r>
            <a:r>
              <a:rPr lang="en-US" dirty="0" smtClean="0"/>
              <a:t>for </a:t>
            </a:r>
            <a:r>
              <a:rPr lang="en-US" dirty="0" err="1" smtClean="0"/>
              <a:t>squareness</a:t>
            </a:r>
            <a:r>
              <a:rPr lang="en-US" dirty="0" smtClean="0"/>
              <a:t> </a:t>
            </a:r>
            <a:r>
              <a:rPr lang="en-US" dirty="0"/>
              <a:t>by rotating them on a flat surface with a square </a:t>
            </a:r>
            <a:r>
              <a:rPr lang="en-US" dirty="0" smtClean="0"/>
              <a:t>held against </a:t>
            </a:r>
            <a:r>
              <a:rPr lang="en-US" dirty="0"/>
              <a:t>the side</a:t>
            </a:r>
            <a:r>
              <a:rPr lang="en-US" dirty="0" smtClean="0"/>
              <a:t>.</a:t>
            </a:r>
          </a:p>
          <a:p>
            <a:pPr lvl="1"/>
            <a:r>
              <a:rPr lang="en-US" dirty="0"/>
              <a:t>Only the springs that are square should be checked to </a:t>
            </a:r>
            <a:r>
              <a:rPr lang="en-US" dirty="0" smtClean="0"/>
              <a:t>determine their </a:t>
            </a:r>
            <a:r>
              <a:rPr lang="en-US" dirty="0"/>
              <a:t>compressed force.</a:t>
            </a:r>
            <a:endParaRPr lang="en-US" dirty="0"/>
          </a:p>
        </p:txBody>
      </p:sp>
    </p:spTree>
    <p:extLst>
      <p:ext uri="{BB962C8B-B14F-4D97-AF65-F5344CB8AC3E}">
        <p14:creationId xmlns:p14="http://schemas.microsoft.com/office/powerpoint/2010/main" val="2390661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31.12 A retainer and two split keepers hold the spring in place on the valve. A separate metal washer is used on </a:t>
            </a:r>
            <a:r>
              <a:rPr lang="en-IN" sz="2400" dirty="0" err="1">
                <a:latin typeface="+mj-lt"/>
              </a:rPr>
              <a:t>aluminum</a:t>
            </a:r>
            <a:r>
              <a:rPr lang="en-IN" sz="2400" dirty="0">
                <a:latin typeface="+mj-lt"/>
              </a:rPr>
              <a:t> heads.</a:t>
            </a:r>
            <a:endParaRPr lang="en-US" dirty="0">
              <a:latin typeface="+mj-lt"/>
            </a:endParaRPr>
          </a:p>
        </p:txBody>
      </p:sp>
      <p:pic>
        <p:nvPicPr>
          <p:cNvPr id="3" name="Picture 2" descr="The figure shows a valve spring seated on a spring seat around the valve stem. A spring retainer at the top of the spring keeps the spring seated against the head. The spring retainer has a split keeper on the either side of the ste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59775" y="2057400"/>
            <a:ext cx="4649842" cy="3613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473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31.13 Valve spring types (</a:t>
            </a:r>
            <a:r>
              <a:rPr lang="en-IN" sz="2000" i="1" dirty="0">
                <a:latin typeface="+mj-lt"/>
              </a:rPr>
              <a:t>left to right</a:t>
            </a:r>
            <a:r>
              <a:rPr lang="en-IN" sz="2000" dirty="0">
                <a:latin typeface="+mj-lt"/>
              </a:rPr>
              <a:t>): coil spring with equally spaced coils; spring with damper inside spring coil; closely spaced spring with a damper; taper wound coil spring</a:t>
            </a:r>
            <a:endParaRPr lang="en-US" sz="2000" dirty="0">
              <a:latin typeface="+mj-lt"/>
            </a:endParaRPr>
          </a:p>
        </p:txBody>
      </p:sp>
      <p:pic>
        <p:nvPicPr>
          <p:cNvPr id="3" name="Picture 2" descr="The figure shows the following springs:&#10;• An equally spaced coil spring&#10;• An equally spaced coil spring with a cylindrical damper inside it&#10;• A closely spaced coil spring with a cylindrical damper inside it&#10;• A taper wound coil spring that tapers off to a larger diameter toward the bottom&#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3800" y="2502543"/>
            <a:ext cx="8121793" cy="289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622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513" y="1814513"/>
            <a:ext cx="6276975"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31.14 Valve springs maintain tension in the valve train when the valve is open to prevent valve float, but must not exert so much tension that the cam lobes and lifters begin to wear</a:t>
            </a:r>
            <a:endParaRPr lang="en-US" sz="2000" dirty="0">
              <a:latin typeface="+mj-lt"/>
            </a:endParaRPr>
          </a:p>
        </p:txBody>
      </p:sp>
      <p:pic>
        <p:nvPicPr>
          <p:cNvPr id="3" name="Picture 2" descr="A figure shows the cutaway view of a cylinder head that shows the overhead camshaft, intake valve, and exhaust valve. The figure shows an intake valve that is held open by a compressed sp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00358" y="1828800"/>
            <a:ext cx="4368676" cy="4167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020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31.15 All valve springs should be checked for </a:t>
            </a:r>
            <a:r>
              <a:rPr lang="en-IN" sz="2400" dirty="0" err="1">
                <a:latin typeface="+mj-lt"/>
              </a:rPr>
              <a:t>squareness</a:t>
            </a:r>
            <a:r>
              <a:rPr lang="en-IN" sz="2400" dirty="0">
                <a:latin typeface="+mj-lt"/>
              </a:rPr>
              <a:t> by using a square on a flat surface and rotating the spring while checking.</a:t>
            </a:r>
            <a:endParaRPr lang="en-US" sz="2400" dirty="0">
              <a:latin typeface="+mj-lt"/>
            </a:endParaRPr>
          </a:p>
        </p:txBody>
      </p:sp>
      <p:pic>
        <p:nvPicPr>
          <p:cNvPr id="3" name="Picture 2" descr="A square consists of a vertical scale held straight on a flat surface. Squareness is measured by using a square on a flat surface and rotating the spring while check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75760" y="1981200"/>
            <a:ext cx="4017870" cy="3965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792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31.16 One popular type of valve spring tester used to measure the compressed force of valve springs.</a:t>
            </a:r>
            <a:endParaRPr lang="en-US" sz="2400" dirty="0">
              <a:latin typeface="+mj-lt"/>
            </a:endParaRPr>
          </a:p>
        </p:txBody>
      </p:sp>
      <p:pic>
        <p:nvPicPr>
          <p:cNvPr id="6" name="Picture 2" descr="A valve spring scale consists of two jaws that hold the spring vertically. Pressure can be applied on the spring with the help of a lever to measure the valve spring force at a specific height. The valve spring scale has a scale and a dial indicator to measure the exact height and a pressure gauge at the botto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91602" y="1981200"/>
            <a:ext cx="1978643" cy="3553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31.5</a:t>
            </a:r>
            <a:r>
              <a:rPr lang="en-US" dirty="0" smtClean="0"/>
              <a:t> </a:t>
            </a:r>
            <a:r>
              <a:rPr lang="en-US" dirty="0"/>
              <a:t>Discuss valve guide pilots, valve seat grinding stones, and </a:t>
            </a:r>
            <a:r>
              <a:rPr lang="en-US" dirty="0" smtClean="0"/>
              <a:t>valve seat </a:t>
            </a:r>
            <a:r>
              <a:rPr lang="en-US" dirty="0"/>
              <a:t>cutters. </a:t>
            </a:r>
            <a:endParaRPr lang="en-US" dirty="0" smtClean="0"/>
          </a:p>
          <a:p>
            <a:pPr marL="0" indent="0">
              <a:buNone/>
            </a:pPr>
            <a:r>
              <a:rPr lang="en-US" b="1" dirty="0" smtClean="0">
                <a:solidFill>
                  <a:srgbClr val="005A70"/>
                </a:solidFill>
              </a:rPr>
              <a:t>31.6</a:t>
            </a:r>
            <a:r>
              <a:rPr lang="en-US" dirty="0" smtClean="0"/>
              <a:t> </a:t>
            </a:r>
            <a:r>
              <a:rPr lang="en-US" dirty="0"/>
              <a:t>Explain valve seat testing and replacement</a:t>
            </a:r>
            <a:r>
              <a:rPr lang="en-US" dirty="0" smtClean="0"/>
              <a:t>.</a:t>
            </a:r>
          </a:p>
          <a:p>
            <a:pPr marL="0" indent="0">
              <a:buNone/>
            </a:pPr>
            <a:r>
              <a:rPr lang="en-US" b="1" dirty="0" smtClean="0">
                <a:solidFill>
                  <a:schemeClr val="accent2"/>
                </a:solidFill>
              </a:rPr>
              <a:t>31.7</a:t>
            </a:r>
            <a:r>
              <a:rPr lang="en-US" dirty="0" smtClean="0"/>
              <a:t> </a:t>
            </a:r>
            <a:r>
              <a:rPr lang="en-US" dirty="0"/>
              <a:t>Discuss valve stem height and installed height</a:t>
            </a:r>
            <a:r>
              <a:rPr lang="en-US" dirty="0" smtClean="0"/>
              <a:t>.</a:t>
            </a:r>
          </a:p>
          <a:p>
            <a:pPr marL="0" indent="0">
              <a:buNone/>
            </a:pPr>
            <a:r>
              <a:rPr lang="en-US" b="1" dirty="0" smtClean="0">
                <a:solidFill>
                  <a:schemeClr val="accent2"/>
                </a:solidFill>
              </a:rPr>
              <a:t>31.8</a:t>
            </a:r>
            <a:r>
              <a:rPr lang="en-US" dirty="0" smtClean="0"/>
              <a:t> </a:t>
            </a:r>
            <a:r>
              <a:rPr lang="en-US" dirty="0"/>
              <a:t>Explain valve stem seals and describe the procedure of </a:t>
            </a:r>
            <a:r>
              <a:rPr lang="en-US" dirty="0" smtClean="0"/>
              <a:t>installing valves</a:t>
            </a:r>
            <a:r>
              <a:rPr lang="en-US" dirty="0"/>
              <a:t>.</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two items must be checked when testing valve springs?</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err="1" smtClean="0">
                <a:solidFill>
                  <a:srgbClr val="000000"/>
                </a:solidFill>
              </a:rPr>
              <a:t>Squareness</a:t>
            </a:r>
            <a:r>
              <a:rPr lang="en-US" sz="4000" dirty="0" smtClean="0">
                <a:solidFill>
                  <a:srgbClr val="000000"/>
                </a:solidFill>
              </a:rPr>
              <a:t> and compression. </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VALVE KEEPERS AND ROTATORS</a:t>
            </a:r>
            <a:endParaRPr lang="en-US" dirty="0">
              <a:latin typeface="+mj-lt"/>
            </a:endParaRPr>
          </a:p>
        </p:txBody>
      </p:sp>
      <p:sp>
        <p:nvSpPr>
          <p:cNvPr id="3" name="Content Placeholder 2"/>
          <p:cNvSpPr>
            <a:spLocks noGrp="1"/>
          </p:cNvSpPr>
          <p:nvPr>
            <p:ph idx="1"/>
          </p:nvPr>
        </p:nvSpPr>
        <p:spPr/>
        <p:txBody>
          <a:bodyPr/>
          <a:lstStyle/>
          <a:p>
            <a:r>
              <a:rPr lang="en-US" dirty="0" smtClean="0"/>
              <a:t>Valve Keepers</a:t>
            </a:r>
          </a:p>
          <a:p>
            <a:pPr lvl="1"/>
            <a:r>
              <a:rPr lang="en-US" dirty="0"/>
              <a:t>Valve keepers (locks) are used on the end </a:t>
            </a:r>
            <a:r>
              <a:rPr lang="en-US" dirty="0" smtClean="0"/>
              <a:t>of the </a:t>
            </a:r>
            <a:r>
              <a:rPr lang="en-US" dirty="0"/>
              <a:t>valve stem to retain the spring.</a:t>
            </a:r>
            <a:endParaRPr lang="en-US" dirty="0" smtClean="0"/>
          </a:p>
          <a:p>
            <a:r>
              <a:rPr lang="en-US" dirty="0" smtClean="0"/>
              <a:t>Valve Rotators</a:t>
            </a:r>
          </a:p>
          <a:p>
            <a:pPr lvl="1"/>
            <a:r>
              <a:rPr lang="en-US" dirty="0" smtClean="0"/>
              <a:t>Cause </a:t>
            </a:r>
            <a:r>
              <a:rPr lang="en-US" dirty="0"/>
              <a:t>the valve to rotate in </a:t>
            </a:r>
            <a:r>
              <a:rPr lang="en-US" dirty="0" smtClean="0"/>
              <a:t>a controlled </a:t>
            </a:r>
            <a:r>
              <a:rPr lang="en-US" dirty="0"/>
              <a:t>manner as it is opened</a:t>
            </a:r>
            <a:r>
              <a:rPr lang="en-US" dirty="0" smtClean="0"/>
              <a:t>.</a:t>
            </a:r>
          </a:p>
          <a:p>
            <a:pPr lvl="1"/>
            <a:r>
              <a:rPr lang="en-US" dirty="0" smtClean="0"/>
              <a:t>Free and Positive designs used.</a:t>
            </a:r>
            <a:endParaRPr lang="en-US" dirty="0"/>
          </a:p>
        </p:txBody>
      </p:sp>
    </p:spTree>
    <p:extLst>
      <p:ext uri="{BB962C8B-B14F-4D97-AF65-F5344CB8AC3E}">
        <p14:creationId xmlns:p14="http://schemas.microsoft.com/office/powerpoint/2010/main" val="2204089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31.17 Valve keepers (also called locks) are tapered so they wedge into a tapered hole in the retainer</a:t>
            </a:r>
            <a:endParaRPr lang="en-US" sz="2400" dirty="0">
              <a:latin typeface="+mj-lt"/>
            </a:endParaRPr>
          </a:p>
        </p:txBody>
      </p:sp>
      <p:pic>
        <p:nvPicPr>
          <p:cNvPr id="4" name="Picture 2" descr="The figure shows the following:&#10;• Tapered valve keepers that resemble a hollow disc split in the middle fit inside the valve retainer.&#10;• The valve retainer is seated on top of a coil spring, which in turn is connected to the valve stem through an oil seal.&#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01473" y="1660706"/>
            <a:ext cx="3966444" cy="4473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55452"/>
          </a:xfrm>
        </p:spPr>
        <p:txBody>
          <a:bodyPr/>
          <a:lstStyle/>
          <a:p>
            <a:r>
              <a:rPr lang="en-IN" sz="2400" dirty="0">
                <a:latin typeface="+mj-lt"/>
              </a:rPr>
              <a:t>Figure 31.18 Notice that there is no gap between the two keepers (ends butted together). </a:t>
            </a:r>
            <a:endParaRPr lang="en-US" sz="2400" dirty="0">
              <a:latin typeface="+mj-lt"/>
            </a:endParaRPr>
          </a:p>
        </p:txBody>
      </p:sp>
      <p:pic>
        <p:nvPicPr>
          <p:cNvPr id="4" name="Picture 2" descr="A photo shows valve keepers butted together around a valve stem and placed inside a valve retainer. The keepers are held in place by the retainer and has no gap between the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38182" y="2438400"/>
            <a:ext cx="4093026" cy="3069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31.19 Type of valve rotator operation. Ball-type operation is on the left and spring-type operation is on the right</a:t>
            </a:r>
            <a:endParaRPr lang="en-US" dirty="0">
              <a:latin typeface="+mj-lt"/>
            </a:endParaRPr>
          </a:p>
        </p:txBody>
      </p:sp>
      <p:pic>
        <p:nvPicPr>
          <p:cNvPr id="6" name="Picture 2" descr="Ball-type rotor:&#10;• When the valve is open, the ball-type rotor is forced against the valve retainer and moves down on a ramp.&#10;• When the valve is closed, the ball-type rotor is elevated on a ramp.&#10;Spring-type rotor:&#10;• When the valve is open, the spring lies down.&#10;• When the valve is closed, the spring is in a relaxed position.&#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67012" y="1407627"/>
            <a:ext cx="2035365" cy="475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VALVE CONDITIONING PROCEDURE</a:t>
            </a:r>
            <a:endParaRPr lang="en-US" dirty="0">
              <a:latin typeface="+mj-lt"/>
            </a:endParaRPr>
          </a:p>
        </p:txBody>
      </p:sp>
      <p:sp>
        <p:nvSpPr>
          <p:cNvPr id="3" name="Content Placeholder 2"/>
          <p:cNvSpPr>
            <a:spLocks noGrp="1"/>
          </p:cNvSpPr>
          <p:nvPr>
            <p:ph idx="1"/>
          </p:nvPr>
        </p:nvSpPr>
        <p:spPr/>
        <p:txBody>
          <a:bodyPr/>
          <a:lstStyle/>
          <a:p>
            <a:r>
              <a:rPr lang="en-US" dirty="0" smtClean="0"/>
              <a:t>Step One: The stem is lightly ground and chamfered.</a:t>
            </a:r>
          </a:p>
          <a:p>
            <a:r>
              <a:rPr lang="en-US" dirty="0" smtClean="0"/>
              <a:t>Step Two: The face is ground at the proper angle.</a:t>
            </a:r>
          </a:p>
          <a:p>
            <a:r>
              <a:rPr lang="en-US" dirty="0" smtClean="0"/>
              <a:t>Step Three: The seat is ground.</a:t>
            </a:r>
          </a:p>
          <a:p>
            <a:r>
              <a:rPr lang="en-US" dirty="0" smtClean="0"/>
              <a:t>Step Four: The valve spring installed height is checked.</a:t>
            </a:r>
          </a:p>
          <a:p>
            <a:r>
              <a:rPr lang="en-US" dirty="0" smtClean="0"/>
              <a:t>Step Five: After a complete cleaning the valve is installed with a new seal.</a:t>
            </a:r>
            <a:endParaRPr lang="en-US" dirty="0"/>
          </a:p>
        </p:txBody>
      </p:sp>
    </p:spTree>
    <p:extLst>
      <p:ext uri="{BB962C8B-B14F-4D97-AF65-F5344CB8AC3E}">
        <p14:creationId xmlns:p14="http://schemas.microsoft.com/office/powerpoint/2010/main" val="1634471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000" dirty="0">
                <a:latin typeface="+mj-lt"/>
              </a:rPr>
              <a:t>Figure 31.20 Resurfacing the face of a valve. Both the valve and the grinder stone or disc are turned to ensure a smooth surface finish on the face of the valve</a:t>
            </a:r>
            <a:endParaRPr lang="en-US" sz="2000" dirty="0">
              <a:latin typeface="+mj-lt"/>
            </a:endParaRPr>
          </a:p>
        </p:txBody>
      </p:sp>
      <p:pic>
        <p:nvPicPr>
          <p:cNvPr id="6" name="Picture 2" descr="A photo shows the face of a valve resurfaced with the help of a surface grind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81127" y="1551918"/>
            <a:ext cx="5807135" cy="4360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VALVE FACE GRINDING</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To restore a smooth surface to the valve that seals the cylinder and transfer heat.</a:t>
            </a:r>
          </a:p>
          <a:p>
            <a:r>
              <a:rPr lang="en-US" dirty="0" smtClean="0"/>
              <a:t>Margin</a:t>
            </a:r>
          </a:p>
          <a:p>
            <a:pPr lvl="1"/>
            <a:r>
              <a:rPr lang="en-US" dirty="0"/>
              <a:t>The margin is the distance between the head of </a:t>
            </a:r>
            <a:r>
              <a:rPr lang="en-US" dirty="0" smtClean="0"/>
              <a:t>the valve </a:t>
            </a:r>
            <a:r>
              <a:rPr lang="en-US" dirty="0"/>
              <a:t>and the seat of the value.</a:t>
            </a:r>
            <a:endParaRPr lang="en-US" dirty="0" smtClean="0"/>
          </a:p>
          <a:p>
            <a:endParaRPr lang="en-US" dirty="0"/>
          </a:p>
        </p:txBody>
      </p:sp>
    </p:spTree>
    <p:extLst>
      <p:ext uri="{BB962C8B-B14F-4D97-AF65-F5344CB8AC3E}">
        <p14:creationId xmlns:p14="http://schemas.microsoft.com/office/powerpoint/2010/main" val="3974770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2400" dirty="0">
                <a:latin typeface="+mj-lt"/>
              </a:rPr>
              <a:t>Figure 31.21 Never use a valve that has been ground to a sharp edge. This weakens the valve and increases the chance of valve face burning</a:t>
            </a:r>
            <a:endParaRPr lang="en-US" dirty="0">
              <a:latin typeface="+mj-lt"/>
            </a:endParaRPr>
          </a:p>
        </p:txBody>
      </p:sp>
      <p:pic>
        <p:nvPicPr>
          <p:cNvPr id="4" name="Picture 2" descr="A figure shows the valve face of a valve that has a sharp knife edge without any margi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78854" y="1755118"/>
            <a:ext cx="4411680" cy="4360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INTAKE AND EXHAUST </a:t>
            </a:r>
            <a:r>
              <a:rPr lang="en-US" dirty="0" smtClean="0">
                <a:latin typeface="+mj-lt"/>
              </a:rPr>
              <a:t>VALVES (1 OF 2)</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sz="2400" dirty="0" smtClean="0"/>
              <a:t>Terminology</a:t>
            </a:r>
          </a:p>
          <a:p>
            <a:pPr lvl="1"/>
            <a:r>
              <a:rPr lang="en-US" sz="2000" dirty="0"/>
              <a:t>Automotive engine valves are of a </a:t>
            </a:r>
            <a:r>
              <a:rPr lang="en-US" sz="2000" dirty="0" smtClean="0"/>
              <a:t>poppet valve </a:t>
            </a:r>
            <a:r>
              <a:rPr lang="en-US" sz="2000" dirty="0"/>
              <a:t>design</a:t>
            </a:r>
            <a:r>
              <a:rPr lang="en-US" sz="2000" dirty="0" smtClean="0"/>
              <a:t>.</a:t>
            </a:r>
            <a:r>
              <a:rPr lang="en-US" sz="2000" dirty="0"/>
              <a:t> The term </a:t>
            </a:r>
            <a:r>
              <a:rPr lang="en-US" sz="2000" i="1" dirty="0"/>
              <a:t>poppet </a:t>
            </a:r>
            <a:r>
              <a:rPr lang="en-US" sz="2000" dirty="0"/>
              <a:t>refers to the shape of the </a:t>
            </a:r>
            <a:r>
              <a:rPr lang="en-US" sz="2000" dirty="0" smtClean="0"/>
              <a:t>valve.</a:t>
            </a:r>
            <a:endParaRPr lang="en-US" sz="2000" dirty="0" smtClean="0"/>
          </a:p>
          <a:p>
            <a:r>
              <a:rPr lang="en-US" sz="2400" dirty="0" smtClean="0"/>
              <a:t>Parts </a:t>
            </a:r>
            <a:r>
              <a:rPr lang="en-US" sz="2400" dirty="0" smtClean="0"/>
              <a:t>Involved</a:t>
            </a:r>
          </a:p>
          <a:p>
            <a:pPr lvl="1"/>
            <a:r>
              <a:rPr lang="en-US" sz="2000" dirty="0" smtClean="0"/>
              <a:t>Valve, spring(s), retainer, keepers, seal and seat.  </a:t>
            </a:r>
            <a:endParaRPr lang="en-US" sz="2000" dirty="0" smtClean="0"/>
          </a:p>
          <a:p>
            <a:r>
              <a:rPr lang="en-US" sz="2400" dirty="0" smtClean="0"/>
              <a:t>Valve </a:t>
            </a:r>
            <a:r>
              <a:rPr lang="en-US" sz="2400" dirty="0" smtClean="0"/>
              <a:t>Size </a:t>
            </a:r>
            <a:r>
              <a:rPr lang="en-US" sz="2400" dirty="0" smtClean="0"/>
              <a:t>Relationships</a:t>
            </a:r>
          </a:p>
          <a:p>
            <a:pPr lvl="1"/>
            <a:r>
              <a:rPr lang="en-US" sz="2000" dirty="0" smtClean="0"/>
              <a:t>Intake </a:t>
            </a:r>
            <a:r>
              <a:rPr lang="en-US" sz="2000" dirty="0"/>
              <a:t>valve head </a:t>
            </a:r>
            <a:r>
              <a:rPr lang="en-US" sz="2000" dirty="0" smtClean="0"/>
              <a:t>diameters that </a:t>
            </a:r>
            <a:r>
              <a:rPr lang="en-US" sz="2000" dirty="0"/>
              <a:t>measure approximately 45% of the bore size</a:t>
            </a:r>
            <a:r>
              <a:rPr lang="en-US" sz="2000" dirty="0" smtClean="0"/>
              <a:t>.</a:t>
            </a:r>
          </a:p>
          <a:p>
            <a:pPr lvl="1"/>
            <a:r>
              <a:rPr lang="en-US" sz="2000" dirty="0"/>
              <a:t>The exhaust valve head diameter is </a:t>
            </a:r>
            <a:r>
              <a:rPr lang="en-US" sz="2000" dirty="0" smtClean="0"/>
              <a:t>approximately 38</a:t>
            </a:r>
            <a:r>
              <a:rPr lang="en-US" sz="2000" dirty="0"/>
              <a:t>% of the cylinder bore size.</a:t>
            </a:r>
            <a:endParaRPr lang="en-US" sz="2000" dirty="0" smtClean="0"/>
          </a:p>
          <a:p>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87347"/>
            <a:ext cx="5191124" cy="4646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sz="2000" dirty="0" smtClean="0">
                <a:latin typeface="+mj-lt"/>
              </a:rPr>
              <a:t>Figure 31.22 After grinding the 45-degree face angle, additional airflow into the engine can be accomplished by grinding a transition between the face angle and the stem.</a:t>
            </a:r>
            <a:endParaRPr lang="en-US" sz="2000" dirty="0">
              <a:latin typeface="+mj-lt"/>
            </a:endParaRPr>
          </a:p>
        </p:txBody>
      </p:sp>
      <p:pic>
        <p:nvPicPr>
          <p:cNvPr id="4" name="Picture 2" descr="A figure shows the close-up of a valve with the cut back ground at 30 degrees, valve face at 45 degrees, a straight margin with a downward cut back at 30 degrees to increase air flow."/>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78854" y="1828800"/>
            <a:ext cx="4411680" cy="399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VALVE SEAT RECONDITIONING</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 Performed after cleaning or the replacement of the seat.</a:t>
            </a:r>
          </a:p>
          <a:p>
            <a:r>
              <a:rPr lang="en-US" dirty="0" smtClean="0"/>
              <a:t>Valve Seat Angles: 45 or 30 degrees</a:t>
            </a:r>
          </a:p>
          <a:p>
            <a:r>
              <a:rPr lang="en-US" dirty="0" smtClean="0"/>
              <a:t>Interference Angles: The valve is 1 degree less than the face.</a:t>
            </a:r>
          </a:p>
          <a:p>
            <a:r>
              <a:rPr lang="en-US" dirty="0" smtClean="0"/>
              <a:t>Valve Seat Width: 1/16</a:t>
            </a:r>
            <a:r>
              <a:rPr lang="en-US" baseline="30000" dirty="0" smtClean="0"/>
              <a:t>th</a:t>
            </a:r>
            <a:r>
              <a:rPr lang="en-US" dirty="0" smtClean="0"/>
              <a:t> to 1/32</a:t>
            </a:r>
            <a:r>
              <a:rPr lang="en-US" baseline="30000" dirty="0" smtClean="0"/>
              <a:t>nd</a:t>
            </a:r>
            <a:r>
              <a:rPr lang="en-US" dirty="0" smtClean="0"/>
              <a:t> inch (</a:t>
            </a:r>
            <a:r>
              <a:rPr lang="en-US" dirty="0"/>
              <a:t>1.5 to 2.5 mm</a:t>
            </a:r>
            <a:r>
              <a:rPr lang="en-US" dirty="0" smtClean="0"/>
              <a:t>) wide.</a:t>
            </a:r>
          </a:p>
          <a:p>
            <a:r>
              <a:rPr lang="en-US" dirty="0" smtClean="0"/>
              <a:t>Three-Angle Valve Job: means that </a:t>
            </a:r>
            <a:r>
              <a:rPr lang="en-US" dirty="0"/>
              <a:t>the valve seats are ground three times.</a:t>
            </a:r>
            <a:endParaRPr lang="en-US" dirty="0" smtClean="0"/>
          </a:p>
          <a:p>
            <a:endParaRPr lang="en-US" dirty="0"/>
          </a:p>
        </p:txBody>
      </p:sp>
    </p:spTree>
    <p:extLst>
      <p:ext uri="{BB962C8B-B14F-4D97-AF65-F5344CB8AC3E}">
        <p14:creationId xmlns:p14="http://schemas.microsoft.com/office/powerpoint/2010/main" val="32145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31.23 Grinding a 45-degree angle establishes the valve seat in the combustion chamber</a:t>
            </a:r>
            <a:endParaRPr lang="en-US" sz="2800" dirty="0">
              <a:latin typeface="+mj-lt"/>
            </a:endParaRPr>
          </a:p>
        </p:txBody>
      </p:sp>
      <p:pic>
        <p:nvPicPr>
          <p:cNvPr id="6" name="Picture 2" descr="A figure shows a grinding stone resurfacing a valve seat. The grinding stone makes a 45-degree angle with the horizontal surface of the valve sea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15628" y="1578068"/>
            <a:ext cx="5338133" cy="4562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000" dirty="0">
                <a:latin typeface="+mj-lt"/>
              </a:rPr>
              <a:t>Figure 31.24 Some vehicle manufacturers recommend that the valve face be resurfaced at a 44-degree angle and the valve seat at a 45-degree angle. This 1-degree difference is known as the interference angle</a:t>
            </a:r>
            <a:endParaRPr lang="en-US" sz="2000" dirty="0">
              <a:latin typeface="+mj-lt"/>
            </a:endParaRPr>
          </a:p>
        </p:txBody>
      </p:sp>
      <p:pic>
        <p:nvPicPr>
          <p:cNvPr id="6" name="Picture 2" descr="The figure shows the following:&#10;• The valve stem is positioned inside the valve guide and the valve face is seated on the valve seat.&#10;• Valve face angle is the angle between the valve head and valve seat and is labeled as 44 degrees.&#10;• Seat angle is the angle between the valve face and valve seat and is labeled as 45 degrees.&#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8937" y="1749045"/>
            <a:ext cx="3071514" cy="4398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31.25 The seat must contact evenly around the valve face. For good service life, both margin and overhang should be at least 1/32 inch (0.8 mm)</a:t>
            </a:r>
            <a:endParaRPr lang="en-US" dirty="0">
              <a:latin typeface="+mj-lt"/>
            </a:endParaRPr>
          </a:p>
        </p:txBody>
      </p:sp>
      <p:pic>
        <p:nvPicPr>
          <p:cNvPr id="6" name="Picture 2" descr="A figure shows the overhang a valve makes with the seat. The valve has a margin of 1 by 32 inch and an overhang of 1 by 32 inch as it contacts the valve sea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78854" y="2146747"/>
            <a:ext cx="4411680" cy="3933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03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31.26 Grinding a 60-degree angle removes metal from the bottom to raise and narrow the seat</a:t>
            </a:r>
            <a:endParaRPr lang="en-US" dirty="0">
              <a:latin typeface="+mj-lt"/>
            </a:endParaRPr>
          </a:p>
        </p:txBody>
      </p:sp>
      <p:pic>
        <p:nvPicPr>
          <p:cNvPr id="3" name="Picture 2" descr="A figure shows a throating stone resurfacing a valve seat. The stone makes a 60-degree angle with the horizontal surface of the valve sea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58270" y="2012288"/>
            <a:ext cx="4852848" cy="404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750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31.27 Grinding a 30-degree angle removes metal from the top to lower and narrow the seat</a:t>
            </a:r>
            <a:endParaRPr lang="en-US" dirty="0">
              <a:latin typeface="+mj-lt"/>
            </a:endParaRPr>
          </a:p>
        </p:txBody>
      </p:sp>
      <p:pic>
        <p:nvPicPr>
          <p:cNvPr id="3" name="Picture 2" descr="A figure shows a topping stone resurfacing a valve seat. The stone makes a 30-degree angle with the horizontal surface of the valve sea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58270" y="2053667"/>
            <a:ext cx="4852848" cy="3966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852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31.28 A typical three-angle valve job using 30-, 45-, and 60-degree stones or cutters</a:t>
            </a:r>
            <a:endParaRPr lang="en-US" sz="2400" dirty="0">
              <a:latin typeface="+mj-lt"/>
            </a:endParaRPr>
          </a:p>
        </p:txBody>
      </p:sp>
      <p:pic>
        <p:nvPicPr>
          <p:cNvPr id="3" name="Picture 2" descr="The figure shows the following:&#10;• Valve face angle is machined to 45 degrees.&#10;• Vale seat angle is at 45 degrees.&#10;• The top narrowing angle on the seat is 30 degrees and the bottom narrowing angle on the seat is 60 degrees.&#10;• The valve is seated below the top narrowing angle and is labeled as seat width and is the proper location on valv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55124" y="1851229"/>
            <a:ext cx="6459141" cy="424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786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VALVE GUIDE PILOTS</a:t>
            </a:r>
            <a:endParaRPr lang="en-US" dirty="0">
              <a:latin typeface="+mj-lt"/>
            </a:endParaRPr>
          </a:p>
        </p:txBody>
      </p:sp>
      <p:sp>
        <p:nvSpPr>
          <p:cNvPr id="3" name="Content Placeholder 2"/>
          <p:cNvSpPr>
            <a:spLocks noGrp="1"/>
          </p:cNvSpPr>
          <p:nvPr>
            <p:ph idx="1"/>
          </p:nvPr>
        </p:nvSpPr>
        <p:spPr/>
        <p:txBody>
          <a:bodyPr/>
          <a:lstStyle/>
          <a:p>
            <a:r>
              <a:rPr lang="en-US" dirty="0"/>
              <a:t>Valve seat reconditioning equipment </a:t>
            </a:r>
            <a:r>
              <a:rPr lang="en-US" dirty="0" smtClean="0"/>
              <a:t>uses a </a:t>
            </a:r>
            <a:r>
              <a:rPr lang="en-US" dirty="0"/>
              <a:t>pilot in the valve guide to align the stone holder </a:t>
            </a:r>
            <a:r>
              <a:rPr lang="en-US" dirty="0" smtClean="0"/>
              <a:t>or cutter </a:t>
            </a:r>
            <a:r>
              <a:rPr lang="en-US" dirty="0"/>
              <a:t>in </a:t>
            </a:r>
            <a:r>
              <a:rPr lang="en-US" dirty="0" smtClean="0"/>
              <a:t>the exact </a:t>
            </a:r>
            <a:r>
              <a:rPr lang="en-US" dirty="0"/>
              <a:t>same location as the valve stem.</a:t>
            </a:r>
            <a:endParaRPr lang="en-US" dirty="0" smtClean="0"/>
          </a:p>
          <a:p>
            <a:r>
              <a:rPr lang="en-US" dirty="0" smtClean="0"/>
              <a:t>Tapered Pilots</a:t>
            </a:r>
          </a:p>
          <a:p>
            <a:pPr lvl="1"/>
            <a:r>
              <a:rPr lang="en-US" dirty="0" smtClean="0"/>
              <a:t> Locate </a:t>
            </a:r>
            <a:r>
              <a:rPr lang="en-US" dirty="0"/>
              <a:t>themselves in the least worn </a:t>
            </a:r>
            <a:r>
              <a:rPr lang="en-US" dirty="0" smtClean="0"/>
              <a:t>section of </a:t>
            </a:r>
            <a:r>
              <a:rPr lang="en-US" dirty="0"/>
              <a:t>the guide.</a:t>
            </a:r>
            <a:endParaRPr lang="en-US" dirty="0" smtClean="0"/>
          </a:p>
          <a:p>
            <a:r>
              <a:rPr lang="en-US" dirty="0" smtClean="0"/>
              <a:t>Expandable Pilots</a:t>
            </a:r>
          </a:p>
          <a:p>
            <a:pPr lvl="1"/>
            <a:r>
              <a:rPr lang="en-US" dirty="0" smtClean="0"/>
              <a:t>Expands to </a:t>
            </a:r>
            <a:r>
              <a:rPr lang="en-US" dirty="0"/>
              <a:t>contact the ends of the guide where there has been </a:t>
            </a:r>
            <a:r>
              <a:rPr lang="en-US" dirty="0" smtClean="0"/>
              <a:t>the greatest </a:t>
            </a:r>
            <a:r>
              <a:rPr lang="en-US" dirty="0"/>
              <a:t>wear.</a:t>
            </a:r>
            <a:endParaRPr lang="en-US" dirty="0" smtClean="0"/>
          </a:p>
          <a:p>
            <a:endParaRPr lang="en-US" dirty="0"/>
          </a:p>
        </p:txBody>
      </p:sp>
    </p:spTree>
    <p:extLst>
      <p:ext uri="{BB962C8B-B14F-4D97-AF65-F5344CB8AC3E}">
        <p14:creationId xmlns:p14="http://schemas.microsoft.com/office/powerpoint/2010/main" val="3139320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INTAKE AND EXHAUST VALVES (2 OF 2)</a:t>
            </a:r>
            <a:endParaRPr lang="en-US" dirty="0"/>
          </a:p>
        </p:txBody>
      </p:sp>
      <p:sp>
        <p:nvSpPr>
          <p:cNvPr id="3" name="Content Placeholder 2"/>
          <p:cNvSpPr>
            <a:spLocks noGrp="1"/>
          </p:cNvSpPr>
          <p:nvPr>
            <p:ph idx="1"/>
          </p:nvPr>
        </p:nvSpPr>
        <p:spPr/>
        <p:txBody>
          <a:bodyPr/>
          <a:lstStyle/>
          <a:p>
            <a:r>
              <a:rPr lang="en-US" dirty="0"/>
              <a:t>Valve </a:t>
            </a:r>
            <a:r>
              <a:rPr lang="en-US" dirty="0" smtClean="0"/>
              <a:t>Materials</a:t>
            </a:r>
          </a:p>
          <a:p>
            <a:pPr lvl="1"/>
            <a:r>
              <a:rPr lang="en-US" dirty="0" smtClean="0"/>
              <a:t>Alloy Steel, </a:t>
            </a:r>
            <a:r>
              <a:rPr lang="en-US" dirty="0" err="1" smtClean="0"/>
              <a:t>Stellite</a:t>
            </a:r>
            <a:r>
              <a:rPr lang="en-US" dirty="0" smtClean="0"/>
              <a:t>, </a:t>
            </a:r>
            <a:r>
              <a:rPr lang="en-US" dirty="0" err="1" smtClean="0"/>
              <a:t>Inconal</a:t>
            </a:r>
            <a:r>
              <a:rPr lang="en-US" dirty="0" smtClean="0"/>
              <a:t>, Titanium, Stainless Steel, Aluminized</a:t>
            </a:r>
            <a:endParaRPr lang="en-US" dirty="0"/>
          </a:p>
          <a:p>
            <a:r>
              <a:rPr lang="en-US" dirty="0"/>
              <a:t>Sodium Filled </a:t>
            </a:r>
            <a:r>
              <a:rPr lang="en-US" dirty="0" smtClean="0"/>
              <a:t>Valves</a:t>
            </a:r>
          </a:p>
          <a:p>
            <a:pPr lvl="1"/>
            <a:r>
              <a:rPr lang="en-US" dirty="0" smtClean="0"/>
              <a:t>A hollow </a:t>
            </a:r>
            <a:r>
              <a:rPr lang="en-US" dirty="0"/>
              <a:t>stem exhaust valves that are partially filled with </a:t>
            </a:r>
            <a:r>
              <a:rPr lang="en-US" dirty="0" smtClean="0"/>
              <a:t>metallic sodium</a:t>
            </a:r>
            <a:r>
              <a:rPr lang="en-US" dirty="0"/>
              <a:t>. The sodium in the valve becomes a liquid at </a:t>
            </a:r>
            <a:r>
              <a:rPr lang="en-US" dirty="0" smtClean="0"/>
              <a:t>operating temperatures.</a:t>
            </a:r>
          </a:p>
          <a:p>
            <a:pPr lvl="1"/>
            <a:r>
              <a:rPr lang="en-US" dirty="0" smtClean="0"/>
              <a:t>The sodium </a:t>
            </a:r>
            <a:r>
              <a:rPr lang="en-US" dirty="0"/>
              <a:t>transfers heat from the valve head to the valve stem.</a:t>
            </a:r>
            <a:endParaRPr lang="en-US" dirty="0"/>
          </a:p>
          <a:p>
            <a:endParaRPr lang="en-US" dirty="0"/>
          </a:p>
        </p:txBody>
      </p:sp>
    </p:spTree>
    <p:extLst>
      <p:ext uri="{BB962C8B-B14F-4D97-AF65-F5344CB8AC3E}">
        <p14:creationId xmlns:p14="http://schemas.microsoft.com/office/powerpoint/2010/main" val="1000711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31.29 A valve guide pilot being used to support a valve seat cutter</a:t>
            </a:r>
            <a:endParaRPr lang="en-US" dirty="0">
              <a:latin typeface="+mj-lt"/>
            </a:endParaRPr>
          </a:p>
        </p:txBody>
      </p:sp>
      <p:pic>
        <p:nvPicPr>
          <p:cNvPr id="3" name="Picture 2" descr="A photo shows a valve seat cutter position positioned inside a valve seat with a valve guide pilo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5747" y="1600200"/>
            <a:ext cx="6217895" cy="4669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087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VALVE SEAT GRINDING STONES</a:t>
            </a:r>
            <a:endParaRPr lang="en-US" dirty="0">
              <a:latin typeface="+mj-lt"/>
            </a:endParaRPr>
          </a:p>
        </p:txBody>
      </p:sp>
      <p:sp>
        <p:nvSpPr>
          <p:cNvPr id="3" name="Content Placeholder 2"/>
          <p:cNvSpPr>
            <a:spLocks noGrp="1"/>
          </p:cNvSpPr>
          <p:nvPr>
            <p:ph idx="1"/>
          </p:nvPr>
        </p:nvSpPr>
        <p:spPr/>
        <p:txBody>
          <a:bodyPr/>
          <a:lstStyle/>
          <a:p>
            <a:r>
              <a:rPr lang="en-US" dirty="0" smtClean="0"/>
              <a:t>Roughing Stone</a:t>
            </a:r>
          </a:p>
          <a:p>
            <a:pPr lvl="1"/>
            <a:r>
              <a:rPr lang="en-US" dirty="0" smtClean="0"/>
              <a:t>Used </a:t>
            </a:r>
            <a:r>
              <a:rPr lang="en-US" dirty="0"/>
              <a:t>to rapidly remove large amounts </a:t>
            </a:r>
            <a:r>
              <a:rPr lang="en-US" dirty="0" smtClean="0"/>
              <a:t>of seat </a:t>
            </a:r>
            <a:r>
              <a:rPr lang="en-US" dirty="0"/>
              <a:t>metal</a:t>
            </a:r>
            <a:r>
              <a:rPr lang="en-US" dirty="0" smtClean="0"/>
              <a:t>.</a:t>
            </a:r>
          </a:p>
          <a:p>
            <a:r>
              <a:rPr lang="en-US" dirty="0" smtClean="0"/>
              <a:t>Finishing Stone</a:t>
            </a:r>
          </a:p>
          <a:p>
            <a:pPr lvl="1"/>
            <a:r>
              <a:rPr lang="en-US" dirty="0" smtClean="0"/>
              <a:t>Is </a:t>
            </a:r>
            <a:r>
              <a:rPr lang="en-US" dirty="0"/>
              <a:t>used to </a:t>
            </a:r>
            <a:r>
              <a:rPr lang="en-US" dirty="0" smtClean="0"/>
              <a:t>put the </a:t>
            </a:r>
            <a:r>
              <a:rPr lang="en-US" dirty="0"/>
              <a:t>proper finish on the seat</a:t>
            </a:r>
            <a:r>
              <a:rPr lang="en-US" dirty="0" smtClean="0"/>
              <a:t>.</a:t>
            </a:r>
          </a:p>
          <a:p>
            <a:r>
              <a:rPr lang="en-US" dirty="0" smtClean="0"/>
              <a:t>Hard Seat Stones</a:t>
            </a:r>
          </a:p>
          <a:p>
            <a:pPr lvl="1"/>
            <a:r>
              <a:rPr lang="en-US" dirty="0" smtClean="0"/>
              <a:t>Are </a:t>
            </a:r>
            <a:r>
              <a:rPr lang="en-US" dirty="0"/>
              <a:t>used on hard </a:t>
            </a:r>
            <a:r>
              <a:rPr lang="en-US" dirty="0" err="1"/>
              <a:t>Stellite</a:t>
            </a:r>
            <a:r>
              <a:rPr lang="en-US" dirty="0"/>
              <a:t>® exhaust seat inserts</a:t>
            </a:r>
            <a:endParaRPr lang="en-US" dirty="0"/>
          </a:p>
        </p:txBody>
      </p:sp>
    </p:spTree>
    <p:extLst>
      <p:ext uri="{BB962C8B-B14F-4D97-AF65-F5344CB8AC3E}">
        <p14:creationId xmlns:p14="http://schemas.microsoft.com/office/powerpoint/2010/main" val="3433624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31.30 Checking valve seat concentricity using a dial indicator</a:t>
            </a:r>
            <a:endParaRPr lang="en-US" dirty="0">
              <a:latin typeface="+mj-lt"/>
            </a:endParaRPr>
          </a:p>
        </p:txBody>
      </p:sp>
      <p:pic>
        <p:nvPicPr>
          <p:cNvPr id="3" name="Picture 2" descr="A photo shows a dial indicator checking the valve seat concentricity of an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90082" y="1524000"/>
            <a:ext cx="6217895" cy="4669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353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31.31 Typical dial indicator type of </a:t>
            </a:r>
            <a:r>
              <a:rPr lang="en-IN" sz="2400" dirty="0" err="1">
                <a:latin typeface="+mj-lt"/>
              </a:rPr>
              <a:t>micrometer</a:t>
            </a:r>
            <a:r>
              <a:rPr lang="en-IN" sz="2400" dirty="0">
                <a:latin typeface="+mj-lt"/>
              </a:rPr>
              <a:t> for measuring valve seat concentricity</a:t>
            </a:r>
            <a:endParaRPr lang="en-US" dirty="0">
              <a:latin typeface="+mj-lt"/>
            </a:endParaRPr>
          </a:p>
        </p:txBody>
      </p:sp>
      <p:pic>
        <p:nvPicPr>
          <p:cNvPr id="3" name="Picture 2" descr="A figure shows a technician inserting a dial indicator type micrometer inside a valve seat to measure the valve seat concentricit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00770" y="1795860"/>
            <a:ext cx="4142460" cy="433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638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31.32 After the valve face and the valve seat are ground (reconditioned), lapping compound is used to smooth the contact area between the two mating surfaces.</a:t>
            </a:r>
            <a:endParaRPr lang="en-US" dirty="0">
              <a:latin typeface="+mj-lt"/>
            </a:endParaRPr>
          </a:p>
        </p:txBody>
      </p:sp>
      <p:pic>
        <p:nvPicPr>
          <p:cNvPr id="3" name="Picture 2" descr="A photo shows a reconditioned valve with the contact width between the valve face and valve margin and is positioned at the top of the fa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17958" y="2133600"/>
            <a:ext cx="3508082" cy="350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24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VALVE SEAT CUTTERS</a:t>
            </a:r>
            <a:endParaRPr lang="en-US" dirty="0">
              <a:latin typeface="+mj-lt"/>
            </a:endParaRPr>
          </a:p>
        </p:txBody>
      </p:sp>
      <p:sp>
        <p:nvSpPr>
          <p:cNvPr id="3" name="Content Placeholder 2"/>
          <p:cNvSpPr>
            <a:spLocks noGrp="1"/>
          </p:cNvSpPr>
          <p:nvPr>
            <p:ph idx="1"/>
          </p:nvPr>
        </p:nvSpPr>
        <p:spPr/>
        <p:txBody>
          <a:bodyPr/>
          <a:lstStyle/>
          <a:p>
            <a:r>
              <a:rPr lang="en-US" dirty="0"/>
              <a:t>The valve seats can be reconditioned to commercial </a:t>
            </a:r>
            <a:r>
              <a:rPr lang="en-US" dirty="0" smtClean="0"/>
              <a:t>standards in </a:t>
            </a:r>
            <a:r>
              <a:rPr lang="en-US" dirty="0"/>
              <a:t>much less time when using the cutters, rather than the grinders</a:t>
            </a:r>
            <a:r>
              <a:rPr lang="en-US" dirty="0" smtClean="0"/>
              <a:t>.</a:t>
            </a:r>
          </a:p>
          <a:p>
            <a:r>
              <a:rPr lang="en-US" dirty="0" smtClean="0"/>
              <a:t>Do not require dressing like stones</a:t>
            </a:r>
          </a:p>
          <a:p>
            <a:r>
              <a:rPr lang="en-US" dirty="0" smtClean="0"/>
              <a:t>Only leave metal chips to be cleaned.</a:t>
            </a:r>
          </a:p>
          <a:p>
            <a:endParaRPr lang="en-US" dirty="0"/>
          </a:p>
        </p:txBody>
      </p:sp>
    </p:spTree>
    <p:extLst>
      <p:ext uri="{BB962C8B-B14F-4D97-AF65-F5344CB8AC3E}">
        <p14:creationId xmlns:p14="http://schemas.microsoft.com/office/powerpoint/2010/main" val="2849141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31.33 A cutter is used to remove metal and form the valve seat angles</a:t>
            </a:r>
            <a:endParaRPr lang="en-US" dirty="0">
              <a:latin typeface="+mj-lt"/>
            </a:endParaRPr>
          </a:p>
        </p:txBody>
      </p:sp>
      <p:pic>
        <p:nvPicPr>
          <p:cNvPr id="3" name="Picture 2" descr="A figure shows a valve seat cutter that is cylindrical in shape and has three carbide cutters on a tapered base at the botto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3908" y="1888242"/>
            <a:ext cx="5136183" cy="4119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000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31.34 All </a:t>
            </a:r>
            <a:r>
              <a:rPr lang="en-IN" sz="2400" dirty="0" err="1">
                <a:latin typeface="+mj-lt"/>
              </a:rPr>
              <a:t>aluminum</a:t>
            </a:r>
            <a:r>
              <a:rPr lang="en-IN" sz="2400" dirty="0">
                <a:latin typeface="+mj-lt"/>
              </a:rPr>
              <a:t> cylinder heads use valve seat inserts.</a:t>
            </a:r>
            <a:endParaRPr lang="en-US" sz="2400" dirty="0">
              <a:latin typeface="+mj-lt"/>
            </a:endParaRPr>
          </a:p>
        </p:txBody>
      </p:sp>
      <p:pic>
        <p:nvPicPr>
          <p:cNvPr id="3" name="Picture 2" descr="A photo shows the cut away of an aluminum cylinder head with valve seat insert and a valve guide inser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51331" y="1981200"/>
            <a:ext cx="3441336" cy="3959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659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31.35 Insert valve seats are rings of metal driven into the head</a:t>
            </a:r>
            <a:endParaRPr lang="en-US" dirty="0">
              <a:latin typeface="+mj-lt"/>
            </a:endParaRPr>
          </a:p>
        </p:txBody>
      </p:sp>
      <p:pic>
        <p:nvPicPr>
          <p:cNvPr id="3" name="Picture 2" descr="A figure shows valve seat inserts that are in the shape of hollow ring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95093" y="1600200"/>
            <a:ext cx="3153811" cy="479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677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VALVE STEM HEIGHT</a:t>
            </a:r>
            <a:endParaRPr lang="en-US" dirty="0">
              <a:latin typeface="+mj-lt"/>
            </a:endParaRPr>
          </a:p>
        </p:txBody>
      </p:sp>
      <p:sp>
        <p:nvSpPr>
          <p:cNvPr id="3" name="Content Placeholder 2"/>
          <p:cNvSpPr>
            <a:spLocks noGrp="1"/>
          </p:cNvSpPr>
          <p:nvPr>
            <p:ph idx="1"/>
          </p:nvPr>
        </p:nvSpPr>
        <p:spPr/>
        <p:txBody>
          <a:bodyPr/>
          <a:lstStyle/>
          <a:p>
            <a:r>
              <a:rPr lang="en-US" dirty="0"/>
              <a:t>Valve stem height is the distance the valve stem </a:t>
            </a:r>
            <a:r>
              <a:rPr lang="en-US" dirty="0" smtClean="0"/>
              <a:t>is above </a:t>
            </a:r>
            <a:r>
              <a:rPr lang="en-US" dirty="0"/>
              <a:t>the spring seat</a:t>
            </a:r>
            <a:r>
              <a:rPr lang="en-US" dirty="0" smtClean="0"/>
              <a:t>.</a:t>
            </a:r>
          </a:p>
          <a:p>
            <a:r>
              <a:rPr lang="en-US" dirty="0"/>
              <a:t>Valve stem height is important to maintain for all engines, </a:t>
            </a:r>
            <a:r>
              <a:rPr lang="en-US" dirty="0" smtClean="0"/>
              <a:t>but especially </a:t>
            </a:r>
            <a:r>
              <a:rPr lang="en-US" dirty="0"/>
              <a:t>for overhead camshaft engines</a:t>
            </a:r>
            <a:r>
              <a:rPr lang="en-US" dirty="0" smtClean="0"/>
              <a:t>.</a:t>
            </a:r>
          </a:p>
          <a:p>
            <a:endParaRPr lang="en-US" dirty="0" smtClean="0"/>
          </a:p>
          <a:p>
            <a:endParaRPr lang="en-US" dirty="0"/>
          </a:p>
        </p:txBody>
      </p:sp>
    </p:spTree>
    <p:extLst>
      <p:ext uri="{BB962C8B-B14F-4D97-AF65-F5344CB8AC3E}">
        <p14:creationId xmlns:p14="http://schemas.microsoft.com/office/powerpoint/2010/main" val="1182706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n-lt"/>
              </a:rPr>
              <a:t>Figure 31.1 Identification of the parts of a valve</a:t>
            </a:r>
            <a:endParaRPr lang="en-US" sz="2800" dirty="0">
              <a:latin typeface="+mn-lt"/>
            </a:endParaRPr>
          </a:p>
        </p:txBody>
      </p:sp>
      <p:pic>
        <p:nvPicPr>
          <p:cNvPr id="5" name="Picture 2" descr="The figure shows a valve that resemble an inverted T with the following parts:&#10;• The valve tip is at the top of the valve and has a keeper groove notched below it.&#10;• The keeper groove connects to a cylindrical long stem.&#10;• The stem is connected to the valve head through a fillet.&#10;• The valve head is inclined at 45 degrees on the sides and is called the valve face.&#10;• The length of the valve face is the proper seat contact area.&#10;• The bottom face of the valve head is the combustion surface.&#10;• The width of the edge of the valve head between the top of the valve and the edge of the face is labeled margin.&#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19400" y="1637468"/>
            <a:ext cx="3452776" cy="4523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31.36 Valve stem height is measured from the spring seat to the tip of the valve after the valve seat and valve face have been refinished.</a:t>
            </a:r>
            <a:endParaRPr lang="en-US" dirty="0">
              <a:latin typeface="+mj-lt"/>
            </a:endParaRPr>
          </a:p>
        </p:txBody>
      </p:sp>
      <p:pic>
        <p:nvPicPr>
          <p:cNvPr id="3" name="Picture 2" descr="A figure shows the valve stem height. It is the measurement from the tip of the valve stem to the valve spring sea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66971" y="2057400"/>
            <a:ext cx="3610055" cy="3895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970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INSTALLED HEIGHT</a:t>
            </a:r>
            <a:endParaRPr lang="en-US" dirty="0">
              <a:latin typeface="+mj-lt"/>
            </a:endParaRPr>
          </a:p>
        </p:txBody>
      </p:sp>
      <p:sp>
        <p:nvSpPr>
          <p:cNvPr id="3" name="Content Placeholder 2"/>
          <p:cNvSpPr>
            <a:spLocks noGrp="1"/>
          </p:cNvSpPr>
          <p:nvPr>
            <p:ph idx="1"/>
          </p:nvPr>
        </p:nvSpPr>
        <p:spPr/>
        <p:txBody>
          <a:bodyPr/>
          <a:lstStyle/>
          <a:p>
            <a:r>
              <a:rPr lang="en-US" dirty="0"/>
              <a:t>Installed height is the distance between the </a:t>
            </a:r>
            <a:r>
              <a:rPr lang="en-US" dirty="0" smtClean="0"/>
              <a:t>valve spring </a:t>
            </a:r>
            <a:r>
              <a:rPr lang="en-US" dirty="0"/>
              <a:t>seat and the underside of the valve spring retainer</a:t>
            </a:r>
            <a:r>
              <a:rPr lang="en-US" dirty="0" smtClean="0"/>
              <a:t>.</a:t>
            </a:r>
          </a:p>
          <a:p>
            <a:r>
              <a:rPr lang="en-US" dirty="0"/>
              <a:t>To restore original </a:t>
            </a:r>
            <a:r>
              <a:rPr lang="en-US" dirty="0" smtClean="0"/>
              <a:t>valve spring </a:t>
            </a:r>
            <a:r>
              <a:rPr lang="en-US" dirty="0"/>
              <a:t>tension, special valve spring spacers, inserts, or shims </a:t>
            </a:r>
            <a:r>
              <a:rPr lang="en-US" dirty="0" smtClean="0"/>
              <a:t>are installed </a:t>
            </a:r>
            <a:r>
              <a:rPr lang="en-US" dirty="0"/>
              <a:t>under the valve springs</a:t>
            </a:r>
            <a:r>
              <a:rPr lang="en-US" dirty="0" smtClean="0"/>
              <a:t>.</a:t>
            </a:r>
          </a:p>
          <a:p>
            <a:endParaRPr lang="en-US" dirty="0"/>
          </a:p>
        </p:txBody>
      </p:sp>
    </p:spTree>
    <p:extLst>
      <p:ext uri="{BB962C8B-B14F-4D97-AF65-F5344CB8AC3E}">
        <p14:creationId xmlns:p14="http://schemas.microsoft.com/office/powerpoint/2010/main" val="137126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31.37 Installed height is determined by measuring the distance from the spring seat to the bottom of the valve spring retainer</a:t>
            </a:r>
            <a:endParaRPr lang="en-US" dirty="0">
              <a:latin typeface="+mj-lt"/>
            </a:endParaRPr>
          </a:p>
        </p:txBody>
      </p:sp>
      <p:pic>
        <p:nvPicPr>
          <p:cNvPr id="3" name="Picture 2" descr="The figure shows a valve spring seated on a spring seat around the valve stem. Installed height is the measurement from the spring seat to the bottom of spring retainer. Stem height is the measurement from the tip of the valve stem to the valve spring sea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73137" y="2057400"/>
            <a:ext cx="4197722" cy="3857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570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31.38 Valve spring inserts are used to restore proper installed height</a:t>
            </a:r>
            <a:endParaRPr lang="en-US" dirty="0">
              <a:latin typeface="+mj-lt"/>
            </a:endParaRPr>
          </a:p>
        </p:txBody>
      </p:sp>
      <p:pic>
        <p:nvPicPr>
          <p:cNvPr id="3" name="Picture 2" descr="A photo shows valve spring inserts used on the valve of an engine. The valve spring inserts resemble shims and are installed toward the cylinder head and below the valve stem se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3459" y="1906980"/>
            <a:ext cx="5477078" cy="4234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111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VALVE STEM SEALS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Ensure oil does not leak past valve guides.</a:t>
            </a:r>
          </a:p>
          <a:p>
            <a:r>
              <a:rPr lang="en-US" dirty="0" smtClean="0"/>
              <a:t>Types of Valve Seals</a:t>
            </a:r>
          </a:p>
          <a:p>
            <a:pPr lvl="1"/>
            <a:r>
              <a:rPr lang="en-US" dirty="0" smtClean="0"/>
              <a:t>Umbrella</a:t>
            </a:r>
          </a:p>
          <a:p>
            <a:pPr lvl="1"/>
            <a:r>
              <a:rPr lang="en-US" dirty="0" smtClean="0"/>
              <a:t>O-Ring</a:t>
            </a:r>
          </a:p>
          <a:p>
            <a:pPr lvl="1"/>
            <a:r>
              <a:rPr lang="en-US" dirty="0" smtClean="0"/>
              <a:t>Positive Stem Seals</a:t>
            </a:r>
          </a:p>
          <a:p>
            <a:r>
              <a:rPr lang="en-US" dirty="0" smtClean="0"/>
              <a:t>Valve Seal Materials</a:t>
            </a:r>
          </a:p>
          <a:p>
            <a:pPr lvl="1"/>
            <a:r>
              <a:rPr lang="en-US" sz="2000" dirty="0" smtClean="0"/>
              <a:t>Nitrile</a:t>
            </a:r>
          </a:p>
          <a:p>
            <a:pPr lvl="1"/>
            <a:r>
              <a:rPr lang="en-US" sz="2000" dirty="0" smtClean="0"/>
              <a:t>Viton</a:t>
            </a:r>
          </a:p>
          <a:p>
            <a:pPr lvl="1"/>
            <a:r>
              <a:rPr lang="en-US" sz="2000" dirty="0" err="1" smtClean="0"/>
              <a:t>Polyacrylate</a:t>
            </a:r>
            <a:endParaRPr lang="en-US" sz="2000" dirty="0" smtClean="0"/>
          </a:p>
          <a:p>
            <a:endParaRPr lang="en-US" dirty="0"/>
          </a:p>
        </p:txBody>
      </p:sp>
    </p:spTree>
    <p:extLst>
      <p:ext uri="{BB962C8B-B14F-4D97-AF65-F5344CB8AC3E}">
        <p14:creationId xmlns:p14="http://schemas.microsoft.com/office/powerpoint/2010/main" val="2124274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31.39 Engine vacuum can draw oil past the valve guides and into the combustion chamber. The use of valve stem seals limits the amount of oil that is drawn into the engine.</a:t>
            </a:r>
            <a:endParaRPr lang="en-US" dirty="0">
              <a:latin typeface="+mj-lt"/>
            </a:endParaRPr>
          </a:p>
        </p:txBody>
      </p:sp>
      <p:pic>
        <p:nvPicPr>
          <p:cNvPr id="3" name="Picture 2" descr="A figure shows oil drawn past through the intake valve guides due to engine vacuum during intake stroke. The oil mixes with the air-fuel mixture charge and enters the combustion chamb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78415" y="2209800"/>
            <a:ext cx="5587167" cy="351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812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31.40 Engine oil can also be drawn past the exhaust valve guide because of a small vacuum created by the flow of exhaust gases.</a:t>
            </a:r>
            <a:endParaRPr lang="en-US" sz="2400" dirty="0">
              <a:latin typeface="+mj-lt"/>
            </a:endParaRPr>
          </a:p>
        </p:txBody>
      </p:sp>
      <p:pic>
        <p:nvPicPr>
          <p:cNvPr id="3" name="Picture 2" descr="A figure shows oil drawn past through the exhaust valve guides due to engine vacuum during exhaust stroke. The oil is forced out through the exhaust system along with the exhaust gas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51414" y="2438400"/>
            <a:ext cx="3223058" cy="3191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876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31.41 Umbrella seals install over the valve stems and cover the guide</a:t>
            </a:r>
            <a:endParaRPr lang="en-US" sz="2400" dirty="0">
              <a:latin typeface="+mj-lt"/>
            </a:endParaRPr>
          </a:p>
        </p:txBody>
      </p:sp>
      <p:pic>
        <p:nvPicPr>
          <p:cNvPr id="3" name="Picture 2" descr="The top figure shows umbrella seals encasing the valve stems of an engine.&#10;The bottom figure shows a cutaway of the umbrella seal. The umbrella seal is in the shape of inverted U and is positioned below the retainers and spring and over the valve guide. Keepers are installed between the retainers.&#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91557" y="1447800"/>
            <a:ext cx="2613694" cy="488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065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31.42 A small square cut O-ring is installed under the retainer in a groove in the valve under the groove(s) used for the keepers (locks)</a:t>
            </a:r>
            <a:endParaRPr lang="en-US" sz="2400" dirty="0">
              <a:latin typeface="+mj-lt"/>
            </a:endParaRPr>
          </a:p>
        </p:txBody>
      </p:sp>
      <p:pic>
        <p:nvPicPr>
          <p:cNvPr id="3" name="Picture 2" descr="The figure shows the following components:&#10;• Locks are surrounded by a cap, which in turn is seated on top of a seal. An umbrella seal surrounds the spring and damper.&#10;A close-up figure shows a small square-section ring and a large deflector or shield.&#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82374" y="2422367"/>
            <a:ext cx="6779249" cy="328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073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31.43 Positive valve stem seals are the most effective type because they remain stationary on the valve guide and wipe the oil from the stem as the valve moves up and down</a:t>
            </a:r>
            <a:endParaRPr lang="en-US" dirty="0">
              <a:latin typeface="+mj-lt"/>
            </a:endParaRPr>
          </a:p>
        </p:txBody>
      </p:sp>
      <p:pic>
        <p:nvPicPr>
          <p:cNvPr id="3" name="Picture 2" descr="The valve guide with rubber and Teflon® seal has a Teflon® insert that is encased by a rubber seal around the valve stem.&#10;The valve guide with all Teflon® seal has a Teflon® seal encased around the valve stem.&#10;A cross-section of the valve stem with rubber and Teflon® seal shows a Teflon® insert around the valve stem. A snap ring holds the rubber jacket in place around the insert on the valve stem.&#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416438" y="1790580"/>
            <a:ext cx="2311120" cy="4366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869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31.2 Typical valve spring and related components. Dual valve springs are used to reduce valve train vibrations and a spring seat is used to protect </a:t>
            </a:r>
            <a:r>
              <a:rPr lang="en-IN" sz="2000" dirty="0" err="1">
                <a:latin typeface="+mj-lt"/>
              </a:rPr>
              <a:t>aluminum</a:t>
            </a:r>
            <a:r>
              <a:rPr lang="en-IN" sz="2000" dirty="0">
                <a:latin typeface="+mj-lt"/>
              </a:rPr>
              <a:t> heads</a:t>
            </a:r>
            <a:endParaRPr lang="en-US" sz="2000" dirty="0">
              <a:latin typeface="+mj-lt"/>
            </a:endParaRPr>
          </a:p>
        </p:txBody>
      </p:sp>
      <p:pic>
        <p:nvPicPr>
          <p:cNvPr id="3" name="Picture 2" descr="The figure shows the following:&#10;• A disc shaped spring seat houses a seal.&#10;• An inner valve coil spring is seated inside an outer valve coil spring of larger diameter on top of the seal.&#10;• A disk shaped retainer is seated on top of the outer valve spring and supports the top of the valve spring.&#10;• Valve keepers are installed above the retainer and secure the spring retainer to the stem of the valv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07638" y="1752600"/>
            <a:ext cx="3128720" cy="4180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02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31.44 The positive valve stem seal is installed on the valve guide</a:t>
            </a:r>
            <a:endParaRPr lang="en-US" sz="2400" dirty="0">
              <a:latin typeface="+mj-lt"/>
            </a:endParaRPr>
          </a:p>
        </p:txBody>
      </p:sp>
      <p:pic>
        <p:nvPicPr>
          <p:cNvPr id="3" name="Picture 2" descr="A figure shows a positive valve stem seal around a valve guide. The figure shows a valve seated on a seat insert and a valve seal installed on the valve guide near the sp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2565" y="1447800"/>
            <a:ext cx="5258867" cy="485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720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31.45 An assortment of shapes, </a:t>
            </a:r>
            <a:r>
              <a:rPr lang="en-IN" sz="2400" dirty="0" err="1">
                <a:latin typeface="+mj-lt"/>
              </a:rPr>
              <a:t>colors</a:t>
            </a:r>
            <a:r>
              <a:rPr lang="en-IN" sz="2400" dirty="0">
                <a:latin typeface="+mj-lt"/>
              </a:rPr>
              <a:t>, and materials of positive valve stem seals</a:t>
            </a:r>
            <a:endParaRPr lang="en-US" sz="2400" dirty="0">
              <a:latin typeface="+mj-lt"/>
            </a:endParaRPr>
          </a:p>
        </p:txBody>
      </p:sp>
      <p:pic>
        <p:nvPicPr>
          <p:cNvPr id="3" name="Picture 2" descr="A photo shows different types of positive valve stem seals. The seals from left to right are as follows: a plastic stem seal, a ring and band seal, a metal jacket, and an all rubber se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5230" y="2533956"/>
            <a:ext cx="8093541" cy="2777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958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three most common types of valve seals?</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pPr lvl="1"/>
            <a:r>
              <a:rPr lang="en-US" sz="4000" dirty="0" smtClean="0"/>
              <a:t>Umbrella, O-Ring and Positive Stem Seals.</a:t>
            </a:r>
            <a:endParaRPr lang="en-US" sz="4000" dirty="0"/>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INSTALLING THE VALVES</a:t>
            </a:r>
            <a:endParaRPr lang="en-US" dirty="0">
              <a:latin typeface="+mj-lt"/>
            </a:endParaRPr>
          </a:p>
        </p:txBody>
      </p:sp>
      <p:sp>
        <p:nvSpPr>
          <p:cNvPr id="3" name="Content Placeholder 2"/>
          <p:cNvSpPr>
            <a:spLocks noGrp="1"/>
          </p:cNvSpPr>
          <p:nvPr>
            <p:ph idx="1"/>
          </p:nvPr>
        </p:nvSpPr>
        <p:spPr/>
        <p:txBody>
          <a:bodyPr/>
          <a:lstStyle/>
          <a:p>
            <a:r>
              <a:rPr lang="en-US" dirty="0" smtClean="0"/>
              <a:t>Step 1: Clean the cylinder head.</a:t>
            </a:r>
          </a:p>
          <a:p>
            <a:r>
              <a:rPr lang="en-US" dirty="0" smtClean="0"/>
              <a:t>Step 2: The valve is installed in the guide.</a:t>
            </a:r>
          </a:p>
          <a:p>
            <a:r>
              <a:rPr lang="en-US" dirty="0" smtClean="0"/>
              <a:t>Step 3: The valve seal is installed.</a:t>
            </a:r>
          </a:p>
          <a:p>
            <a:r>
              <a:rPr lang="en-US" dirty="0" smtClean="0"/>
              <a:t>Step 4: Install the valve spring.</a:t>
            </a:r>
          </a:p>
          <a:p>
            <a:r>
              <a:rPr lang="en-US" dirty="0" smtClean="0"/>
              <a:t>Step 5: Install the valve keepers.</a:t>
            </a:r>
          </a:p>
          <a:p>
            <a:r>
              <a:rPr lang="en-US" dirty="0" smtClean="0"/>
              <a:t>Step 6: Remove the spring compressor and make sure the keepers are properly seated. </a:t>
            </a:r>
            <a:endParaRPr lang="en-US" dirty="0"/>
          </a:p>
        </p:txBody>
      </p:sp>
    </p:spTree>
    <p:extLst>
      <p:ext uri="{BB962C8B-B14F-4D97-AF65-F5344CB8AC3E}">
        <p14:creationId xmlns:p14="http://schemas.microsoft.com/office/powerpoint/2010/main" val="1257897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31.46 A metal valve spring seat must be used between the valve spring and the </a:t>
            </a:r>
            <a:r>
              <a:rPr lang="en-IN" sz="2400" dirty="0" err="1">
                <a:latin typeface="+mj-lt"/>
              </a:rPr>
              <a:t>aluminum</a:t>
            </a:r>
            <a:r>
              <a:rPr lang="en-IN" sz="2400" dirty="0">
                <a:latin typeface="+mj-lt"/>
              </a:rPr>
              <a:t> cylinder head.</a:t>
            </a:r>
            <a:endParaRPr lang="en-US" dirty="0">
              <a:latin typeface="+mj-lt"/>
            </a:endParaRPr>
          </a:p>
        </p:txBody>
      </p:sp>
      <p:pic>
        <p:nvPicPr>
          <p:cNvPr id="3" name="Picture 2" descr="A photo shows a technician installing a metal valve spring seat between the valve spring and the aluminum cylinder head of an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76835" y="1844685"/>
            <a:ext cx="4390326" cy="4283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618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31.47 Assembling a race engine using a heavy-duty valve spring compressor</a:t>
            </a:r>
            <a:endParaRPr lang="en-US" dirty="0">
              <a:latin typeface="+mj-lt"/>
            </a:endParaRPr>
          </a:p>
        </p:txBody>
      </p:sp>
      <p:pic>
        <p:nvPicPr>
          <p:cNvPr id="3" name="Picture 2" descr="A photo shows a technician using a heavy-duty valve spring compressor to push the valve retainer to compress the spring. The valve stem seal and valve spring seat is also visib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9610" y="1831985"/>
            <a:ext cx="4104776" cy="4283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591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latin typeface="+mj-lt"/>
              </a:rPr>
              <a:t>INSTALLING A NEW VALVE SEAT</a:t>
            </a:r>
            <a:endParaRPr lang="en-US" dirty="0">
              <a:latin typeface="+mj-l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18724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a:t>
            </a:r>
            <a:r>
              <a:rPr lang="en-US" dirty="0" smtClean="0">
                <a:latin typeface="+mj-lt"/>
              </a:rPr>
              <a:t>.</a:t>
            </a:r>
            <a:r>
              <a:rPr lang="en-US" b="0" dirty="0">
                <a:latin typeface="+mj-lt"/>
              </a:rPr>
              <a:t> After the valve guide has been replaced or checked </a:t>
            </a:r>
            <a:r>
              <a:rPr lang="en-US" b="0" dirty="0" smtClean="0">
                <a:latin typeface="+mj-lt"/>
              </a:rPr>
              <a:t>for being </a:t>
            </a:r>
            <a:r>
              <a:rPr lang="en-US" b="0" dirty="0">
                <a:latin typeface="+mj-lt"/>
              </a:rPr>
              <a:t>within specification, insert a pilot into the </a:t>
            </a:r>
            <a:r>
              <a:rPr lang="en-US" b="0" dirty="0" smtClean="0">
                <a:latin typeface="+mj-lt"/>
              </a:rPr>
              <a:t>valve guide</a:t>
            </a:r>
            <a:r>
              <a:rPr lang="en-US" b="0" dirty="0">
                <a:latin typeface="+mj-lt"/>
              </a:rPr>
              <a:t>.</a:t>
            </a:r>
            <a:endParaRPr lang="en-US" dirty="0">
              <a:latin typeface="+mj-lt"/>
            </a:endParaRPr>
          </a:p>
        </p:txBody>
      </p:sp>
      <p:pic>
        <p:nvPicPr>
          <p:cNvPr id="3" name="Picture 2" descr="A photo shows a pilot being inserted into the valve guide of an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458367"/>
            <a:ext cx="6912529" cy="4582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2</a:t>
            </a:r>
            <a:r>
              <a:rPr lang="en-US" dirty="0" smtClean="0">
                <a:latin typeface="+mj-lt"/>
              </a:rPr>
              <a:t>.</a:t>
            </a:r>
            <a:r>
              <a:rPr lang="en-US" b="0" dirty="0">
                <a:latin typeface="+mj-lt"/>
              </a:rPr>
              <a:t> Level the bubble on the pilot by moving the </a:t>
            </a:r>
            <a:r>
              <a:rPr lang="en-US" b="0" dirty="0" smtClean="0">
                <a:latin typeface="+mj-lt"/>
              </a:rPr>
              <a:t>cylinder head</a:t>
            </a:r>
            <a:r>
              <a:rPr lang="en-US" b="0" dirty="0">
                <a:latin typeface="+mj-lt"/>
              </a:rPr>
              <a:t>, which is clamped to a seat/guide machine.</a:t>
            </a:r>
            <a:r>
              <a:rPr lang="en-US" dirty="0" smtClean="0">
                <a:latin typeface="+mj-lt"/>
              </a:rPr>
              <a:t> </a:t>
            </a:r>
            <a:endParaRPr lang="en-US" dirty="0">
              <a:latin typeface="+mj-lt"/>
            </a:endParaRPr>
          </a:p>
        </p:txBody>
      </p:sp>
      <p:pic>
        <p:nvPicPr>
          <p:cNvPr id="3" name="Picture 2" descr="A photo shows the bubble on the level indicator of the pilot on lev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1479492"/>
            <a:ext cx="6912528" cy="4582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112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t>Figure 31.3 The intake valve is larger than the exhaust valve because the intake charge is being drawn into the combustion chamber at a low speed due to differences in pressure between atmospheric pressure and the pressure (vacuum) inside the cylinder.</a:t>
            </a:r>
            <a:endParaRPr lang="en-US" sz="2000" dirty="0"/>
          </a:p>
        </p:txBody>
      </p:sp>
      <p:pic>
        <p:nvPicPr>
          <p:cNvPr id="3" name="Picture 2" descr="A photo shows the intake and exhaust valves in a cylinder head. The intake valves are larger than the exhaust valv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9368" y="2106613"/>
            <a:ext cx="4365261" cy="390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438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3</a:t>
            </a:r>
            <a:r>
              <a:rPr lang="en-US" dirty="0" smtClean="0">
                <a:latin typeface="+mj-lt"/>
              </a:rPr>
              <a:t>.</a:t>
            </a:r>
            <a:r>
              <a:rPr lang="en-US" b="0" dirty="0">
                <a:latin typeface="+mj-lt"/>
              </a:rPr>
              <a:t> Select the proper valve seat for the application. Consult</a:t>
            </a:r>
            <a:br>
              <a:rPr lang="en-US" b="0" dirty="0">
                <a:latin typeface="+mj-lt"/>
              </a:rPr>
            </a:br>
            <a:r>
              <a:rPr lang="en-US" b="0" dirty="0">
                <a:latin typeface="+mj-lt"/>
              </a:rPr>
              <a:t>the manufacturer’s literature for recommendations.</a:t>
            </a:r>
            <a:r>
              <a:rPr lang="en-US" dirty="0" smtClean="0">
                <a:latin typeface="+mj-lt"/>
              </a:rPr>
              <a:t> </a:t>
            </a:r>
            <a:endParaRPr lang="en-US" dirty="0">
              <a:latin typeface="+mj-lt"/>
            </a:endParaRPr>
          </a:p>
        </p:txBody>
      </p:sp>
      <p:pic>
        <p:nvPicPr>
          <p:cNvPr id="3" name="Picture 2" descr="Photo of a valve seat of a val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1520203"/>
            <a:ext cx="6836328" cy="4532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598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4. </a:t>
            </a:r>
            <a:r>
              <a:rPr lang="en-US" b="0" dirty="0">
                <a:latin typeface="+mj-lt"/>
              </a:rPr>
              <a:t>Select the correct cutter and check that the cutting </a:t>
            </a:r>
            <a:r>
              <a:rPr lang="en-US" b="0" dirty="0" smtClean="0">
                <a:latin typeface="+mj-lt"/>
              </a:rPr>
              <a:t>bits are </a:t>
            </a:r>
            <a:r>
              <a:rPr lang="en-US" b="0" dirty="0">
                <a:latin typeface="+mj-lt"/>
              </a:rPr>
              <a:t>sharp.</a:t>
            </a:r>
            <a:endParaRPr lang="en-US" dirty="0">
              <a:latin typeface="+mj-lt"/>
            </a:endParaRPr>
          </a:p>
        </p:txBody>
      </p:sp>
      <p:pic>
        <p:nvPicPr>
          <p:cNvPr id="3" name="Picture 2" descr="A photo shows a valve cut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583547"/>
            <a:ext cx="6760127" cy="4481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46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5</a:t>
            </a:r>
            <a:r>
              <a:rPr lang="en-US" dirty="0" smtClean="0">
                <a:latin typeface="+mj-lt"/>
              </a:rPr>
              <a:t>.</a:t>
            </a:r>
            <a:r>
              <a:rPr lang="en-US" b="0" dirty="0">
                <a:latin typeface="+mj-lt"/>
              </a:rPr>
              <a:t> Carefully measure the exact outside diameter (O.D.) </a:t>
            </a:r>
            <a:r>
              <a:rPr lang="en-US" b="0" dirty="0" smtClean="0">
                <a:latin typeface="+mj-lt"/>
              </a:rPr>
              <a:t>of the </a:t>
            </a:r>
            <a:r>
              <a:rPr lang="en-US" b="0" dirty="0">
                <a:latin typeface="+mj-lt"/>
              </a:rPr>
              <a:t>valve seat.</a:t>
            </a:r>
            <a:endParaRPr lang="en-US" dirty="0">
              <a:latin typeface="+mj-lt"/>
            </a:endParaRPr>
          </a:p>
        </p:txBody>
      </p:sp>
      <p:pic>
        <p:nvPicPr>
          <p:cNvPr id="3" name="Picture 2" descr="A photo shows a technician measuring the outside diameter of a valve seat with a microme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1579775"/>
            <a:ext cx="6760127" cy="4481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571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6</a:t>
            </a:r>
            <a:r>
              <a:rPr lang="en-US" dirty="0" smtClean="0">
                <a:latin typeface="+mj-lt"/>
              </a:rPr>
              <a:t>.</a:t>
            </a:r>
            <a:r>
              <a:rPr lang="en-US" b="0" dirty="0">
                <a:latin typeface="+mj-lt"/>
              </a:rPr>
              <a:t> Adjust the diameter of the cutter bit to achieve </a:t>
            </a:r>
            <a:r>
              <a:rPr lang="en-US" b="0" dirty="0" smtClean="0">
                <a:latin typeface="+mj-lt"/>
              </a:rPr>
              <a:t>the specified </a:t>
            </a:r>
            <a:r>
              <a:rPr lang="en-US" b="0" dirty="0">
                <a:latin typeface="+mj-lt"/>
              </a:rPr>
              <a:t>interference fit for the valve seat.</a:t>
            </a:r>
            <a:r>
              <a:rPr lang="en-US" dirty="0" smtClean="0">
                <a:latin typeface="+mj-lt"/>
              </a:rPr>
              <a:t> </a:t>
            </a:r>
            <a:endParaRPr lang="en-US" dirty="0">
              <a:latin typeface="+mj-lt"/>
            </a:endParaRPr>
          </a:p>
        </p:txBody>
      </p:sp>
      <p:pic>
        <p:nvPicPr>
          <p:cNvPr id="3" name="Picture 2" descr="A photo shows a technician adjusting the diameter of a cutter b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95400" y="1660443"/>
            <a:ext cx="6607726" cy="4380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59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7</a:t>
            </a:r>
            <a:r>
              <a:rPr lang="en-US" dirty="0" smtClean="0">
                <a:latin typeface="+mj-lt"/>
              </a:rPr>
              <a:t>.</a:t>
            </a:r>
            <a:r>
              <a:rPr lang="en-US" b="0" dirty="0">
                <a:latin typeface="+mj-lt"/>
              </a:rPr>
              <a:t> Install the pilot into the valve guide to support the </a:t>
            </a:r>
            <a:r>
              <a:rPr lang="en-US" b="0" dirty="0" smtClean="0">
                <a:latin typeface="+mj-lt"/>
              </a:rPr>
              <a:t>seat cutter</a:t>
            </a:r>
            <a:r>
              <a:rPr lang="en-US" b="0" dirty="0">
                <a:latin typeface="+mj-lt"/>
              </a:rPr>
              <a:t>.</a:t>
            </a:r>
            <a:r>
              <a:rPr lang="en-US" dirty="0" smtClean="0">
                <a:latin typeface="+mj-lt"/>
              </a:rPr>
              <a:t> </a:t>
            </a:r>
            <a:endParaRPr lang="en-US" dirty="0">
              <a:latin typeface="+mj-lt"/>
            </a:endParaRPr>
          </a:p>
        </p:txBody>
      </p:sp>
      <p:pic>
        <p:nvPicPr>
          <p:cNvPr id="3" name="Picture 2" descr="A photo shows a technician installing a pilot inside the valve guide to support the seat cut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510393"/>
            <a:ext cx="6836326" cy="453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020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8</a:t>
            </a:r>
            <a:r>
              <a:rPr lang="en-US" dirty="0" smtClean="0">
                <a:latin typeface="+mj-lt"/>
              </a:rPr>
              <a:t>.</a:t>
            </a:r>
            <a:r>
              <a:rPr lang="en-US" b="0" dirty="0">
                <a:latin typeface="+mj-lt"/>
              </a:rPr>
              <a:t> Install the seat cutter onto the pilot.</a:t>
            </a:r>
            <a:r>
              <a:rPr lang="en-US" dirty="0" smtClean="0">
                <a:latin typeface="+mj-lt"/>
              </a:rPr>
              <a:t> </a:t>
            </a:r>
            <a:endParaRPr lang="en-US" dirty="0">
              <a:latin typeface="+mj-lt"/>
            </a:endParaRPr>
          </a:p>
        </p:txBody>
      </p:sp>
      <p:pic>
        <p:nvPicPr>
          <p:cNvPr id="3" name="Picture 2" descr="A photo shows a technician installing a seat cutter onto the pilot in a valve guid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508884"/>
            <a:ext cx="6836325" cy="453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944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9</a:t>
            </a:r>
            <a:r>
              <a:rPr lang="en-US" dirty="0" smtClean="0">
                <a:latin typeface="+mj-lt"/>
              </a:rPr>
              <a:t>.</a:t>
            </a:r>
            <a:r>
              <a:rPr lang="en-US" b="0" dirty="0">
                <a:latin typeface="+mj-lt"/>
              </a:rPr>
              <a:t> Adjust the depth of cut, using the new valve seat to </a:t>
            </a:r>
            <a:r>
              <a:rPr lang="en-US" b="0" dirty="0" smtClean="0">
                <a:latin typeface="+mj-lt"/>
              </a:rPr>
              <a:t>set it </a:t>
            </a:r>
            <a:r>
              <a:rPr lang="en-US" b="0" dirty="0">
                <a:latin typeface="+mj-lt"/>
              </a:rPr>
              <a:t>to the same depth as the thickness of the seat.</a:t>
            </a:r>
            <a:r>
              <a:rPr lang="en-US" dirty="0" smtClean="0">
                <a:latin typeface="+mj-lt"/>
              </a:rPr>
              <a:t> </a:t>
            </a:r>
            <a:endParaRPr lang="en-US" dirty="0">
              <a:latin typeface="+mj-lt"/>
            </a:endParaRPr>
          </a:p>
        </p:txBody>
      </p:sp>
      <p:pic>
        <p:nvPicPr>
          <p:cNvPr id="3" name="Picture 2" descr="A photo shows a technician adjusting the depth of cut to match the thickness of the new valve sea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1516430"/>
            <a:ext cx="6836325" cy="4532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833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10. </a:t>
            </a:r>
            <a:r>
              <a:rPr lang="en-US" b="0" dirty="0">
                <a:latin typeface="+mj-lt"/>
              </a:rPr>
              <a:t>With the cylinder head still firmly attached to </a:t>
            </a:r>
            <a:r>
              <a:rPr lang="en-US" b="0" dirty="0" smtClean="0">
                <a:latin typeface="+mj-lt"/>
              </a:rPr>
              <a:t>the seat </a:t>
            </a:r>
            <a:r>
              <a:rPr lang="en-US" b="0" dirty="0">
                <a:latin typeface="+mj-lt"/>
              </a:rPr>
              <a:t>and guide machine, start the cutter motor </a:t>
            </a:r>
            <a:r>
              <a:rPr lang="en-US" b="0" dirty="0" smtClean="0">
                <a:latin typeface="+mj-lt"/>
              </a:rPr>
              <a:t>and cut </a:t>
            </a:r>
            <a:r>
              <a:rPr lang="en-US" b="0" dirty="0">
                <a:latin typeface="+mj-lt"/>
              </a:rPr>
              <a:t>the head until it reaches the stop.</a:t>
            </a:r>
            <a:endParaRPr lang="en-US" dirty="0">
              <a:latin typeface="+mj-lt"/>
            </a:endParaRPr>
          </a:p>
        </p:txBody>
      </p:sp>
      <p:pic>
        <p:nvPicPr>
          <p:cNvPr id="3" name="Picture 2" descr="A photo shows a technician operating the cutter motor on a cylinder hea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1574493"/>
            <a:ext cx="6760124" cy="448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094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11</a:t>
            </a:r>
            <a:r>
              <a:rPr lang="en-US" dirty="0" smtClean="0">
                <a:latin typeface="+mj-lt"/>
              </a:rPr>
              <a:t>.</a:t>
            </a:r>
            <a:r>
              <a:rPr lang="en-US" b="0" dirty="0">
                <a:latin typeface="+mj-lt"/>
              </a:rPr>
              <a:t> The finish cut valve seat pocket. Be sure to use </a:t>
            </a:r>
            <a:r>
              <a:rPr lang="en-US" b="0" dirty="0" smtClean="0">
                <a:latin typeface="+mj-lt"/>
              </a:rPr>
              <a:t>a vacuum </a:t>
            </a:r>
            <a:r>
              <a:rPr lang="en-US" b="0" dirty="0">
                <a:latin typeface="+mj-lt"/>
              </a:rPr>
              <a:t>to remove all of the metal shavings </a:t>
            </a:r>
            <a:r>
              <a:rPr lang="en-US" b="0" dirty="0" smtClean="0">
                <a:latin typeface="+mj-lt"/>
              </a:rPr>
              <a:t>from the </a:t>
            </a:r>
            <a:r>
              <a:rPr lang="en-US" b="0" dirty="0">
                <a:latin typeface="+mj-lt"/>
              </a:rPr>
              <a:t>cutting operation.</a:t>
            </a:r>
            <a:r>
              <a:rPr lang="en-US" dirty="0" smtClean="0">
                <a:latin typeface="+mj-lt"/>
              </a:rPr>
              <a:t> </a:t>
            </a:r>
            <a:endParaRPr lang="en-US" dirty="0">
              <a:latin typeface="+mj-lt"/>
            </a:endParaRPr>
          </a:p>
        </p:txBody>
      </p:sp>
      <p:pic>
        <p:nvPicPr>
          <p:cNvPr id="3" name="Picture 2" descr="A photo shows the finished cut of a valve seat pocket on a cylinder hea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95400" y="1761481"/>
            <a:ext cx="6455324" cy="427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636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12</a:t>
            </a:r>
            <a:r>
              <a:rPr lang="en-US" dirty="0" smtClean="0">
                <a:latin typeface="+mj-lt"/>
              </a:rPr>
              <a:t>.</a:t>
            </a:r>
            <a:r>
              <a:rPr lang="en-US" b="0" dirty="0">
                <a:latin typeface="+mj-lt"/>
              </a:rPr>
              <a:t> Place the chilled valve seat over the pilot </a:t>
            </a:r>
            <a:r>
              <a:rPr lang="en-US" b="0" dirty="0" smtClean="0">
                <a:latin typeface="+mj-lt"/>
              </a:rPr>
              <a:t>being sure </a:t>
            </a:r>
            <a:r>
              <a:rPr lang="en-US" b="0" dirty="0">
                <a:latin typeface="+mj-lt"/>
              </a:rPr>
              <a:t>that the chamfer is facing toward the head </a:t>
            </a:r>
            <a:r>
              <a:rPr lang="en-US" b="0" dirty="0" smtClean="0">
                <a:latin typeface="+mj-lt"/>
              </a:rPr>
              <a:t>as shown</a:t>
            </a:r>
            <a:r>
              <a:rPr lang="en-US" b="0" dirty="0">
                <a:latin typeface="+mj-lt"/>
              </a:rPr>
              <a:t>.</a:t>
            </a:r>
            <a:r>
              <a:rPr lang="en-US" dirty="0" smtClean="0">
                <a:latin typeface="+mj-lt"/>
              </a:rPr>
              <a:t> </a:t>
            </a:r>
            <a:endParaRPr lang="en-US" dirty="0">
              <a:latin typeface="+mj-lt"/>
            </a:endParaRPr>
          </a:p>
        </p:txBody>
      </p:sp>
      <p:pic>
        <p:nvPicPr>
          <p:cNvPr id="3" name="Picture 2" descr="A photo shows a technician placing the valve seat over the pilot with the chamfer facing toward the cylinder hea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95400" y="1723032"/>
            <a:ext cx="6531522" cy="433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375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31.4 A sodium-filled valve uses a hollow stem, which is partially filled with metallic sodium (a liquid when hot) to conduct heat away from the head of the valve</a:t>
            </a:r>
            <a:endParaRPr lang="en-US" sz="2000" dirty="0">
              <a:latin typeface="+mj-lt"/>
            </a:endParaRPr>
          </a:p>
        </p:txBody>
      </p:sp>
      <p:pic>
        <p:nvPicPr>
          <p:cNvPr id="3" name="Picture 2" descr="The figure shows the following:&#10;• When the vale is seated against the head, the metallic sodium filled inside the hollow valve stem becomes liquid and absorbs the heat from the valve head.&#10;• When the valve is open, the sodium splashes above and transfers the heat from the valve head to the valve stem through the valve guid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61775" y="1905000"/>
            <a:ext cx="3620446" cy="4067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305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13</a:t>
            </a:r>
            <a:r>
              <a:rPr lang="en-US" dirty="0" smtClean="0">
                <a:latin typeface="+mj-lt"/>
              </a:rPr>
              <a:t>.</a:t>
            </a:r>
            <a:r>
              <a:rPr lang="en-US" b="0" dirty="0">
                <a:latin typeface="+mj-lt"/>
              </a:rPr>
              <a:t> Install the correct size driver onto the valve seat.</a:t>
            </a:r>
            <a:r>
              <a:rPr lang="en-US" dirty="0" smtClean="0">
                <a:latin typeface="+mj-lt"/>
              </a:rPr>
              <a:t> </a:t>
            </a:r>
            <a:endParaRPr lang="en-US" dirty="0">
              <a:latin typeface="+mj-lt"/>
            </a:endParaRPr>
          </a:p>
        </p:txBody>
      </p:sp>
      <p:pic>
        <p:nvPicPr>
          <p:cNvPr id="3" name="Picture 2" descr="A photo shows a technician installing a driver onto the valve sea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671005"/>
            <a:ext cx="6607722" cy="438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879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14</a:t>
            </a:r>
            <a:r>
              <a:rPr lang="en-US" dirty="0" smtClean="0">
                <a:latin typeface="+mj-lt"/>
              </a:rPr>
              <a:t>.</a:t>
            </a:r>
            <a:r>
              <a:rPr lang="en-US" b="0" dirty="0">
                <a:latin typeface="+mj-lt"/>
              </a:rPr>
              <a:t> Using the air hammer or press, press the </a:t>
            </a:r>
            <a:r>
              <a:rPr lang="en-US" b="0" dirty="0" smtClean="0">
                <a:latin typeface="+mj-lt"/>
              </a:rPr>
              <a:t>valve seat </a:t>
            </a:r>
            <a:r>
              <a:rPr lang="en-US" b="0" dirty="0">
                <a:latin typeface="+mj-lt"/>
              </a:rPr>
              <a:t>into the valve pocket.</a:t>
            </a:r>
            <a:r>
              <a:rPr lang="en-US" dirty="0" smtClean="0">
                <a:latin typeface="+mj-lt"/>
              </a:rPr>
              <a:t> </a:t>
            </a:r>
            <a:endParaRPr lang="en-US" dirty="0">
              <a:latin typeface="+mj-lt"/>
            </a:endParaRPr>
          </a:p>
        </p:txBody>
      </p:sp>
      <p:pic>
        <p:nvPicPr>
          <p:cNvPr id="3" name="Picture 2" descr="A photo shows a technician using an air hammer to press the valve seat into the valve pocket of an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480244"/>
            <a:ext cx="6912521" cy="4582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355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15</a:t>
            </a:r>
            <a:r>
              <a:rPr lang="en-US" dirty="0" smtClean="0">
                <a:latin typeface="+mj-lt"/>
              </a:rPr>
              <a:t>.</a:t>
            </a:r>
            <a:r>
              <a:rPr lang="en-US" b="0" dirty="0">
                <a:latin typeface="+mj-lt"/>
              </a:rPr>
              <a:t> A new valve seat is now ready to be machined </a:t>
            </a:r>
            <a:r>
              <a:rPr lang="en-US" b="0" dirty="0" smtClean="0">
                <a:latin typeface="+mj-lt"/>
              </a:rPr>
              <a:t>or cut</a:t>
            </a:r>
            <a:r>
              <a:rPr lang="en-US" b="0" dirty="0">
                <a:latin typeface="+mj-lt"/>
              </a:rPr>
              <a:t>.</a:t>
            </a:r>
            <a:endParaRPr lang="en-US" dirty="0">
              <a:latin typeface="+mj-lt"/>
            </a:endParaRPr>
          </a:p>
        </p:txBody>
      </p:sp>
      <p:pic>
        <p:nvPicPr>
          <p:cNvPr id="3" name="Picture 2" descr="A photo shows the finished cut of a new valve sea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1559403"/>
            <a:ext cx="6760121" cy="4481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322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496</TotalTime>
  <Words>2491</Words>
  <Application>Microsoft Office PowerPoint</Application>
  <PresentationFormat>On-screen Show (4:3)</PresentationFormat>
  <Paragraphs>201</Paragraphs>
  <Slides>93</Slides>
  <Notes>0</Notes>
  <HiddenSlides>0</HiddenSlides>
  <MMClips>0</MMClips>
  <ScaleCrop>false</ScaleCrop>
  <HeadingPairs>
    <vt:vector size="4" baseType="variant">
      <vt:variant>
        <vt:lpstr>Theme</vt:lpstr>
      </vt:variant>
      <vt:variant>
        <vt:i4>6</vt:i4>
      </vt:variant>
      <vt:variant>
        <vt:lpstr>Slide Titles</vt:lpstr>
      </vt:variant>
      <vt:variant>
        <vt:i4>93</vt:i4>
      </vt:variant>
    </vt:vector>
  </HeadingPairs>
  <TitlesOfParts>
    <vt:vector size="99"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INTAKE AND EXHAUST VALVES (1 OF 2)</vt:lpstr>
      <vt:lpstr>INTAKE AND EXHAUST VALVES (2 OF 2)</vt:lpstr>
      <vt:lpstr>Figure 31.1 Identification of the parts of a valve</vt:lpstr>
      <vt:lpstr>Figure 31.2 Typical valve spring and related components. Dual valve springs are used to reduce valve train vibrations and a spring seat is used to protect aluminum heads</vt:lpstr>
      <vt:lpstr>Figure 31.3 The intake valve is larger than the exhaust valve because the intake charge is being drawn into the combustion chamber at a low speed due to differences in pressure between atmospheric pressure and the pressure (vacuum) inside the cylinder.</vt:lpstr>
      <vt:lpstr>Figure 31.4 A sodium-filled valve uses a hollow stem, which is partially filled with metallic sodium (a liquid when hot) to conduct heat away from the head of the valve</vt:lpstr>
      <vt:lpstr>VALVE SEATS</vt:lpstr>
      <vt:lpstr>Figure 31.5 Integral valve seats are machined directly into the cast-iron cylinder head and are induction hardened to prevent wear</vt:lpstr>
      <vt:lpstr>Figure 31.6 Insert valve seats are a separate part that is interference fitted to a counterbore in the cylinder head</vt:lpstr>
      <vt:lpstr>VALVE FAULT DIAGNOSIS (1 OF 2)</vt:lpstr>
      <vt:lpstr>VALVE FAULT DAIGNOSIS (2 OF 2)</vt:lpstr>
      <vt:lpstr>Figure 31.7 Typical intake valve seat wear</vt:lpstr>
      <vt:lpstr>Figure 31.8 Carbon deposits on the intake valve are often caused by oil getting past the valve stems or fuel deposits</vt:lpstr>
      <vt:lpstr>Figure 31.9 Excessive wear of the valve stem or guide can cause the valve to seat in a cocked position</vt:lpstr>
      <vt:lpstr>Figure 31.10 Valve face guttering caused by thermal shock</vt:lpstr>
      <vt:lpstr>Figure 31.11 Note the broken piston caused by a valve breaking from the stem</vt:lpstr>
      <vt:lpstr>QUESTION 1: ?</vt:lpstr>
      <vt:lpstr>ANSWER 1:</vt:lpstr>
      <vt:lpstr>VALVE SPRINGS (1 OF 2)</vt:lpstr>
      <vt:lpstr>VALVE SPRINGS (2 OF 2)</vt:lpstr>
      <vt:lpstr>Figure 31.12 A retainer and two split keepers hold the spring in place on the valve. A separate metal washer is used on aluminum heads.</vt:lpstr>
      <vt:lpstr>Figure 31.13 Valve spring types (left to right): coil spring with equally spaced coils; spring with damper inside spring coil; closely spaced spring with a damper; taper wound coil spring</vt:lpstr>
      <vt:lpstr>FREQUENTLY ASKED QUESTION</vt:lpstr>
      <vt:lpstr>Figure 31.14 Valve springs maintain tension in the valve train when the valve is open to prevent valve float, but must not exert so much tension that the cam lobes and lifters begin to wear</vt:lpstr>
      <vt:lpstr>Figure 31.15 All valve springs should be checked for squareness by using a square on a flat surface and rotating the spring while checking.</vt:lpstr>
      <vt:lpstr>Figure 31.16 One popular type of valve spring tester used to measure the compressed force of valve springs.</vt:lpstr>
      <vt:lpstr>QUESTION 2: ?</vt:lpstr>
      <vt:lpstr>ANSWER 2:</vt:lpstr>
      <vt:lpstr>VALVE KEEPERS AND ROTATORS</vt:lpstr>
      <vt:lpstr>Figure 31.17 Valve keepers (also called locks) are tapered so they wedge into a tapered hole in the retainer</vt:lpstr>
      <vt:lpstr>Figure 31.18 Notice that there is no gap between the two keepers (ends butted together). </vt:lpstr>
      <vt:lpstr>Figure 31.19 Type of valve rotator operation. Ball-type operation is on the left and spring-type operation is on the right</vt:lpstr>
      <vt:lpstr>VALVE CONDITIONING PROCEDURE</vt:lpstr>
      <vt:lpstr>Figure 31.20 Resurfacing the face of a valve. Both the valve and the grinder stone or disc are turned to ensure a smooth surface finish on the face of the valve</vt:lpstr>
      <vt:lpstr>VALVE FACE GRINDING</vt:lpstr>
      <vt:lpstr>Figure 31.21 Never use a valve that has been ground to a sharp edge. This weakens the valve and increases the chance of valve face burning</vt:lpstr>
      <vt:lpstr>Tech Tip </vt:lpstr>
      <vt:lpstr>Figure 31.22 After grinding the 45-degree face angle, additional airflow into the engine can be accomplished by grinding a transition between the face angle and the stem.</vt:lpstr>
      <vt:lpstr>VALVE SEAT RECONDITIONING</vt:lpstr>
      <vt:lpstr>Figure 31.23 Grinding a 45-degree angle establishes the valve seat in the combustion chamber</vt:lpstr>
      <vt:lpstr>Figure 31.24 Some vehicle manufacturers recommend that the valve face be resurfaced at a 44-degree angle and the valve seat at a 45-degree angle. This 1-degree difference is known as the interference angle</vt:lpstr>
      <vt:lpstr>Figure 31.25 The seat must contact evenly around the valve face. For good service life, both margin and overhang should be at least 1/32 inch (0.8 mm)</vt:lpstr>
      <vt:lpstr>Figure 31.26 Grinding a 60-degree angle removes metal from the bottom to raise and narrow the seat</vt:lpstr>
      <vt:lpstr>Figure 31.27 Grinding a 30-degree angle removes metal from the top to lower and narrow the seat</vt:lpstr>
      <vt:lpstr>Figure 31.28 A typical three-angle valve job using 30-, 45-, and 60-degree stones or cutters</vt:lpstr>
      <vt:lpstr>VALVE GUIDE PILOTS</vt:lpstr>
      <vt:lpstr>Figure 31.29 A valve guide pilot being used to support a valve seat cutter</vt:lpstr>
      <vt:lpstr>VALVE SEAT GRINDING STONES</vt:lpstr>
      <vt:lpstr>Figure 31.30 Checking valve seat concentricity using a dial indicator</vt:lpstr>
      <vt:lpstr>Figure 31.31 Typical dial indicator type of micrometer for measuring valve seat concentricity</vt:lpstr>
      <vt:lpstr>Figure 31.32 After the valve face and the valve seat are ground (reconditioned), lapping compound is used to smooth the contact area between the two mating surfaces.</vt:lpstr>
      <vt:lpstr>VALVE SEAT CUTTERS</vt:lpstr>
      <vt:lpstr>Figure 31.33 A cutter is used to remove metal and form the valve seat angles</vt:lpstr>
      <vt:lpstr>Figure 31.34 All aluminum cylinder heads use valve seat inserts.</vt:lpstr>
      <vt:lpstr>Figure 31.35 Insert valve seats are rings of metal driven into the head</vt:lpstr>
      <vt:lpstr>VALVE STEM HEIGHT</vt:lpstr>
      <vt:lpstr>Figure 31.36 Valve stem height is measured from the spring seat to the tip of the valve after the valve seat and valve face have been refinished.</vt:lpstr>
      <vt:lpstr>INSTALLED HEIGHT</vt:lpstr>
      <vt:lpstr>Figure 31.37 Installed height is determined by measuring the distance from the spring seat to the bottom of the valve spring retainer</vt:lpstr>
      <vt:lpstr>Figure 31.38 Valve spring inserts are used to restore proper installed height</vt:lpstr>
      <vt:lpstr>VALVE STEM SEALS</vt:lpstr>
      <vt:lpstr>Figure 31.39 Engine vacuum can draw oil past the valve guides and into the combustion chamber. The use of valve stem seals limits the amount of oil that is drawn into the engine.</vt:lpstr>
      <vt:lpstr>Figure 31.40 Engine oil can also be drawn past the exhaust valve guide because of a small vacuum created by the flow of exhaust gases.</vt:lpstr>
      <vt:lpstr>Figure 31.41 Umbrella seals install over the valve stems and cover the guide</vt:lpstr>
      <vt:lpstr>Figure 31.42 A small square cut O-ring is installed under the retainer in a groove in the valve under the groove(s) used for the keepers (locks)</vt:lpstr>
      <vt:lpstr>Figure 31.43 Positive valve stem seals are the most effective type because they remain stationary on the valve guide and wipe the oil from the stem as the valve moves up and down</vt:lpstr>
      <vt:lpstr>Figure 31.44 The positive valve stem seal is installed on the valve guide</vt:lpstr>
      <vt:lpstr>Figure 31.45 An assortment of shapes, colors, and materials of positive valve stem seals</vt:lpstr>
      <vt:lpstr>QUESTION 3: ?</vt:lpstr>
      <vt:lpstr>ANSWER 3:</vt:lpstr>
      <vt:lpstr>INSTALLING THE VALVES</vt:lpstr>
      <vt:lpstr>Figure 31.46 A metal valve spring seat must be used between the valve spring and the aluminum cylinder head.</vt:lpstr>
      <vt:lpstr>Figure 31.47 Assembling a race engine using a heavy-duty valve spring compressor</vt:lpstr>
      <vt:lpstr>INSTALLING A NEW VALVE SEAT</vt:lpstr>
      <vt:lpstr>1. After the valve guide has been replaced or checked for being within specification, insert a pilot into the valve guide.</vt:lpstr>
      <vt:lpstr>2. Level the bubble on the pilot by moving the cylinder head, which is clamped to a seat/guide machine. </vt:lpstr>
      <vt:lpstr>3. Select the proper valve seat for the application. Consult the manufacturer’s literature for recommendations. </vt:lpstr>
      <vt:lpstr>4. Select the correct cutter and check that the cutting bits are sharp.</vt:lpstr>
      <vt:lpstr>5. Carefully measure the exact outside diameter (O.D.) of the valve seat.</vt:lpstr>
      <vt:lpstr>6. Adjust the diameter of the cutter bit to achieve the specified interference fit for the valve seat. </vt:lpstr>
      <vt:lpstr>7. Install the pilot into the valve guide to support the seat cutter. </vt:lpstr>
      <vt:lpstr>8. Install the seat cutter onto the pilot. </vt:lpstr>
      <vt:lpstr>9. Adjust the depth of cut, using the new valve seat to set it to the same depth as the thickness of the seat. </vt:lpstr>
      <vt:lpstr>10. With the cylinder head still firmly attached to the seat and guide machine, start the cutter motor and cut the head until it reaches the stop.</vt:lpstr>
      <vt:lpstr>11. The finish cut valve seat pocket. Be sure to use a vacuum to remove all of the metal shavings from the cutting operation. </vt:lpstr>
      <vt:lpstr>12. Place the chilled valve seat over the pilot being sure that the chamfer is facing toward the head as shown. </vt:lpstr>
      <vt:lpstr>13. Install the correct size driver onto the valve seat. </vt:lpstr>
      <vt:lpstr>14. Using the air hammer or press, press the valve seat into the valve pocket. </vt:lpstr>
      <vt:lpstr>15. A new valve seat is now ready to be machined or cut.</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31</dc:title>
  <dc:creator>Curt &amp; Tammy</dc:creator>
  <cp:lastModifiedBy>Curt &amp; Tammy</cp:lastModifiedBy>
  <cp:revision>61</cp:revision>
  <dcterms:created xsi:type="dcterms:W3CDTF">2018-09-25T19:30:15Z</dcterms:created>
  <dcterms:modified xsi:type="dcterms:W3CDTF">2019-03-24T17:58:24Z</dcterms:modified>
</cp:coreProperties>
</file>