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Lst>
  <p:sldIdLst>
    <p:sldId id="257" r:id="rId6"/>
    <p:sldId id="259" r:id="rId7"/>
    <p:sldId id="260" r:id="rId8"/>
    <p:sldId id="262" r:id="rId9"/>
    <p:sldId id="316" r:id="rId10"/>
    <p:sldId id="317" r:id="rId11"/>
    <p:sldId id="315" r:id="rId12"/>
    <p:sldId id="267" r:id="rId13"/>
    <p:sldId id="268" r:id="rId14"/>
    <p:sldId id="263" r:id="rId15"/>
    <p:sldId id="269" r:id="rId16"/>
    <p:sldId id="276" r:id="rId17"/>
    <p:sldId id="273" r:id="rId18"/>
    <p:sldId id="272" r:id="rId19"/>
    <p:sldId id="279" r:id="rId20"/>
    <p:sldId id="271" r:id="rId21"/>
    <p:sldId id="275" r:id="rId22"/>
    <p:sldId id="277" r:id="rId23"/>
    <p:sldId id="278" r:id="rId24"/>
    <p:sldId id="274" r:id="rId25"/>
    <p:sldId id="286" r:id="rId26"/>
    <p:sldId id="287" r:id="rId27"/>
    <p:sldId id="280" r:id="rId28"/>
    <p:sldId id="31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a:t>
            </a:r>
            <a:endParaRPr lang="en-US" dirty="0"/>
          </a:p>
        </p:txBody>
      </p:sp>
      <p:sp>
        <p:nvSpPr>
          <p:cNvPr id="5" name="Text Placeholder 4"/>
          <p:cNvSpPr>
            <a:spLocks noGrp="1"/>
          </p:cNvSpPr>
          <p:nvPr>
            <p:ph type="body" sz="quarter" idx="15"/>
          </p:nvPr>
        </p:nvSpPr>
        <p:spPr/>
        <p:txBody>
          <a:bodyPr/>
          <a:lstStyle/>
          <a:p>
            <a:r>
              <a:rPr lang="en-US" b="1" dirty="0">
                <a:solidFill>
                  <a:srgbClr val="005A70"/>
                </a:solidFill>
              </a:rPr>
              <a:t>Starting A Career in the Automotive Industry</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DEVLOPING AN EMPLOYMENT PLAN</a:t>
            </a:r>
            <a:endParaRPr lang="en-US" dirty="0">
              <a:latin typeface="+mj-lt"/>
            </a:endParaRPr>
          </a:p>
        </p:txBody>
      </p:sp>
      <p:sp>
        <p:nvSpPr>
          <p:cNvPr id="26627" name="Content Placeholder 2"/>
          <p:cNvSpPr>
            <a:spLocks noGrp="1"/>
          </p:cNvSpPr>
          <p:nvPr>
            <p:ph idx="1"/>
          </p:nvPr>
        </p:nvSpPr>
        <p:spPr>
          <a:xfrm>
            <a:off x="457200" y="1600200"/>
            <a:ext cx="8001000" cy="4525963"/>
          </a:xfrm>
        </p:spPr>
        <p:txBody>
          <a:bodyPr/>
          <a:lstStyle/>
          <a:p>
            <a:r>
              <a:rPr lang="en-US" dirty="0"/>
              <a:t>Soft Skills</a:t>
            </a:r>
          </a:p>
          <a:p>
            <a:pPr lvl="1"/>
            <a:r>
              <a:rPr lang="en-US" dirty="0"/>
              <a:t>Working cooperatively</a:t>
            </a:r>
          </a:p>
          <a:p>
            <a:pPr lvl="1"/>
            <a:r>
              <a:rPr lang="en-US" dirty="0"/>
              <a:t>Communicating effectively</a:t>
            </a:r>
          </a:p>
          <a:p>
            <a:pPr lvl="1"/>
            <a:r>
              <a:rPr lang="en-US" dirty="0"/>
              <a:t>Working as a team member</a:t>
            </a:r>
          </a:p>
          <a:p>
            <a:r>
              <a:rPr lang="en-US" dirty="0"/>
              <a:t>Locating Employment Possibilities</a:t>
            </a:r>
          </a:p>
          <a:p>
            <a:pPr lvl="1"/>
            <a:r>
              <a:rPr lang="en-US" dirty="0"/>
              <a:t>Job description</a:t>
            </a:r>
          </a:p>
          <a:p>
            <a:pPr lvl="1"/>
            <a:r>
              <a:rPr lang="en-US" dirty="0"/>
              <a:t>Tools needed</a:t>
            </a:r>
          </a:p>
          <a:p>
            <a:pPr lvl="1"/>
            <a:r>
              <a:rPr lang="en-US" dirty="0"/>
              <a:t>Hours needed</a:t>
            </a:r>
          </a:p>
          <a:p>
            <a:pPr lvl="1"/>
            <a:r>
              <a:rPr lang="en-US" dirty="0"/>
              <a:t>Drug testing</a:t>
            </a:r>
          </a:p>
        </p:txBody>
      </p:sp>
      <p:sp>
        <p:nvSpPr>
          <p:cNvPr id="3" name="TextBox 2"/>
          <p:cNvSpPr txBox="1"/>
          <p:nvPr/>
        </p:nvSpPr>
        <p:spPr>
          <a:xfrm>
            <a:off x="4512482" y="5283368"/>
            <a:ext cx="4536897"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PREPARING A RESUME</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Personal Information</a:t>
            </a:r>
          </a:p>
          <a:p>
            <a:r>
              <a:rPr lang="en-US" dirty="0"/>
              <a:t>Educational Information</a:t>
            </a:r>
          </a:p>
          <a:p>
            <a:r>
              <a:rPr lang="en-US" dirty="0"/>
              <a:t>Experience and Skills</a:t>
            </a:r>
          </a:p>
          <a:p>
            <a:r>
              <a:rPr lang="en-US" dirty="0"/>
              <a:t>References</a:t>
            </a:r>
          </a:p>
          <a:p>
            <a:pPr lvl="1"/>
            <a:endParaRPr lang="en-US" dirty="0"/>
          </a:p>
          <a:p>
            <a:endParaRPr lang="en-US" dirty="0"/>
          </a:p>
        </p:txBody>
      </p:sp>
      <p:sp>
        <p:nvSpPr>
          <p:cNvPr id="3" name="TextBox 2"/>
          <p:cNvSpPr txBox="1"/>
          <p:nvPr/>
        </p:nvSpPr>
        <p:spPr>
          <a:xfrm>
            <a:off x="4490065" y="5359568"/>
            <a:ext cx="4269317"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200" dirty="0" smtClean="0">
                <a:latin typeface="+mj-lt"/>
              </a:rPr>
              <a:t>UNNUMBERED FIGURE 1</a:t>
            </a:r>
            <a:endParaRPr lang="en-US" sz="3200" dirty="0">
              <a:latin typeface="+mj-lt"/>
            </a:endParaRPr>
          </a:p>
        </p:txBody>
      </p:sp>
      <p:pic>
        <p:nvPicPr>
          <p:cNvPr id="4" name="Picture 3" descr="The sample resume lists the following:&#10;Personal Information:&#10;James Hartman&#10;301 Main Street&#10;City, State 40005&#10;Telephone: (555) 555-0170&#10;Cell: (555) 555-1139&#10;Career Goal:&#10;To become a certified ASE master technician and work at a new vehicle dealership.&#10;Experience:&#10;2018 to present—I work part time (20 hours per week) at Miller Service performing&#10;routine vehicle service, including oil changes, tire balancing, brake repairs, timing belt&#10;replacement, and intake manifold gasket replacement. I have assisted with suspension&#10;and air-conditioning repairs and own a basic set of hand tools.&#10;Education:&#10;High school diploma from Central High School, City, State 40010. I am finishing a&#10;two-year automotive technician training program at City College, City, State 40010&#10;(to be completed May 15).&#10;Additional Training and Certification:&#10;ASE certified in Brakes and Engine Repair.&#10;Attended a seminar on wide-band oxygen sensors and electronic throttle control at&#10;a local automotive service exposition.&#10;Other Skills and Interests:&#10;I am restoring a 1969 Chevrolet Camaro, including all mechanical repairs and upgraded&#10;suspension system.&#10;References:&#10;Available upon re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495800" cy="481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9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PREPARING A COVER LETTER</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pPr lvl="0">
              <a:buClr>
                <a:srgbClr val="3C1581"/>
              </a:buClr>
            </a:pPr>
            <a:r>
              <a:rPr lang="en-US" dirty="0">
                <a:solidFill>
                  <a:srgbClr val="003057"/>
                </a:solidFill>
              </a:rPr>
              <a:t>Include:</a:t>
            </a:r>
          </a:p>
          <a:p>
            <a:pPr lvl="1">
              <a:buClr>
                <a:srgbClr val="3C1581"/>
              </a:buClr>
            </a:pPr>
            <a:r>
              <a:rPr lang="en-US" dirty="0">
                <a:solidFill>
                  <a:srgbClr val="003057"/>
                </a:solidFill>
              </a:rPr>
              <a:t>Details of the where ad was seen</a:t>
            </a:r>
          </a:p>
          <a:p>
            <a:pPr lvl="1">
              <a:buClr>
                <a:srgbClr val="3C1581"/>
              </a:buClr>
            </a:pPr>
            <a:r>
              <a:rPr lang="en-US" dirty="0">
                <a:solidFill>
                  <a:srgbClr val="003057"/>
                </a:solidFill>
              </a:rPr>
              <a:t>Specified skills and training needed</a:t>
            </a:r>
          </a:p>
          <a:p>
            <a:pPr lvl="1">
              <a:buClr>
                <a:srgbClr val="3C1581"/>
              </a:buClr>
            </a:pPr>
            <a:r>
              <a:rPr lang="en-US" dirty="0">
                <a:solidFill>
                  <a:srgbClr val="003057"/>
                </a:solidFill>
              </a:rPr>
              <a:t>Contact the correct person</a:t>
            </a:r>
          </a:p>
        </p:txBody>
      </p:sp>
      <p:sp>
        <p:nvSpPr>
          <p:cNvPr id="4" name="TextBox 3"/>
          <p:cNvSpPr txBox="1"/>
          <p:nvPr/>
        </p:nvSpPr>
        <p:spPr>
          <a:xfrm>
            <a:off x="4404510" y="5247627"/>
            <a:ext cx="4114801" cy="369332"/>
          </a:xfrm>
          <a:prstGeom prst="rect">
            <a:avLst/>
          </a:prstGeom>
          <a:noFill/>
        </p:spPr>
        <p:txBody>
          <a:bodyPr wrap="square" rtlCol="0">
            <a:spAutoFit/>
          </a:bodyPr>
          <a:lstStyle/>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566863"/>
            <a:ext cx="61531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UNNUMBERED FIGURE 2</a:t>
            </a:r>
            <a:endParaRPr lang="en-US" dirty="0">
              <a:latin typeface="+mj-lt"/>
            </a:endParaRPr>
          </a:p>
        </p:txBody>
      </p:sp>
      <p:pic>
        <p:nvPicPr>
          <p:cNvPr id="4" name="Picture 2" descr="The sample cover letter lists the following:&#10;301 Main Street&#10;City, State 40005&#10;Telephone: (555) 555-0170&#10;Cell: (555) 555-1139&#10;Date&#10;Mr. John Smith&#10;Smith Dealership&#10;800 North Street&#10;City, State 40010&#10;Dear Mr. Smith:&#10;I am applying for the position of general service technician at your dealership as advertised in the Sunday, January 7, edition of the Daily News.&#10;I am currently finishing my studies in Automotive Technology at City College and have worked part time at Miller Service for the past two years. I am ASE certified in Brakes and Engine repair and plan to become certified in all eight areas. I have my own tools and currently can work in the afternoons and evenings. After May 15, I will be able to work full time after completing my automotive courses.&#10;I look forward to the opportunity to discuss my skill and resume in an interview.&#10;Thank you for your consideration.&#10;Sincerely,&#10;James Hartman&#10;Enclos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510756"/>
            <a:ext cx="4343400" cy="485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0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CONTACTING POTENTIAL EMPLOYERS</a:t>
            </a:r>
            <a:endParaRPr lang="en-US" dirty="0">
              <a:latin typeface="+mj-lt"/>
            </a:endParaRPr>
          </a:p>
        </p:txBody>
      </p:sp>
      <p:sp>
        <p:nvSpPr>
          <p:cNvPr id="28675" name="Content Placeholder 2"/>
          <p:cNvSpPr>
            <a:spLocks noGrp="1"/>
          </p:cNvSpPr>
          <p:nvPr>
            <p:ph idx="1"/>
          </p:nvPr>
        </p:nvSpPr>
        <p:spPr/>
        <p:txBody>
          <a:bodyPr/>
          <a:lstStyle/>
          <a:p>
            <a:r>
              <a:rPr lang="en-US" sz="3200" dirty="0"/>
              <a:t>Completing the employment application</a:t>
            </a:r>
          </a:p>
          <a:p>
            <a:pPr lvl="1"/>
            <a:r>
              <a:rPr lang="en-US" dirty="0"/>
              <a:t>Provide the needed information</a:t>
            </a:r>
          </a:p>
          <a:p>
            <a:r>
              <a:rPr lang="en-US" sz="3200" dirty="0"/>
              <a:t>The interview</a:t>
            </a:r>
          </a:p>
          <a:p>
            <a:pPr lvl="1"/>
            <a:r>
              <a:rPr lang="en-US" dirty="0"/>
              <a:t>Dress appropriately and show enthusiasm</a:t>
            </a:r>
          </a:p>
          <a:p>
            <a:r>
              <a:rPr lang="en-US" sz="3200" dirty="0"/>
              <a:t>After the interview</a:t>
            </a:r>
          </a:p>
          <a:p>
            <a:pPr lvl="1"/>
            <a:r>
              <a:rPr lang="en-US" dirty="0"/>
              <a:t>Follow up with a thank you letter</a:t>
            </a:r>
          </a:p>
          <a:p>
            <a:r>
              <a:rPr lang="en-US" sz="3200" dirty="0"/>
              <a:t>Accepting employment</a:t>
            </a:r>
          </a:p>
          <a:p>
            <a:pPr lvl="1"/>
            <a:r>
              <a:rPr lang="en-US" dirty="0"/>
              <a:t>Complete the required paperwork and processes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TECHNICIAN PAY METHODS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sz="3200" dirty="0"/>
              <a:t>Straight Time Pay Methods</a:t>
            </a:r>
          </a:p>
          <a:p>
            <a:pPr lvl="1"/>
            <a:r>
              <a:rPr lang="en-US" dirty="0"/>
              <a:t>The technician is payed on clock time.</a:t>
            </a:r>
          </a:p>
          <a:p>
            <a:pPr lvl="1"/>
            <a:r>
              <a:rPr lang="en-US" dirty="0"/>
              <a:t>Used on difficult or repairs not covered in the guide. </a:t>
            </a:r>
          </a:p>
          <a:p>
            <a:pPr lvl="0">
              <a:buClr>
                <a:srgbClr val="3C1581"/>
              </a:buClr>
            </a:pPr>
            <a:r>
              <a:rPr lang="en-US" sz="3200" dirty="0"/>
              <a:t>Flat Rate Pay Methods</a:t>
            </a:r>
          </a:p>
          <a:p>
            <a:pPr lvl="1"/>
            <a:r>
              <a:rPr lang="en-US" dirty="0"/>
              <a:t>Technician is payed a specific amount for a repair.</a:t>
            </a:r>
          </a:p>
          <a:p>
            <a:pPr lvl="1"/>
            <a:r>
              <a:rPr lang="en-US" dirty="0"/>
              <a:t>The amount of time actually taken to make the repair does not effect the amount payed.</a:t>
            </a:r>
          </a:p>
          <a:p>
            <a:pPr lvl="1"/>
            <a:r>
              <a:rPr lang="en-US" dirty="0"/>
              <a:t>Experienced technicians </a:t>
            </a:r>
          </a:p>
        </p:txBody>
      </p:sp>
      <p:sp>
        <p:nvSpPr>
          <p:cNvPr id="3" name="TextBox 2"/>
          <p:cNvSpPr txBox="1"/>
          <p:nvPr/>
        </p:nvSpPr>
        <p:spPr>
          <a:xfrm>
            <a:off x="4724400" y="5105400"/>
            <a:ext cx="3733800"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PAYROLL DEDUCTIONS AND EXPENSES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Gross versus net compensation</a:t>
            </a:r>
          </a:p>
          <a:p>
            <a:pPr lvl="1"/>
            <a:r>
              <a:rPr lang="en-US" dirty="0"/>
              <a:t>Taxes may be deducted from pay</a:t>
            </a:r>
          </a:p>
          <a:p>
            <a:r>
              <a:rPr lang="en-US" sz="3200" dirty="0"/>
              <a:t>Retirement information and payments</a:t>
            </a:r>
          </a:p>
          <a:p>
            <a:pPr lvl="1"/>
            <a:r>
              <a:rPr lang="en-US" dirty="0"/>
              <a:t>Employer sponsored 401(k) accounts</a:t>
            </a:r>
          </a:p>
          <a:p>
            <a:r>
              <a:rPr lang="en-US" sz="3200" dirty="0"/>
              <a:t>Additional service technician benefits</a:t>
            </a:r>
          </a:p>
          <a:p>
            <a:pPr lvl="1"/>
            <a:r>
              <a:rPr lang="en-US" dirty="0"/>
              <a:t>Vacation</a:t>
            </a:r>
          </a:p>
          <a:p>
            <a:pPr lvl="1"/>
            <a:r>
              <a:rPr lang="en-US" dirty="0"/>
              <a:t>Training</a:t>
            </a:r>
          </a:p>
          <a:p>
            <a:pPr lvl="1"/>
            <a:r>
              <a:rPr lang="en-US" dirty="0"/>
              <a:t>Healthcare</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HOUSING AND LIVING EXPENSES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Housing: 30% of gross income</a:t>
            </a:r>
          </a:p>
          <a:p>
            <a:r>
              <a:rPr lang="en-US" sz="3200" dirty="0"/>
              <a:t>Vehicle: 25% of gross income</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a:solidFill>
                  <a:srgbClr val="005A70"/>
                </a:solidFill>
              </a:rPr>
              <a:t>3.1</a:t>
            </a:r>
            <a:r>
              <a:rPr lang="en-US" dirty="0"/>
              <a:t> Explain the options and preparations for applying for a job.</a:t>
            </a:r>
          </a:p>
          <a:p>
            <a:pPr marL="0" indent="0">
              <a:buNone/>
            </a:pPr>
            <a:r>
              <a:rPr lang="en-US" b="1" dirty="0">
                <a:solidFill>
                  <a:srgbClr val="005A70"/>
                </a:solidFill>
              </a:rPr>
              <a:t>3.2. </a:t>
            </a:r>
            <a:r>
              <a:rPr lang="en-US" dirty="0"/>
              <a:t>Describe what the resume and cover letter should include.</a:t>
            </a:r>
          </a:p>
          <a:p>
            <a:pPr marL="0" indent="0">
              <a:buNone/>
            </a:pPr>
            <a:r>
              <a:rPr lang="en-US" b="1" dirty="0">
                <a:solidFill>
                  <a:srgbClr val="005A70"/>
                </a:solidFill>
              </a:rPr>
              <a:t>3.3. </a:t>
            </a:r>
            <a:r>
              <a:rPr lang="en-US" dirty="0"/>
              <a:t>Discuss the process of applying for employment, interviewing, and accepting employment.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31575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difference between gross pay and net pay?</a:t>
            </a: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Gross pay is what you earn, net pay is the amount you receive after taxes and other deductions.</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BECOMING A SHOP OWNER</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Non-automotive repair duties:</a:t>
            </a:r>
          </a:p>
          <a:p>
            <a:pPr lvl="1"/>
            <a:r>
              <a:rPr lang="en-US" dirty="0"/>
              <a:t>Handling customers</a:t>
            </a:r>
          </a:p>
          <a:p>
            <a:pPr lvl="1"/>
            <a:r>
              <a:rPr lang="en-US" dirty="0"/>
              <a:t>Ordering and paying for shop equipment </a:t>
            </a:r>
          </a:p>
          <a:p>
            <a:pPr lvl="1"/>
            <a:r>
              <a:rPr lang="en-US" dirty="0"/>
              <a:t>Bookkeeping and payroll</a:t>
            </a:r>
          </a:p>
          <a:p>
            <a:pPr lvl="1"/>
            <a:r>
              <a:rPr lang="en-US" dirty="0"/>
              <a:t>Budgeting</a:t>
            </a:r>
          </a:p>
          <a:p>
            <a:pPr lvl="1"/>
            <a:r>
              <a:rPr lang="en-US" dirty="0"/>
              <a:t>Rent</a:t>
            </a:r>
          </a:p>
          <a:p>
            <a:pPr lvl="1"/>
            <a:r>
              <a:rPr lang="en-US" dirty="0"/>
              <a:t>Advertising</a:t>
            </a:r>
          </a:p>
          <a:p>
            <a:pPr lvl="1"/>
            <a:r>
              <a:rPr lang="en-US" dirty="0"/>
              <a:t>Hiring and firing employees</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mj-lt"/>
              </a:rPr>
              <a:t>COPYRIGHT</a:t>
            </a:r>
            <a:endParaRPr lang="en-US" sz="3200" dirty="0">
              <a:latin typeface="+mj-lt"/>
            </a:endParaRPr>
          </a:p>
        </p:txBody>
      </p:sp>
      <p:pic>
        <p:nvPicPr>
          <p:cNvPr id="5" name="Picture 4"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249859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a:solidFill>
                  <a:srgbClr val="005A70"/>
                </a:solidFill>
              </a:rPr>
              <a:t>3.4</a:t>
            </a:r>
            <a:r>
              <a:rPr lang="en-US" dirty="0"/>
              <a:t> Explain how the flat-rate pay plan works.</a:t>
            </a:r>
          </a:p>
          <a:p>
            <a:pPr marL="0" indent="0">
              <a:buNone/>
            </a:pPr>
            <a:r>
              <a:rPr lang="en-US" b="1" dirty="0">
                <a:solidFill>
                  <a:srgbClr val="005A70"/>
                </a:solidFill>
              </a:rPr>
              <a:t>3.5</a:t>
            </a:r>
            <a:r>
              <a:rPr lang="en-US" dirty="0"/>
              <a:t> Discuss the payroll deductions and the expenses of an employee working in the automotive industry. </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PREPARING FOR AN AUTOMOTIVE SERVICE CAREER (1 of 3) </a:t>
            </a:r>
            <a:endParaRPr lang="en-US" dirty="0">
              <a:latin typeface="+mj-lt"/>
            </a:endParaRPr>
          </a:p>
        </p:txBody>
      </p:sp>
      <p:sp>
        <p:nvSpPr>
          <p:cNvPr id="25603" name="Content Placeholder 2"/>
          <p:cNvSpPr>
            <a:spLocks noGrp="1"/>
          </p:cNvSpPr>
          <p:nvPr>
            <p:ph idx="1"/>
          </p:nvPr>
        </p:nvSpPr>
        <p:spPr>
          <a:xfrm>
            <a:off x="457200" y="1600200"/>
            <a:ext cx="8001000" cy="4525963"/>
          </a:xfrm>
        </p:spPr>
        <p:txBody>
          <a:bodyPr/>
          <a:lstStyle/>
          <a:p>
            <a:r>
              <a:rPr lang="en-US" dirty="0"/>
              <a:t>Desire and Interest</a:t>
            </a:r>
          </a:p>
          <a:p>
            <a:pPr lvl="1"/>
            <a:r>
              <a:rPr lang="en-US" dirty="0"/>
              <a:t>Strong computer skills</a:t>
            </a:r>
          </a:p>
          <a:p>
            <a:pPr lvl="1"/>
            <a:r>
              <a:rPr lang="en-US" dirty="0"/>
              <a:t>Interest in vehicles</a:t>
            </a:r>
          </a:p>
          <a:p>
            <a:pPr lvl="1"/>
            <a:r>
              <a:rPr lang="en-US" dirty="0"/>
              <a:t>Enjoy working on own vehicles and projects</a:t>
            </a:r>
          </a:p>
          <a:p>
            <a:r>
              <a:rPr lang="en-US" dirty="0"/>
              <a:t>Technical Knowledge and Skills</a:t>
            </a:r>
          </a:p>
          <a:p>
            <a:pPr lvl="1"/>
            <a:r>
              <a:rPr lang="en-US" dirty="0"/>
              <a:t>Owning and experience using hand tools</a:t>
            </a:r>
          </a:p>
          <a:p>
            <a:pPr lvl="1"/>
            <a:r>
              <a:rPr lang="en-US" dirty="0"/>
              <a:t>A basic knowledge for understanding parts and procedures.</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PREPARING FOR AN AUTOMOTIVE SERVICE CAREER  (2 of 3)</a:t>
            </a:r>
            <a:endParaRPr lang="en-US" dirty="0">
              <a:latin typeface="+mj-lt"/>
            </a:endParaRPr>
          </a:p>
        </p:txBody>
      </p:sp>
      <p:sp>
        <p:nvSpPr>
          <p:cNvPr id="25603" name="Content Placeholder 2"/>
          <p:cNvSpPr>
            <a:spLocks noGrp="1"/>
          </p:cNvSpPr>
          <p:nvPr>
            <p:ph idx="1"/>
          </p:nvPr>
        </p:nvSpPr>
        <p:spPr>
          <a:xfrm>
            <a:off x="457200" y="1600200"/>
            <a:ext cx="8001000" cy="4525963"/>
          </a:xfrm>
        </p:spPr>
        <p:txBody>
          <a:bodyPr/>
          <a:lstStyle/>
          <a:p>
            <a:r>
              <a:rPr lang="en-US" dirty="0"/>
              <a:t>Job Shadowing</a:t>
            </a:r>
          </a:p>
          <a:p>
            <a:pPr lvl="1"/>
            <a:r>
              <a:rPr lang="en-US" dirty="0"/>
              <a:t>Follow a professional for a day or more.</a:t>
            </a:r>
          </a:p>
          <a:p>
            <a:pPr lvl="1"/>
            <a:r>
              <a:rPr lang="en-US" dirty="0"/>
              <a:t>Arranged through an automotive program.</a:t>
            </a:r>
          </a:p>
          <a:p>
            <a:pPr lvl="1"/>
            <a:r>
              <a:rPr lang="en-US" dirty="0"/>
              <a:t>Does not allow the person to work on vehicles.</a:t>
            </a:r>
          </a:p>
          <a:p>
            <a:r>
              <a:rPr lang="en-US" dirty="0"/>
              <a:t>Cooperative Education Programs</a:t>
            </a:r>
          </a:p>
          <a:p>
            <a:pPr lvl="1"/>
            <a:r>
              <a:rPr lang="en-US" dirty="0"/>
              <a:t>Formal plans of study</a:t>
            </a:r>
          </a:p>
          <a:p>
            <a:pPr lvl="1"/>
            <a:r>
              <a:rPr lang="en-US" dirty="0"/>
              <a:t>Attend class and work in local shop or dealership</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37307976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PREPARING FOR AN AUTOMOTIVE SERVICE CAREER  (3 of 3)</a:t>
            </a:r>
            <a:endParaRPr lang="en-US" dirty="0">
              <a:latin typeface="+mj-lt"/>
            </a:endParaRPr>
          </a:p>
        </p:txBody>
      </p:sp>
      <p:sp>
        <p:nvSpPr>
          <p:cNvPr id="25603" name="Content Placeholder 2"/>
          <p:cNvSpPr>
            <a:spLocks noGrp="1"/>
          </p:cNvSpPr>
          <p:nvPr>
            <p:ph idx="1"/>
          </p:nvPr>
        </p:nvSpPr>
        <p:spPr>
          <a:xfrm>
            <a:off x="457200" y="1600200"/>
            <a:ext cx="8001000" cy="4525963"/>
          </a:xfrm>
        </p:spPr>
        <p:txBody>
          <a:bodyPr/>
          <a:lstStyle/>
          <a:p>
            <a:r>
              <a:rPr lang="en-US" dirty="0"/>
              <a:t>Apprentice Programs</a:t>
            </a:r>
          </a:p>
          <a:p>
            <a:pPr lvl="1"/>
            <a:r>
              <a:rPr lang="en-US" dirty="0"/>
              <a:t>Beginning technician</a:t>
            </a:r>
          </a:p>
          <a:p>
            <a:pPr lvl="1"/>
            <a:r>
              <a:rPr lang="en-US" dirty="0"/>
              <a:t>Works in the shop during the day</a:t>
            </a:r>
          </a:p>
          <a:p>
            <a:pPr lvl="1"/>
            <a:r>
              <a:rPr lang="en-US" dirty="0"/>
              <a:t>Attends class at night</a:t>
            </a:r>
          </a:p>
          <a:p>
            <a:r>
              <a:rPr lang="en-US" dirty="0"/>
              <a:t>Part-time Employment</a:t>
            </a:r>
          </a:p>
          <a:p>
            <a:pPr lvl="1"/>
            <a:r>
              <a:rPr lang="en-US" dirty="0"/>
              <a:t>Working part-time to gain hands-on experience </a:t>
            </a:r>
          </a:p>
          <a:p>
            <a:pPr lvl="1"/>
            <a:r>
              <a:rPr lang="en-US" dirty="0"/>
              <a:t>Allows flexibility with class schedules and provides needed income.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37307976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2" y="1691481"/>
            <a:ext cx="62769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59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solidFill>
                  <a:srgbClr val="000000"/>
                </a:solidFill>
              </a:rPr>
              <a:t>What is job shadowing?</a:t>
            </a: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Following a professional for a day or more.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309</TotalTime>
  <Words>564</Words>
  <Application>Microsoft Office PowerPoint</Application>
  <PresentationFormat>On-screen Show (4:3)</PresentationFormat>
  <Paragraphs>109</Paragraphs>
  <Slides>24</Slides>
  <Notes>0</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Office Theme</vt:lpstr>
      <vt:lpstr>508 Lecture</vt:lpstr>
      <vt:lpstr>1_508 Lecture</vt:lpstr>
      <vt:lpstr>2_508 Lecture</vt:lpstr>
      <vt:lpstr>3_508 Lecture</vt:lpstr>
      <vt:lpstr>Automotive Technology Principles, Diagnosis, and Service</vt:lpstr>
      <vt:lpstr>LEARNING OBJECTIVES (1 of 2)</vt:lpstr>
      <vt:lpstr>LEARNING OBJECTIVES (2 of 2)</vt:lpstr>
      <vt:lpstr>PREPARING FOR AN AUTOMOTIVE SERVICE CAREER (1 of 3) </vt:lpstr>
      <vt:lpstr>PREPARING FOR AN AUTOMOTIVE SERVICE CAREER  (2 of 3)</vt:lpstr>
      <vt:lpstr>PREPARING FOR AN AUTOMOTIVE SERVICE CAREER  (3 of 3)</vt:lpstr>
      <vt:lpstr>TECH TIP</vt:lpstr>
      <vt:lpstr>QUESTION 1: ?</vt:lpstr>
      <vt:lpstr>ANSWER 1:</vt:lpstr>
      <vt:lpstr>DEVLOPING AN EMPLOYMENT PLAN</vt:lpstr>
      <vt:lpstr>PREPARING A RESUME</vt:lpstr>
      <vt:lpstr>UNNUMBERED FIGURE 1</vt:lpstr>
      <vt:lpstr>PREPARING A COVER LETTER</vt:lpstr>
      <vt:lpstr>Tech Tip </vt:lpstr>
      <vt:lpstr>UNNUMBERED FIGURE 2</vt:lpstr>
      <vt:lpstr>CONTACTING POTENTIAL EMPLOYERS</vt:lpstr>
      <vt:lpstr> TECHNICIAN PAY METHODS</vt:lpstr>
      <vt:lpstr> PAYROLL DEDUCTIONS AND EXPENSES</vt:lpstr>
      <vt:lpstr> HOUSING AND LIVING EXPENSES</vt:lpstr>
      <vt:lpstr>FREQUENTLY ASKED QUESTION</vt:lpstr>
      <vt:lpstr>QUESTION 2: ?</vt:lpstr>
      <vt:lpstr>ANSWER 2:</vt:lpstr>
      <vt:lpstr> BECOMING A SHOP OWNER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03</dc:title>
  <dc:creator/>
  <cp:lastModifiedBy>Curt &amp; Tammy</cp:lastModifiedBy>
  <cp:revision>43</cp:revision>
  <dcterms:created xsi:type="dcterms:W3CDTF">2018-09-25T19:30:15Z</dcterms:created>
  <dcterms:modified xsi:type="dcterms:W3CDTF">2019-01-02T21:40:41Z</dcterms:modified>
</cp:coreProperties>
</file>