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16" r:id="rId10"/>
    <p:sldId id="317" r:id="rId11"/>
    <p:sldId id="270" r:id="rId12"/>
    <p:sldId id="318" r:id="rId13"/>
    <p:sldId id="272" r:id="rId14"/>
    <p:sldId id="267" r:id="rId15"/>
    <p:sldId id="268" r:id="rId16"/>
    <p:sldId id="263" r:id="rId17"/>
    <p:sldId id="269" r:id="rId18"/>
    <p:sldId id="319" r:id="rId19"/>
    <p:sldId id="271" r:id="rId20"/>
    <p:sldId id="320" r:id="rId21"/>
    <p:sldId id="321" r:id="rId22"/>
    <p:sldId id="322" r:id="rId23"/>
    <p:sldId id="273" r:id="rId24"/>
    <p:sldId id="275" r:id="rId25"/>
    <p:sldId id="323" r:id="rId26"/>
    <p:sldId id="277" r:id="rId27"/>
    <p:sldId id="324" r:id="rId28"/>
    <p:sldId id="326" r:id="rId29"/>
    <p:sldId id="327" r:id="rId30"/>
    <p:sldId id="328" r:id="rId31"/>
    <p:sldId id="329" r:id="rId32"/>
    <p:sldId id="286" r:id="rId33"/>
    <p:sldId id="287" r:id="rId34"/>
    <p:sldId id="278" r:id="rId35"/>
    <p:sldId id="342"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299" r:id="rId49"/>
    <p:sldId id="300" r:id="rId50"/>
    <p:sldId id="32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29</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Engine Cleaning and Crack Detection</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mechanical cleaning?</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The purpose of mechanical cleaning is to remove heavy deposits.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CHEMICAL CLEANERS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pH</a:t>
            </a:r>
          </a:p>
          <a:p>
            <a:pPr lvl="1"/>
            <a:r>
              <a:rPr lang="en-US" dirty="0" smtClean="0"/>
              <a:t>Indicates </a:t>
            </a:r>
            <a:r>
              <a:rPr lang="en-US" dirty="0"/>
              <a:t>the amount of </a:t>
            </a:r>
            <a:r>
              <a:rPr lang="en-US" dirty="0" smtClean="0"/>
              <a:t>chemical activity </a:t>
            </a:r>
            <a:r>
              <a:rPr lang="en-US" dirty="0"/>
              <a:t>in the soap.</a:t>
            </a:r>
            <a:endParaRPr lang="en-US" sz="6200" dirty="0" smtClean="0"/>
          </a:p>
          <a:p>
            <a:r>
              <a:rPr lang="en-US" dirty="0" smtClean="0"/>
              <a:t>Solvent-Based Cleaning</a:t>
            </a:r>
          </a:p>
          <a:p>
            <a:pPr lvl="1"/>
            <a:r>
              <a:rPr lang="en-US" dirty="0"/>
              <a:t>A deposit is said to be </a:t>
            </a:r>
            <a:r>
              <a:rPr lang="en-US" i="1" dirty="0"/>
              <a:t>soluble </a:t>
            </a:r>
            <a:r>
              <a:rPr lang="en-US" dirty="0"/>
              <a:t>when it can be dissolved with </a:t>
            </a:r>
            <a:r>
              <a:rPr lang="en-US" dirty="0" smtClean="0"/>
              <a:t>a chemical </a:t>
            </a:r>
            <a:r>
              <a:rPr lang="en-US" dirty="0"/>
              <a:t>or solvent.</a:t>
            </a:r>
            <a:endParaRPr lang="en-US" sz="6200" dirty="0" smtClean="0"/>
          </a:p>
          <a:p>
            <a:r>
              <a:rPr lang="en-US" dirty="0" smtClean="0"/>
              <a:t>Water-Base (aqueous) Chemical Cleaning</a:t>
            </a:r>
          </a:p>
          <a:p>
            <a:pPr lvl="1"/>
            <a:r>
              <a:rPr lang="en-US" dirty="0" smtClean="0"/>
              <a:t>Used because of environmental concerns.</a:t>
            </a:r>
          </a:p>
          <a:p>
            <a:pPr lvl="1"/>
            <a:r>
              <a:rPr lang="en-US" dirty="0" smtClean="0"/>
              <a:t>Most </a:t>
            </a:r>
            <a:r>
              <a:rPr lang="en-US" dirty="0"/>
              <a:t>aqueous-type chemicals are silicate–based </a:t>
            </a:r>
            <a:r>
              <a:rPr lang="en-US" dirty="0" smtClean="0"/>
              <a:t>and are </a:t>
            </a:r>
            <a:r>
              <a:rPr lang="en-US" dirty="0"/>
              <a:t>mixed with water.</a:t>
            </a:r>
            <a:endParaRPr lang="en-US" sz="6200" dirty="0" smtClean="0"/>
          </a:p>
          <a:p>
            <a:endParaRPr lang="en-US" sz="24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SPRAY AND STEAM WASHING</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Spray Washing</a:t>
            </a:r>
          </a:p>
          <a:p>
            <a:pPr lvl="1"/>
            <a:r>
              <a:rPr lang="en-US" dirty="0"/>
              <a:t>A spray washer directs streams of </a:t>
            </a:r>
            <a:r>
              <a:rPr lang="en-US" dirty="0" smtClean="0"/>
              <a:t>liquid through </a:t>
            </a:r>
            <a:r>
              <a:rPr lang="en-US" dirty="0"/>
              <a:t>numerous high-pressure nozzles to dislodge dirt and </a:t>
            </a:r>
            <a:r>
              <a:rPr lang="en-US" dirty="0" smtClean="0"/>
              <a:t>grime on </a:t>
            </a:r>
            <a:r>
              <a:rPr lang="en-US" dirty="0"/>
              <a:t>an engine surface.</a:t>
            </a:r>
            <a:endParaRPr lang="en-US" dirty="0" smtClean="0"/>
          </a:p>
          <a:p>
            <a:r>
              <a:rPr lang="en-US" dirty="0" smtClean="0"/>
              <a:t>Steam Cleaning</a:t>
            </a:r>
          </a:p>
          <a:p>
            <a:pPr lvl="1"/>
            <a:r>
              <a:rPr lang="en-US" dirty="0"/>
              <a:t>Steam vapor is mixed with </a:t>
            </a:r>
            <a:r>
              <a:rPr lang="en-US" dirty="0" smtClean="0"/>
              <a:t>high-pressure water </a:t>
            </a:r>
            <a:r>
              <a:rPr lang="en-US" dirty="0"/>
              <a:t>and sprayed on the parts.</a:t>
            </a:r>
            <a:endParaRPr lang="en-US" dirty="0" smtClean="0"/>
          </a:p>
          <a:p>
            <a:endParaRPr lang="en-US" dirty="0" smtClean="0"/>
          </a:p>
          <a:p>
            <a:pPr lvl="1"/>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29.6 A pressure jet washer is similar to a large  industrial-sized dishwasher. Each part is then rinsed with water to remove chemicals or debris that may remain there while it is still in the tank</a:t>
            </a:r>
            <a:endParaRPr lang="en-US" sz="2000" dirty="0">
              <a:latin typeface="+mj-lt"/>
            </a:endParaRPr>
          </a:p>
        </p:txBody>
      </p:sp>
      <p:pic>
        <p:nvPicPr>
          <p:cNvPr id="6" name="Picture 2" descr="A photo shows a technician using a spray washer to clean a component. The Spray washing is performed in an enclosed washer while the component is rotated on a washer turntable. A pressure jet is used to remove the debris from the compon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909" y="1981200"/>
            <a:ext cx="4566603" cy="376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THERMAL CLEANING</a:t>
            </a:r>
            <a:endParaRPr lang="en-US" dirty="0">
              <a:latin typeface="+mj-lt"/>
            </a:endParaRPr>
          </a:p>
        </p:txBody>
      </p:sp>
      <p:sp>
        <p:nvSpPr>
          <p:cNvPr id="28675" name="Content Placeholder 2"/>
          <p:cNvSpPr>
            <a:spLocks noGrp="1"/>
          </p:cNvSpPr>
          <p:nvPr>
            <p:ph idx="1"/>
          </p:nvPr>
        </p:nvSpPr>
        <p:spPr>
          <a:xfrm>
            <a:off x="457200" y="1524000"/>
            <a:ext cx="8229600" cy="4525963"/>
          </a:xfrm>
        </p:spPr>
        <p:txBody>
          <a:bodyPr/>
          <a:lstStyle/>
          <a:p>
            <a:r>
              <a:rPr lang="en-US" sz="2400" dirty="0" smtClean="0"/>
              <a:t>Temperatures Involved: </a:t>
            </a:r>
          </a:p>
          <a:p>
            <a:pPr lvl="1"/>
            <a:r>
              <a:rPr lang="en-US" sz="2000" dirty="0" smtClean="0"/>
              <a:t>600°F </a:t>
            </a:r>
            <a:r>
              <a:rPr lang="en-US" sz="2000" dirty="0"/>
              <a:t>(315°C</a:t>
            </a:r>
            <a:r>
              <a:rPr lang="en-US" sz="2000" dirty="0" smtClean="0"/>
              <a:t>) to </a:t>
            </a:r>
            <a:r>
              <a:rPr lang="en-US" sz="2000" dirty="0"/>
              <a:t>800°F (425°C)</a:t>
            </a:r>
            <a:endParaRPr lang="en-US" sz="2000" dirty="0" smtClean="0"/>
          </a:p>
          <a:p>
            <a:r>
              <a:rPr lang="en-US" sz="2400" dirty="0" smtClean="0"/>
              <a:t>Advantages:</a:t>
            </a:r>
          </a:p>
          <a:p>
            <a:pPr lvl="1"/>
            <a:r>
              <a:rPr lang="en-US" sz="2000" dirty="0" smtClean="0"/>
              <a:t>Cleans </a:t>
            </a:r>
            <a:r>
              <a:rPr lang="en-US" sz="2000" dirty="0"/>
              <a:t>the inside as well as the </a:t>
            </a:r>
            <a:r>
              <a:rPr lang="en-US" sz="2000" dirty="0" smtClean="0"/>
              <a:t>outside</a:t>
            </a:r>
          </a:p>
          <a:p>
            <a:pPr lvl="1"/>
            <a:r>
              <a:rPr lang="en-US" sz="2000" dirty="0"/>
              <a:t>The waste generated is nonhazardous</a:t>
            </a:r>
            <a:endParaRPr lang="en-US" sz="2000" dirty="0" smtClean="0"/>
          </a:p>
          <a:p>
            <a:r>
              <a:rPr lang="en-US" sz="2400" dirty="0" smtClean="0"/>
              <a:t>Microbial Cleaning:</a:t>
            </a:r>
          </a:p>
          <a:p>
            <a:pPr lvl="1"/>
            <a:r>
              <a:rPr lang="en-US" sz="2000" dirty="0"/>
              <a:t>uses </a:t>
            </a:r>
            <a:r>
              <a:rPr lang="en-US" sz="2000" dirty="0" smtClean="0"/>
              <a:t>microbes (living </a:t>
            </a:r>
            <a:r>
              <a:rPr lang="en-US" sz="2000" dirty="0"/>
              <a:t>organisms [single-celled bacteria]) that literally “eat” </a:t>
            </a:r>
            <a:r>
              <a:rPr lang="en-US" sz="2000" dirty="0" smtClean="0"/>
              <a:t>the hydrocarbons </a:t>
            </a:r>
            <a:r>
              <a:rPr lang="en-US" sz="2000" dirty="0"/>
              <a:t>(grease and oils) off of the parts being cleaned.</a:t>
            </a:r>
            <a:endParaRPr lang="en-US" sz="2000" dirty="0" smtClean="0"/>
          </a:p>
          <a:p>
            <a:r>
              <a:rPr lang="en-US" sz="2400" dirty="0" smtClean="0"/>
              <a:t>Pyrolytic Oven:</a:t>
            </a:r>
          </a:p>
          <a:p>
            <a:pPr lvl="1"/>
            <a:r>
              <a:rPr lang="en-US" sz="2000" dirty="0" smtClean="0"/>
              <a:t>A high-temperature </a:t>
            </a:r>
            <a:r>
              <a:rPr lang="en-US" sz="2000" dirty="0"/>
              <a:t>oven </a:t>
            </a:r>
            <a:r>
              <a:rPr lang="en-US" sz="2000" dirty="0" smtClean="0"/>
              <a:t>cleans engine </a:t>
            </a:r>
            <a:r>
              <a:rPr lang="en-US" sz="2000" dirty="0"/>
              <a:t>parts by decomposing dirt, grease, and </a:t>
            </a:r>
            <a:r>
              <a:rPr lang="en-US" sz="2000" dirty="0" smtClean="0"/>
              <a:t>gaskets.</a:t>
            </a:r>
            <a:endParaRPr lang="en-US" sz="2000" dirty="0" smtClean="0"/>
          </a:p>
          <a:p>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Arial (Headings)"/>
              </a:rPr>
              <a:t>Figure 29.7 A microbial cleaning tank uses microbes to clean grease and oil from parts</a:t>
            </a:r>
            <a:endParaRPr lang="en-US" dirty="0">
              <a:latin typeface="+mj-lt"/>
            </a:endParaRPr>
          </a:p>
        </p:txBody>
      </p:sp>
      <p:pic>
        <p:nvPicPr>
          <p:cNvPr id="4" name="Picture 2" descr="A photo shows a microbial cleaning tank. The photo shows a tank in which a component is submerged and microbes clean grease and oil from the compon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059" y="1676400"/>
            <a:ext cx="5825776" cy="437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latin typeface="Arial (Headings)"/>
              </a:rPr>
              <a:t>Figure 29.8 (a) A pyrolytic (high-temperature) oven cleans by baking the engine parts. After the parts have been cleaned, they are placed into an airless blaster. This unit uses a paddle to scoop stainless steel shot from a reservoir and forces it against the engine part.</a:t>
            </a:r>
            <a:endParaRPr lang="en-US" sz="2000" dirty="0">
              <a:latin typeface="+mj-lt"/>
            </a:endParaRPr>
          </a:p>
        </p:txBody>
      </p:sp>
      <p:pic>
        <p:nvPicPr>
          <p:cNvPr id="4" name="Picture 2" descr="The photo shows a pyrolytic oven consists of a chamber that houses the components and bakes them to decompose dirt, grease, and gaskets with heat. An airless blaster positioned next to the oven uses a paddle to scoop stainless steel shot from a reservoir and forces it against the compon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215" y="1981200"/>
            <a:ext cx="4626132" cy="373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29.8 (b) This cleaned engine block has been baked and shot blasted</a:t>
            </a:r>
            <a:endParaRPr lang="en-US" sz="2800" dirty="0">
              <a:latin typeface="+mj-lt"/>
            </a:endParaRPr>
          </a:p>
        </p:txBody>
      </p:sp>
      <p:pic>
        <p:nvPicPr>
          <p:cNvPr id="6" name="Picture 3" descr="A photo shows a cleaned engine block inside an airless blaster that has been baked and shot blas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546" y="1551884"/>
            <a:ext cx="6195345" cy="477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TANK AND VAPOR CLEANING</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Cold Tank Cleaning</a:t>
            </a:r>
          </a:p>
          <a:p>
            <a:pPr lvl="1"/>
            <a:r>
              <a:rPr lang="en-US" dirty="0"/>
              <a:t>The cold soak tank is used to </a:t>
            </a:r>
            <a:r>
              <a:rPr lang="en-US" dirty="0" smtClean="0"/>
              <a:t>remove grease </a:t>
            </a:r>
            <a:r>
              <a:rPr lang="en-US" dirty="0"/>
              <a:t>and carbon.</a:t>
            </a:r>
            <a:endParaRPr lang="en-US" dirty="0" smtClean="0"/>
          </a:p>
          <a:p>
            <a:r>
              <a:rPr lang="en-US" dirty="0" smtClean="0"/>
              <a:t>Hot Tank Cleaning</a:t>
            </a:r>
          </a:p>
          <a:p>
            <a:pPr lvl="1"/>
            <a:r>
              <a:rPr lang="en-US" dirty="0"/>
              <a:t>The hot soak tank is used for </a:t>
            </a:r>
            <a:r>
              <a:rPr lang="en-US" dirty="0" smtClean="0"/>
              <a:t>cleaning heavy </a:t>
            </a:r>
            <a:r>
              <a:rPr lang="en-US" dirty="0"/>
              <a:t>organic deposits and rust from iron and steel parts.</a:t>
            </a:r>
            <a:endParaRPr lang="en-US" dirty="0" smtClean="0"/>
          </a:p>
          <a:p>
            <a:r>
              <a:rPr lang="en-US" dirty="0" smtClean="0"/>
              <a:t>Vapor Cleaning</a:t>
            </a:r>
          </a:p>
          <a:p>
            <a:pPr lvl="1"/>
            <a:r>
              <a:rPr lang="en-US" dirty="0"/>
              <a:t>The parts to be cleaned are </a:t>
            </a:r>
            <a:r>
              <a:rPr lang="en-US" dirty="0" smtClean="0"/>
              <a:t>suspended in </a:t>
            </a:r>
            <a:r>
              <a:rPr lang="en-US" dirty="0"/>
              <a:t>hot vapors above a </a:t>
            </a:r>
            <a:r>
              <a:rPr lang="en-US" dirty="0" err="1"/>
              <a:t>perchloroethylene</a:t>
            </a:r>
            <a:r>
              <a:rPr lang="en-US" dirty="0"/>
              <a:t> solution.</a:t>
            </a:r>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29.1</a:t>
            </a:r>
            <a:r>
              <a:rPr lang="en-US" dirty="0" smtClean="0"/>
              <a:t> </a:t>
            </a:r>
            <a:r>
              <a:rPr lang="en-US" dirty="0"/>
              <a:t>Explain the mechanical cleaning procedure of engines</a:t>
            </a:r>
            <a:r>
              <a:rPr lang="en-US" dirty="0" smtClean="0"/>
              <a:t>.</a:t>
            </a:r>
          </a:p>
          <a:p>
            <a:pPr marL="0" indent="0">
              <a:buNone/>
            </a:pPr>
            <a:r>
              <a:rPr lang="en-US" b="1" dirty="0" smtClean="0">
                <a:solidFill>
                  <a:srgbClr val="005A70"/>
                </a:solidFill>
              </a:rPr>
              <a:t>29.2  </a:t>
            </a:r>
            <a:r>
              <a:rPr lang="en-US" dirty="0"/>
              <a:t>Discuss chemical cleaners</a:t>
            </a:r>
            <a:r>
              <a:rPr lang="en-US" dirty="0" smtClean="0"/>
              <a:t>.</a:t>
            </a:r>
          </a:p>
          <a:p>
            <a:pPr marL="0" indent="0">
              <a:buNone/>
            </a:pPr>
            <a:r>
              <a:rPr lang="en-US" b="1" dirty="0" smtClean="0">
                <a:solidFill>
                  <a:srgbClr val="005A70"/>
                </a:solidFill>
              </a:rPr>
              <a:t>29.3  </a:t>
            </a:r>
            <a:r>
              <a:rPr lang="en-US" dirty="0"/>
              <a:t>Compare spray and steam washing, thermal cleaning, tank and </a:t>
            </a:r>
            <a:r>
              <a:rPr lang="en-US" dirty="0" smtClean="0"/>
              <a:t>vapor cleaning</a:t>
            </a:r>
            <a:r>
              <a:rPr lang="en-US" dirty="0"/>
              <a:t>, and ultrasonic and vibratory cleaning</a:t>
            </a:r>
            <a:r>
              <a:rPr lang="en-US" dirty="0" smtClean="0"/>
              <a:t>.</a:t>
            </a:r>
          </a:p>
          <a:p>
            <a:pPr marL="0" indent="0">
              <a:buNone/>
            </a:pPr>
            <a:r>
              <a:rPr lang="en-US" b="1" dirty="0" smtClean="0">
                <a:solidFill>
                  <a:schemeClr val="accent2"/>
                </a:solidFill>
              </a:rPr>
              <a:t>29.4</a:t>
            </a:r>
            <a:r>
              <a:rPr lang="en-US" dirty="0" smtClean="0"/>
              <a:t> </a:t>
            </a:r>
            <a:r>
              <a:rPr lang="en-US" dirty="0"/>
              <a:t>Explain crack detection and crack repair.</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ULTRASONIC AND VIBRATORY CLEANING</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Ultrasonic Cleaning</a:t>
            </a:r>
          </a:p>
          <a:p>
            <a:pPr lvl="1"/>
            <a:r>
              <a:rPr lang="en-US" dirty="0"/>
              <a:t>The disassembled parts are placed in </a:t>
            </a:r>
            <a:r>
              <a:rPr lang="en-US" dirty="0" smtClean="0"/>
              <a:t>a tank </a:t>
            </a:r>
            <a:r>
              <a:rPr lang="en-US" dirty="0"/>
              <a:t>of cleaning solution that is then vibrated at ultrasonic </a:t>
            </a:r>
            <a:r>
              <a:rPr lang="en-US" dirty="0" smtClean="0"/>
              <a:t>speeds to </a:t>
            </a:r>
            <a:r>
              <a:rPr lang="en-US" dirty="0"/>
              <a:t>loosen all the soil from the parts.</a:t>
            </a:r>
            <a:endParaRPr lang="en-US" dirty="0" smtClean="0"/>
          </a:p>
          <a:p>
            <a:r>
              <a:rPr lang="en-US" dirty="0" smtClean="0"/>
              <a:t>Vibratory Cleaning</a:t>
            </a:r>
          </a:p>
          <a:p>
            <a:pPr lvl="1"/>
            <a:r>
              <a:rPr lang="en-US" dirty="0" smtClean="0"/>
              <a:t>A </a:t>
            </a:r>
            <a:r>
              <a:rPr lang="en-US" dirty="0"/>
              <a:t>vibrating </a:t>
            </a:r>
            <a:r>
              <a:rPr lang="en-US" dirty="0" smtClean="0"/>
              <a:t>bin with </a:t>
            </a:r>
            <a:r>
              <a:rPr lang="en-US" dirty="0"/>
              <a:t>small odd-shaped ceramic or steel pieces, called media, </a:t>
            </a:r>
            <a:r>
              <a:rPr lang="en-US" dirty="0" smtClean="0"/>
              <a:t>with a </a:t>
            </a:r>
            <a:r>
              <a:rPr lang="en-US" dirty="0"/>
              <a:t>cleaning solution of mineral spirits or water-based detergents </a:t>
            </a:r>
            <a:r>
              <a:rPr lang="en-US" dirty="0" smtClean="0"/>
              <a:t>are used to clean the small parts.</a:t>
            </a:r>
          </a:p>
          <a:p>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29.9 An ultrasonic cleaner is used to clean fuel injectors</a:t>
            </a:r>
            <a:endParaRPr lang="en-US" dirty="0">
              <a:latin typeface="+mj-lt"/>
            </a:endParaRPr>
          </a:p>
        </p:txBody>
      </p:sp>
      <p:pic>
        <p:nvPicPr>
          <p:cNvPr id="6" name="Picture 2" descr="A photo shows various small parts such as hydraulic lifters and fuel injectors placed in a tank of cleaning solution that is vibrated at ultrasonic speeds to loosen all the soil from the p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189" y="1606312"/>
            <a:ext cx="6229623" cy="4678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CRACK DETECTION</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2400" dirty="0" smtClean="0"/>
              <a:t>Visual Inspection</a:t>
            </a:r>
          </a:p>
          <a:p>
            <a:pPr lvl="1"/>
            <a:r>
              <a:rPr lang="en-US" sz="2000" dirty="0" smtClean="0"/>
              <a:t>After cleaning, the parts are reexamined for cracks.</a:t>
            </a:r>
            <a:endParaRPr lang="en-US" sz="2000" dirty="0" smtClean="0"/>
          </a:p>
          <a:p>
            <a:r>
              <a:rPr lang="en-US" sz="2400" dirty="0" smtClean="0"/>
              <a:t>Magnetic Crack Detection</a:t>
            </a:r>
          </a:p>
          <a:p>
            <a:pPr lvl="1"/>
            <a:r>
              <a:rPr lang="en-US" sz="2000" dirty="0" smtClean="0"/>
              <a:t>Uses a magnetic </a:t>
            </a:r>
            <a:r>
              <a:rPr lang="en-US" sz="2000" dirty="0"/>
              <a:t>field </a:t>
            </a:r>
            <a:r>
              <a:rPr lang="en-US" sz="2000" dirty="0" smtClean="0"/>
              <a:t>that is </a:t>
            </a:r>
            <a:r>
              <a:rPr lang="en-US" sz="2000" dirty="0"/>
              <a:t>commonly referred to by </a:t>
            </a:r>
            <a:r>
              <a:rPr lang="en-US" sz="2000" dirty="0" smtClean="0"/>
              <a:t>the brand </a:t>
            </a:r>
            <a:r>
              <a:rPr lang="en-US" sz="2000" dirty="0"/>
              <a:t>name </a:t>
            </a:r>
            <a:r>
              <a:rPr lang="en-US" sz="2000" dirty="0" err="1"/>
              <a:t>Magnafluxing</a:t>
            </a:r>
            <a:r>
              <a:rPr lang="en-US" sz="2000" dirty="0"/>
              <a:t>.</a:t>
            </a:r>
            <a:endParaRPr lang="en-US" sz="2000" dirty="0" smtClean="0"/>
          </a:p>
          <a:p>
            <a:r>
              <a:rPr lang="en-US" sz="2400" dirty="0" smtClean="0"/>
              <a:t>Fluorescent-Penetrant Detection</a:t>
            </a:r>
          </a:p>
          <a:p>
            <a:pPr lvl="1"/>
            <a:r>
              <a:rPr lang="en-US" sz="2000" dirty="0"/>
              <a:t>A dark red penetrating </a:t>
            </a:r>
            <a:r>
              <a:rPr lang="en-US" sz="2000" dirty="0" smtClean="0"/>
              <a:t>chemical is sprayed on the component and tested with a black light.</a:t>
            </a:r>
            <a:endParaRPr lang="en-US" sz="2000" dirty="0" smtClean="0"/>
          </a:p>
          <a:p>
            <a:r>
              <a:rPr lang="en-US" sz="2400" dirty="0" smtClean="0"/>
              <a:t>Pressure Testing</a:t>
            </a:r>
          </a:p>
          <a:p>
            <a:pPr lvl="1"/>
            <a:r>
              <a:rPr lang="en-US" sz="2000" dirty="0"/>
              <a:t>The head or block is </a:t>
            </a:r>
            <a:r>
              <a:rPr lang="en-US" sz="2000" dirty="0" smtClean="0"/>
              <a:t>pressurized and then lowered into </a:t>
            </a:r>
            <a:r>
              <a:rPr lang="en-US" sz="2000" dirty="0"/>
              <a:t>water, where air bubbles indicate a leak</a:t>
            </a:r>
            <a:r>
              <a:rPr lang="en-US" dirty="0"/>
              <a:t>.</a:t>
            </a:r>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29.10 The top deck surface of a block is being tested using magnetic crack inspection equipment</a:t>
            </a:r>
            <a:endParaRPr lang="en-US" dirty="0">
              <a:latin typeface="+mj-lt"/>
            </a:endParaRPr>
          </a:p>
        </p:txBody>
      </p:sp>
      <p:pic>
        <p:nvPicPr>
          <p:cNvPr id="6" name="Picture 2" descr="A photo shows a technician using a magnetic crack inspection equipment to test the top deck surface of a cylinder b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288" y="1676400"/>
            <a:ext cx="6273836" cy="433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29.11 If the lines of force are interrupted by a break (crack) in the casting, then two magnetic fields are created and the powder will lodge in the crack</a:t>
            </a:r>
            <a:endParaRPr lang="en-US" dirty="0"/>
          </a:p>
        </p:txBody>
      </p:sp>
      <p:pic>
        <p:nvPicPr>
          <p:cNvPr id="3" name="Picture 2" descr="The electromagnets are placed such that the north pole of the top magnet and the south pole of the bottom magnet are facing each other. The part being tested is placed between the magnets. A fine iron powder is applied to the part being tested, and the powder will be attracted to the strong magnetic concentration around the cr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469" y="1752600"/>
            <a:ext cx="2909475" cy="431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903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29.12 This crack in a vintage Ford 289, V-8 block was likely caused by the technician using excessive force trying to remove the plug from the block.</a:t>
            </a:r>
            <a:endParaRPr lang="en-US" dirty="0"/>
          </a:p>
        </p:txBody>
      </p:sp>
      <p:pic>
        <p:nvPicPr>
          <p:cNvPr id="3" name="Picture 2" descr="A photo shows a crack found in a cast iron engine block from a threaded hole. The crack is made visible due to fine iron powder concentrated around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183" y="1981200"/>
            <a:ext cx="5197634" cy="404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23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29.13 To make sure that the mark observed in the cylinder wall was a crack, compressed air was forced into the water jacket while soapy water was sprayed on the cylinder wall. Bubbles confirmed that the mark was indeed a crack</a:t>
            </a:r>
            <a:endParaRPr lang="en-US" sz="2000" dirty="0"/>
          </a:p>
        </p:txBody>
      </p:sp>
      <p:pic>
        <p:nvPicPr>
          <p:cNvPr id="3" name="Picture 2" descr="A photo shows a technician spraying soapy water from a spray bottle inside a cylinder to locate cracks in the cylinder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314" y="1981200"/>
            <a:ext cx="6509785" cy="388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31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29.14 A cylinder head is under water and being pressure tested using compressed air. Note that the air bubbles indicate a crack</a:t>
            </a:r>
            <a:endParaRPr lang="en-US" dirty="0"/>
          </a:p>
        </p:txBody>
      </p:sp>
      <p:pic>
        <p:nvPicPr>
          <p:cNvPr id="3" name="Picture 2" descr="A photo shows a cylinder head submerged under water and compressed air pumped inside the cylinder head through an air hose. Air bubbles arise from a crack in the cylinder 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117" y="1657563"/>
            <a:ext cx="3224178" cy="460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54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When id the dye-penetrant testing method most commonly used? </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On parts constructed of aluminum or other nonmagnetic material.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MECHANICAL CLEANING</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Scraping</a:t>
            </a:r>
          </a:p>
          <a:p>
            <a:pPr lvl="1"/>
            <a:r>
              <a:rPr lang="en-US" dirty="0"/>
              <a:t>The scraper most frequently used is a putty </a:t>
            </a:r>
            <a:r>
              <a:rPr lang="en-US" dirty="0" smtClean="0"/>
              <a:t>knife, or </a:t>
            </a:r>
            <a:r>
              <a:rPr lang="en-US" dirty="0"/>
              <a:t>a plastic card.</a:t>
            </a:r>
            <a:endParaRPr lang="en-US" dirty="0" smtClean="0"/>
          </a:p>
          <a:p>
            <a:r>
              <a:rPr lang="en-US" dirty="0" smtClean="0"/>
              <a:t>Abrasive Pads or Discs</a:t>
            </a:r>
          </a:p>
          <a:p>
            <a:pPr lvl="1"/>
            <a:r>
              <a:rPr lang="en-US" dirty="0" smtClean="0"/>
              <a:t>White: Finest grit size</a:t>
            </a:r>
          </a:p>
          <a:p>
            <a:pPr lvl="1"/>
            <a:r>
              <a:rPr lang="en-US" dirty="0" smtClean="0"/>
              <a:t>Yellow: Course Grit</a:t>
            </a:r>
          </a:p>
          <a:p>
            <a:pPr lvl="1"/>
            <a:r>
              <a:rPr lang="en-US" dirty="0" smtClean="0"/>
              <a:t>Green: Cast-iron Only</a:t>
            </a:r>
          </a:p>
          <a:p>
            <a:r>
              <a:rPr lang="en-US" dirty="0" smtClean="0"/>
              <a:t>Media Blasting</a:t>
            </a:r>
          </a:p>
          <a:p>
            <a:pPr lvl="1"/>
            <a:r>
              <a:rPr lang="en-US" dirty="0"/>
              <a:t>Media blasting with baking soda is </a:t>
            </a:r>
            <a:r>
              <a:rPr lang="en-US" dirty="0" smtClean="0"/>
              <a:t>the cleaning </a:t>
            </a:r>
            <a:r>
              <a:rPr lang="en-US" dirty="0"/>
              <a:t>method of choice for most shops.</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CRACK </a:t>
            </a:r>
            <a:r>
              <a:rPr lang="en-US" dirty="0" smtClean="0">
                <a:latin typeface="+mj-lt"/>
              </a:rPr>
              <a:t>REPAIR (1 OF 2)</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Crack Concerns</a:t>
            </a:r>
          </a:p>
          <a:p>
            <a:pPr lvl="1"/>
            <a:r>
              <a:rPr lang="en-US" dirty="0"/>
              <a:t>Cracks in the engine block can </a:t>
            </a:r>
            <a:r>
              <a:rPr lang="en-US" dirty="0" smtClean="0"/>
              <a:t>cause coolant </a:t>
            </a:r>
            <a:r>
              <a:rPr lang="en-US" dirty="0"/>
              <a:t>to flow into the oil or oil into the coolant</a:t>
            </a:r>
            <a:r>
              <a:rPr lang="en-US" dirty="0" smtClean="0"/>
              <a:t>.</a:t>
            </a:r>
          </a:p>
          <a:p>
            <a:r>
              <a:rPr lang="en-US" dirty="0" smtClean="0"/>
              <a:t>Stop Drilling</a:t>
            </a:r>
          </a:p>
          <a:p>
            <a:pPr lvl="1"/>
            <a:r>
              <a:rPr lang="en-US" dirty="0"/>
              <a:t>A hole can be drilled at each end of the </a:t>
            </a:r>
            <a:r>
              <a:rPr lang="en-US" dirty="0" smtClean="0"/>
              <a:t>crack to </a:t>
            </a:r>
            <a:r>
              <a:rPr lang="en-US" dirty="0"/>
              <a:t>keep it from extending </a:t>
            </a:r>
            <a:r>
              <a:rPr lang="en-US" dirty="0" smtClean="0"/>
              <a:t>further.</a:t>
            </a:r>
          </a:p>
          <a:p>
            <a:r>
              <a:rPr lang="en-US" dirty="0" smtClean="0"/>
              <a:t>Crack-Welding Cast Iron</a:t>
            </a:r>
          </a:p>
          <a:p>
            <a:pPr lvl="1"/>
            <a:r>
              <a:rPr lang="en-US" dirty="0" smtClean="0"/>
              <a:t>A highly skilled welding technique that is typically only successful when the entire cast-part is heated red-hot.</a:t>
            </a:r>
          </a:p>
          <a:p>
            <a:pPr lvl="1"/>
            <a:endParaRPr lang="en-US" dirty="0" smtClean="0"/>
          </a:p>
          <a:p>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CRACK REPAIR (2 OF 2)</a:t>
            </a:r>
            <a:endParaRPr lang="en-US" dirty="0">
              <a:latin typeface="+mj-lt"/>
            </a:endParaRPr>
          </a:p>
        </p:txBody>
      </p:sp>
      <p:sp>
        <p:nvSpPr>
          <p:cNvPr id="3" name="Content Placeholder 2"/>
          <p:cNvSpPr>
            <a:spLocks noGrp="1"/>
          </p:cNvSpPr>
          <p:nvPr>
            <p:ph idx="1"/>
          </p:nvPr>
        </p:nvSpPr>
        <p:spPr/>
        <p:txBody>
          <a:bodyPr/>
          <a:lstStyle/>
          <a:p>
            <a:r>
              <a:rPr lang="en-US" dirty="0" smtClean="0"/>
              <a:t>Crack-Welding Aluminum</a:t>
            </a:r>
          </a:p>
          <a:p>
            <a:pPr lvl="1"/>
            <a:r>
              <a:rPr lang="en-US" dirty="0"/>
              <a:t>Cracks in aluminum can </a:t>
            </a:r>
            <a:r>
              <a:rPr lang="en-US" dirty="0" smtClean="0"/>
              <a:t>be welded </a:t>
            </a:r>
            <a:r>
              <a:rPr lang="en-US" dirty="0"/>
              <a:t>using a Heli-arc</a:t>
            </a:r>
            <a:r>
              <a:rPr lang="en-US" sz="400" dirty="0"/>
              <a:t>® </a:t>
            </a:r>
            <a:r>
              <a:rPr lang="en-US" dirty="0"/>
              <a:t>or similar welder that is specially </a:t>
            </a:r>
            <a:r>
              <a:rPr lang="en-US" dirty="0" smtClean="0"/>
              <a:t>designed to </a:t>
            </a:r>
            <a:r>
              <a:rPr lang="en-US" dirty="0"/>
              <a:t>weld aluminum.</a:t>
            </a:r>
            <a:endParaRPr lang="en-US" dirty="0" smtClean="0"/>
          </a:p>
          <a:p>
            <a:r>
              <a:rPr lang="en-US" dirty="0" smtClean="0"/>
              <a:t>Crack Plugging</a:t>
            </a:r>
          </a:p>
          <a:p>
            <a:pPr lvl="1"/>
            <a:r>
              <a:rPr lang="en-US" dirty="0" smtClean="0"/>
              <a:t>In </a:t>
            </a:r>
            <a:r>
              <a:rPr lang="en-US" dirty="0"/>
              <a:t>the process of crack </a:t>
            </a:r>
            <a:r>
              <a:rPr lang="en-US" dirty="0" smtClean="0"/>
              <a:t>plugging, a </a:t>
            </a:r>
            <a:r>
              <a:rPr lang="en-US" dirty="0"/>
              <a:t>crack is closed using interlocking tapered plugs</a:t>
            </a:r>
            <a:r>
              <a:rPr lang="en-US" dirty="0" smtClean="0"/>
              <a:t>. This process can be used on cast-iron or aluminum components.</a:t>
            </a:r>
          </a:p>
          <a:p>
            <a:endParaRPr lang="en-US" dirty="0"/>
          </a:p>
        </p:txBody>
      </p:sp>
    </p:spTree>
    <p:extLst>
      <p:ext uri="{BB962C8B-B14F-4D97-AF65-F5344CB8AC3E}">
        <p14:creationId xmlns:p14="http://schemas.microsoft.com/office/powerpoint/2010/main" val="1031296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29.15 (a) Before welding, the crack is ground out using a carbide grinder</a:t>
            </a:r>
            <a:endParaRPr lang="en-US" dirty="0"/>
          </a:p>
        </p:txBody>
      </p:sp>
      <p:pic>
        <p:nvPicPr>
          <p:cNvPr id="3" name="Picture 2" descr="A photo shows a crack near the valves of a cylinder head ground out using a carbide gr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373" y="1752600"/>
            <a:ext cx="6988267" cy="433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670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29.15 (b) Here the technician is practicing using the special cast-iron welding torch before welding the cracked cylinder head</a:t>
            </a:r>
            <a:endParaRPr lang="en-US" dirty="0"/>
          </a:p>
        </p:txBody>
      </p:sp>
      <p:pic>
        <p:nvPicPr>
          <p:cNvPr id="3" name="Picture 3" descr="A photo shows a technician practicing on a test component with a special cast-iron welding torch before welding a cracked cylinder 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253" y="1841762"/>
            <a:ext cx="6847492" cy="427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85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29.15 (c) This is the finished welded crack before final machining </a:t>
            </a:r>
            <a:endParaRPr lang="en-US" dirty="0"/>
          </a:p>
        </p:txBody>
      </p:sp>
      <p:pic>
        <p:nvPicPr>
          <p:cNvPr id="3" name="Picture 2" descr="A photo shows a welded crack near the valves of a cylinder 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44" y="1605634"/>
            <a:ext cx="7095713"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2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29.15 (d) Note the finished cylinder head after the crack has been repaired using welding</a:t>
            </a:r>
            <a:endParaRPr lang="en-US" dirty="0"/>
          </a:p>
        </p:txBody>
      </p:sp>
      <p:pic>
        <p:nvPicPr>
          <p:cNvPr id="3" name="Picture 2" descr="A photo shows a finished welded crack near the valves of a cylinder head that has also been mach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68" y="1987320"/>
            <a:ext cx="6876265"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864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29.16 Reaming a hole for a tapered plug</a:t>
            </a:r>
            <a:endParaRPr lang="en-US" dirty="0"/>
          </a:p>
        </p:txBody>
      </p:sp>
      <p:pic>
        <p:nvPicPr>
          <p:cNvPr id="3" name="Picture 2" descr="A figure shows a hole being reamed with a tapered reamer. The shank of the reamer tapers toward the bot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13" y="2167466"/>
            <a:ext cx="36337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96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29.17 Tapping a tapered hole for a plug</a:t>
            </a:r>
            <a:endParaRPr lang="en-US" dirty="0"/>
          </a:p>
        </p:txBody>
      </p:sp>
      <p:pic>
        <p:nvPicPr>
          <p:cNvPr id="3" name="Picture 2" descr="A figure shows a tapered hole being tapped with a tapered tap. The shank of the tap tapers toward the bottom and has a groove running through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069" y="1620997"/>
            <a:ext cx="4607863" cy="463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41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29.18 Screwing a tapered plug in the hole</a:t>
            </a:r>
            <a:endParaRPr lang="en-US" dirty="0"/>
          </a:p>
        </p:txBody>
      </p:sp>
      <p:pic>
        <p:nvPicPr>
          <p:cNvPr id="3" name="Picture 2" descr="A figure shows a tapered plug fitted inside a hole. The plug has a nut on the top and the shank has threads on its entire leng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178" y="2316788"/>
            <a:ext cx="4888057" cy="332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9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29.19 Cutting the plug with a hacksaw</a:t>
            </a:r>
            <a:endParaRPr lang="en-US" dirty="0"/>
          </a:p>
        </p:txBody>
      </p:sp>
      <p:pic>
        <p:nvPicPr>
          <p:cNvPr id="3" name="Picture 2" descr="A figure shows a tapper plug being cut. A slot is cut on the plug with a hacksaw and a hammer is used to strike the plug, which cuts the plug near the s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147" y="1597147"/>
            <a:ext cx="4124119"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57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29.1 Plastic razor blades are available and make an excellent tool to clean gasket surfaces without causing any harm to the engine surfaces</a:t>
            </a:r>
          </a:p>
        </p:txBody>
      </p:sp>
      <p:pic>
        <p:nvPicPr>
          <p:cNvPr id="5"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942" y="1905000"/>
            <a:ext cx="5938699" cy="416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29.20 Interlocking plugs</a:t>
            </a:r>
            <a:endParaRPr lang="en-US" dirty="0"/>
          </a:p>
        </p:txBody>
      </p:sp>
      <p:pic>
        <p:nvPicPr>
          <p:cNvPr id="3" name="Picture 2" descr="A figure shows eight plugs interlocked to cover a crack. Different plugs are tapped on the crack with each plug interlocking the next pl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71684"/>
            <a:ext cx="7620000" cy="347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203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29.21 (a) A hole is drilled and tapped for the plugs</a:t>
            </a:r>
            <a:endParaRPr lang="en-US" dirty="0"/>
          </a:p>
        </p:txBody>
      </p:sp>
      <p:pic>
        <p:nvPicPr>
          <p:cNvPr id="3" name="Picture 2" descr="A photo shows a cylinder head with a hole drilled for a plug right next to two t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334" y="1597134"/>
            <a:ext cx="6085332"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59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29.21 (b) The plugs are installed</a:t>
            </a:r>
            <a:endParaRPr lang="en-US" dirty="0"/>
          </a:p>
        </p:txBody>
      </p:sp>
      <p:pic>
        <p:nvPicPr>
          <p:cNvPr id="3" name="Picture 2" descr="A photo shows a cylinder head with three plugs tapped on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067" y="1612735"/>
            <a:ext cx="6059867" cy="440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95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29.21 (c) After final machining, the cylinder head can be returned to useful service</a:t>
            </a:r>
            <a:endParaRPr lang="en-US" dirty="0"/>
          </a:p>
        </p:txBody>
      </p:sp>
      <p:pic>
        <p:nvPicPr>
          <p:cNvPr id="3" name="Picture 2" descr="A photo shows a cylinder head with three taps after final machining. The surface of the cylinder head is smooth after the final mach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334" y="1885006"/>
            <a:ext cx="6085332"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48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is the purpose of stop drilling?</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prevent the crack from extending any further.</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29.2 An air-powered grinder attached to a bristle pad being used to clean the gasket surface of a cylinder head. </a:t>
            </a:r>
            <a:endParaRPr lang="en-US" sz="2400" dirty="0">
              <a:latin typeface="+mj-lt"/>
            </a:endParaRPr>
          </a:p>
        </p:txBody>
      </p:sp>
      <p:pic>
        <p:nvPicPr>
          <p:cNvPr id="6" name="Picture 2" descr="A photo shows a technician using an air-powered grinder attached to a bristle pad to clean the gasket surface of a cylinder 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826" y="2209800"/>
            <a:ext cx="4968347" cy="373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29.3 An abrasive disc commonly called by its trade name, Scotch Brite™ pad</a:t>
            </a:r>
            <a:endParaRPr lang="en-US" sz="2800" dirty="0">
              <a:latin typeface="+mj-lt"/>
            </a:endParaRPr>
          </a:p>
        </p:txBody>
      </p:sp>
      <p:pic>
        <p:nvPicPr>
          <p:cNvPr id="4" name="Picture 2" descr="A photo shows a technician using an abrasive disc to clean a part of an engine. The abrasive disc has a coarse su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507" y="1752600"/>
            <a:ext cx="5710985"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000" dirty="0">
                <a:latin typeface="Arial (Headings)"/>
              </a:rPr>
              <a:t>Figure 29.4 Using baking soda is the recommended way to clean engine parts because any soda that is left on or in the part is dissolved in oil or water, unlike either sand or glass beads, which can be engine damaging</a:t>
            </a:r>
            <a:endParaRPr lang="en-US" sz="2000" dirty="0">
              <a:latin typeface="+mj-lt"/>
            </a:endParaRPr>
          </a:p>
        </p:txBody>
      </p:sp>
      <p:pic>
        <p:nvPicPr>
          <p:cNvPr id="4" name="Picture 2" descr="A photo shows baking soda poured on the top of a pis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94" y="1752600"/>
            <a:ext cx="5908612"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29.5 Small engine parts can be blasted clean in a sealed cabinet</a:t>
            </a:r>
            <a:endParaRPr lang="en-US" dirty="0">
              <a:latin typeface="+mj-lt"/>
            </a:endParaRPr>
          </a:p>
        </p:txBody>
      </p:sp>
      <p:pic>
        <p:nvPicPr>
          <p:cNvPr id="6" name="Picture 2" descr="A photo shows a technician blasting components in a sealed cabi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132" y="1609864"/>
            <a:ext cx="5287737" cy="455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990725"/>
            <a:ext cx="61150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463</TotalTime>
  <Words>1263</Words>
  <Application>Microsoft Office PowerPoint</Application>
  <PresentationFormat>On-screen Show (4:3)</PresentationFormat>
  <Paragraphs>118</Paragraphs>
  <Slides>46</Slides>
  <Notes>0</Notes>
  <HiddenSlides>0</HiddenSlides>
  <MMClips>0</MMClips>
  <ScaleCrop>false</ScaleCrop>
  <HeadingPairs>
    <vt:vector size="4" baseType="variant">
      <vt:variant>
        <vt:lpstr>Theme</vt:lpstr>
      </vt:variant>
      <vt:variant>
        <vt:i4>5</vt:i4>
      </vt:variant>
      <vt:variant>
        <vt:lpstr>Slide Titles</vt:lpstr>
      </vt:variant>
      <vt:variant>
        <vt:i4>46</vt:i4>
      </vt:variant>
    </vt:vector>
  </HeadingPairs>
  <TitlesOfParts>
    <vt:vector size="51" baseType="lpstr">
      <vt:lpstr>Office Theme</vt:lpstr>
      <vt:lpstr>508 Lecture</vt:lpstr>
      <vt:lpstr>2_508 Lecture</vt:lpstr>
      <vt:lpstr>3_508 Lecture</vt:lpstr>
      <vt:lpstr>4_508 Lecture</vt:lpstr>
      <vt:lpstr>Automotive Technology Principles, Diagnosis, and Service</vt:lpstr>
      <vt:lpstr>LEARNING OBJECTIVES </vt:lpstr>
      <vt:lpstr>MECHANICAL CLEANING</vt:lpstr>
      <vt:lpstr>Figure 29.1 Plastic razor blades are available and make an excellent tool to clean gasket surfaces without causing any harm to the engine surfaces</vt:lpstr>
      <vt:lpstr>Figure 29.2 An air-powered grinder attached to a bristle pad being used to clean the gasket surface of a cylinder head. </vt:lpstr>
      <vt:lpstr>Figure 29.3 An abrasive disc commonly called by its trade name, Scotch Brite™ pad</vt:lpstr>
      <vt:lpstr>Figure 29.4 Using baking soda is the recommended way to clean engine parts because any soda that is left on or in the part is dissolved in oil or water, unlike either sand or glass beads, which can be engine damaging</vt:lpstr>
      <vt:lpstr>Figure 29.5 Small engine parts can be blasted clean in a sealed cabinet</vt:lpstr>
      <vt:lpstr>Tech Tip </vt:lpstr>
      <vt:lpstr>QUESTION 1: ?</vt:lpstr>
      <vt:lpstr>ANSWER 1:</vt:lpstr>
      <vt:lpstr>CHEMICAL CLEANERS</vt:lpstr>
      <vt:lpstr>SPRAY AND STEAM WASHING</vt:lpstr>
      <vt:lpstr>Figure 29.6 A pressure jet washer is similar to a large  industrial-sized dishwasher. Each part is then rinsed with water to remove chemicals or debris that may remain there while it is still in the tank</vt:lpstr>
      <vt:lpstr>THERMAL CLEANING</vt:lpstr>
      <vt:lpstr>Figure 29.7 A microbial cleaning tank uses microbes to clean grease and oil from parts</vt:lpstr>
      <vt:lpstr>Figure 29.8 (a) A pyrolytic (high-temperature) oven cleans by baking the engine parts. After the parts have been cleaned, they are placed into an airless blaster. This unit uses a paddle to scoop stainless steel shot from a reservoir and forces it against the engine part.</vt:lpstr>
      <vt:lpstr>Figure 29.8 (b) This cleaned engine block has been baked and shot blasted</vt:lpstr>
      <vt:lpstr>TANK AND VAPOR CLEANING</vt:lpstr>
      <vt:lpstr> ULTRASONIC AND VIBRATORY CLEANING</vt:lpstr>
      <vt:lpstr>Figure 29.9 An ultrasonic cleaner is used to clean fuel injectors</vt:lpstr>
      <vt:lpstr> CRACK DETECTION</vt:lpstr>
      <vt:lpstr>Figure 29.10 The top deck surface of a block is being tested using magnetic crack inspection equipment</vt:lpstr>
      <vt:lpstr>Figure 29.11 If the lines of force are interrupted by a break (crack) in the casting, then two magnetic fields are created and the powder will lodge in the crack</vt:lpstr>
      <vt:lpstr>Figure 29.12 This crack in a vintage Ford 289, V-8 block was likely caused by the technician using excessive force trying to remove the plug from the block.</vt:lpstr>
      <vt:lpstr>Figure 29.13 To make sure that the mark observed in the cylinder wall was a crack, compressed air was forced into the water jacket while soapy water was sprayed on the cylinder wall. Bubbles confirmed that the mark was indeed a crack</vt:lpstr>
      <vt:lpstr>Figure 29.14 A cylinder head is under water and being pressure tested using compressed air. Note that the air bubbles indicate a crack</vt:lpstr>
      <vt:lpstr>QUESTION 2: ?</vt:lpstr>
      <vt:lpstr>ANSWER 2:</vt:lpstr>
      <vt:lpstr> CRACK REPAIR (1 OF 2)</vt:lpstr>
      <vt:lpstr>CRACK REPAIR (2 OF 2)</vt:lpstr>
      <vt:lpstr>Figure 29.15 (a) Before welding, the crack is ground out using a carbide grinder</vt:lpstr>
      <vt:lpstr>Figure 29.15 (b) Here the technician is practicing using the special cast-iron welding torch before welding the cracked cylinder head</vt:lpstr>
      <vt:lpstr>Figure 29.15 (c) This is the finished welded crack before final machining </vt:lpstr>
      <vt:lpstr>Figure 29.15 (d) Note the finished cylinder head after the crack has been repaired using welding</vt:lpstr>
      <vt:lpstr>Figure 29.16 Reaming a hole for a tapered plug</vt:lpstr>
      <vt:lpstr>Figure 29.17 Tapping a tapered hole for a plug</vt:lpstr>
      <vt:lpstr>Figure 29.18 Screwing a tapered plug in the hole</vt:lpstr>
      <vt:lpstr>Figure 29.19 Cutting the plug with a hacksaw</vt:lpstr>
      <vt:lpstr>Figure 29.20 Interlocking plugs</vt:lpstr>
      <vt:lpstr>Figure 29.21 (a) A hole is drilled and tapped for the plugs</vt:lpstr>
      <vt:lpstr>Figure 29.21 (b) The plugs are installed</vt:lpstr>
      <vt:lpstr>Figure 29.21 (c) After final machining, the cylinder head can be returned to useful service</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29</dc:title>
  <dc:creator>Curt &amp; Tammy</dc:creator>
  <cp:lastModifiedBy>Curt &amp; Tammy</cp:lastModifiedBy>
  <cp:revision>55</cp:revision>
  <dcterms:created xsi:type="dcterms:W3CDTF">2018-09-25T19:30:15Z</dcterms:created>
  <dcterms:modified xsi:type="dcterms:W3CDTF">2019-03-17T18:23:45Z</dcterms:modified>
</cp:coreProperties>
</file>