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85" r:id="rId3"/>
    <p:sldMasterId id="2147483697" r:id="rId4"/>
    <p:sldMasterId id="2147483709" r:id="rId5"/>
  </p:sldMasterIdLst>
  <p:sldIdLst>
    <p:sldId id="257" r:id="rId6"/>
    <p:sldId id="259" r:id="rId7"/>
    <p:sldId id="262" r:id="rId8"/>
    <p:sldId id="315" r:id="rId9"/>
    <p:sldId id="316" r:id="rId10"/>
    <p:sldId id="263" r:id="rId11"/>
    <p:sldId id="317" r:id="rId12"/>
    <p:sldId id="270" r:id="rId13"/>
    <p:sldId id="318" r:id="rId14"/>
    <p:sldId id="267" r:id="rId15"/>
    <p:sldId id="268" r:id="rId16"/>
    <p:sldId id="269" r:id="rId17"/>
    <p:sldId id="319" r:id="rId18"/>
    <p:sldId id="320" r:id="rId19"/>
    <p:sldId id="321" r:id="rId20"/>
    <p:sldId id="271" r:id="rId21"/>
    <p:sldId id="339" r:id="rId22"/>
    <p:sldId id="340" r:id="rId23"/>
    <p:sldId id="341" r:id="rId24"/>
    <p:sldId id="273" r:id="rId25"/>
    <p:sldId id="342" r:id="rId26"/>
    <p:sldId id="343" r:id="rId27"/>
    <p:sldId id="344" r:id="rId28"/>
    <p:sldId id="345" r:id="rId29"/>
    <p:sldId id="272" r:id="rId30"/>
    <p:sldId id="346" r:id="rId31"/>
    <p:sldId id="275" r:id="rId32"/>
    <p:sldId id="347" r:id="rId33"/>
    <p:sldId id="286" r:id="rId34"/>
    <p:sldId id="287" r:id="rId35"/>
    <p:sldId id="326" r:id="rId36"/>
    <p:sldId id="327" r:id="rId37"/>
    <p:sldId id="328" r:id="rId38"/>
    <p:sldId id="329" r:id="rId39"/>
    <p:sldId id="330" r:id="rId40"/>
    <p:sldId id="331" r:id="rId41"/>
    <p:sldId id="332" r:id="rId42"/>
    <p:sldId id="333" r:id="rId43"/>
    <p:sldId id="334" r:id="rId44"/>
    <p:sldId id="335" r:id="rId45"/>
    <p:sldId id="336" r:id="rId46"/>
    <p:sldId id="337" r:id="rId47"/>
    <p:sldId id="338" r:id="rId48"/>
    <p:sldId id="325"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718" autoAdjust="0"/>
  </p:normalViewPr>
  <p:slideViewPr>
    <p:cSldViewPr>
      <p:cViewPr varScale="1">
        <p:scale>
          <a:sx n="105" d="100"/>
          <a:sy n="105" d="100"/>
        </p:scale>
        <p:origin x="-215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226966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2/28/2019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2/28/2019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2/28/2019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2/28/2019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2/28/2019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2/28/2019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2/28/2019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2/28/2019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2/28/2019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2/28/2019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2/28/2019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2/28/2019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2/28/2019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2/28/2019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2/28/2019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2/28/2019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2/28/2019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2/28/2019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2/28/2019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2/28/2019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2/28/2019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2/28/2019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2/28/2019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2/28/2019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3.emf"/><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2/28/2019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2/28/2019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2/28/2019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2/28/2019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5.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5.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5.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5.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5.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5.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6.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6.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6.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6.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6.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6.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6.xml"/></Relationships>
</file>

<file path=ppt/slides/_rels/slide3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6.xml"/></Relationships>
</file>

<file path=ppt/slides/_rels/slide4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56.xml"/></Relationships>
</file>

<file path=ppt/slides/_rels/slide4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56.xml"/></Relationships>
</file>

<file path=ppt/slides/_rels/slide4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56.xml"/></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smtClean="0">
                <a:latin typeface="Arial" panose="020B0604020202020204" pitchFamily="34" charset="0"/>
                <a:cs typeface="Arial" panose="020B0604020202020204" pitchFamily="34" charset="0"/>
              </a:rPr>
              <a:t>Sixth Edition</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r>
              <a:rPr lang="en-US" smtClean="0"/>
              <a:t>Chapter 28</a:t>
            </a:r>
            <a:endParaRPr lang="en-US" dirty="0"/>
          </a:p>
        </p:txBody>
      </p:sp>
      <p:sp>
        <p:nvSpPr>
          <p:cNvPr id="5" name="Text Placeholder 4"/>
          <p:cNvSpPr>
            <a:spLocks noGrp="1"/>
          </p:cNvSpPr>
          <p:nvPr>
            <p:ph type="body" sz="quarter" idx="15"/>
          </p:nvPr>
        </p:nvSpPr>
        <p:spPr/>
        <p:txBody>
          <a:bodyPr/>
          <a:lstStyle/>
          <a:p>
            <a:r>
              <a:rPr lang="en-US" sz="3200" b="1" dirty="0" smtClean="0">
                <a:solidFill>
                  <a:srgbClr val="005A70"/>
                </a:solidFill>
                <a:latin typeface="Arial" panose="020B0604020202020204" pitchFamily="34" charset="0"/>
                <a:cs typeface="Arial" panose="020B0604020202020204" pitchFamily="34" charset="0"/>
              </a:rPr>
              <a:t>Engine Removal and Disassembly</a:t>
            </a: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QUESTION 1: </a:t>
            </a:r>
            <a:r>
              <a:rPr lang="en-US" sz="4000" dirty="0" smtClean="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1323439"/>
          </a:xfrm>
          <a:prstGeom prst="rect">
            <a:avLst/>
          </a:prstGeom>
        </p:spPr>
        <p:txBody>
          <a:bodyPr wrap="square">
            <a:spAutoFit/>
          </a:bodyPr>
          <a:lstStyle/>
          <a:p>
            <a:r>
              <a:rPr lang="en-US" sz="4000" dirty="0" smtClean="0">
                <a:solidFill>
                  <a:srgbClr val="000000"/>
                </a:solidFill>
              </a:rPr>
              <a:t>Why is the use of a new replacement engine beneficial?</a:t>
            </a:r>
            <a:endParaRPr lang="en-US" sz="4000" dirty="0">
              <a:solidFill>
                <a:srgbClr val="000000"/>
              </a:solidFill>
            </a:endParaRPr>
          </a:p>
        </p:txBody>
      </p:sp>
    </p:spTree>
    <p:extLst>
      <p:ext uri="{BB962C8B-B14F-4D97-AF65-F5344CB8AC3E}">
        <p14:creationId xmlns:p14="http://schemas.microsoft.com/office/powerpoint/2010/main" val="3056825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ANSWER 1:</a:t>
            </a:r>
            <a:endParaRPr lang="en-US" sz="3200" dirty="0">
              <a:solidFill>
                <a:srgbClr val="F8F9D3"/>
              </a:solidFill>
              <a:latin typeface="+mj-lt"/>
            </a:endParaRPr>
          </a:p>
        </p:txBody>
      </p:sp>
      <p:sp>
        <p:nvSpPr>
          <p:cNvPr id="6" name="Rectangle 5"/>
          <p:cNvSpPr/>
          <p:nvPr/>
        </p:nvSpPr>
        <p:spPr>
          <a:xfrm>
            <a:off x="304800" y="1954959"/>
            <a:ext cx="8534400" cy="1323439"/>
          </a:xfrm>
          <a:prstGeom prst="rect">
            <a:avLst/>
          </a:prstGeom>
        </p:spPr>
        <p:txBody>
          <a:bodyPr wrap="square">
            <a:spAutoFit/>
          </a:bodyPr>
          <a:lstStyle/>
          <a:p>
            <a:r>
              <a:rPr lang="en-US" sz="4000" dirty="0" smtClean="0">
                <a:solidFill>
                  <a:srgbClr val="000000"/>
                </a:solidFill>
              </a:rPr>
              <a:t>New parts are used and the engine comes with a warranty.</a:t>
            </a:r>
            <a:endParaRPr lang="en-US" sz="4000" dirty="0">
              <a:solidFill>
                <a:srgbClr val="000000"/>
              </a:solidFill>
            </a:endParaRPr>
          </a:p>
        </p:txBody>
      </p:sp>
    </p:spTree>
    <p:extLst>
      <p:ext uri="{BB962C8B-B14F-4D97-AF65-F5344CB8AC3E}">
        <p14:creationId xmlns:p14="http://schemas.microsoft.com/office/powerpoint/2010/main" val="258282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ENGINE DISASSEMBLY</a:t>
            </a:r>
            <a:endParaRPr lang="en-US" dirty="0">
              <a:latin typeface="+mj-lt"/>
            </a:endParaRPr>
          </a:p>
        </p:txBody>
      </p:sp>
      <p:sp>
        <p:nvSpPr>
          <p:cNvPr id="28675" name="Content Placeholder 2"/>
          <p:cNvSpPr>
            <a:spLocks noGrp="1"/>
          </p:cNvSpPr>
          <p:nvPr>
            <p:ph idx="1"/>
          </p:nvPr>
        </p:nvSpPr>
        <p:spPr>
          <a:xfrm>
            <a:off x="228600" y="1600200"/>
            <a:ext cx="8458200" cy="4525963"/>
          </a:xfrm>
        </p:spPr>
        <p:txBody>
          <a:bodyPr/>
          <a:lstStyle/>
          <a:p>
            <a:r>
              <a:rPr lang="en-US" dirty="0" smtClean="0"/>
              <a:t>Mount engine on a stand</a:t>
            </a:r>
          </a:p>
          <a:p>
            <a:r>
              <a:rPr lang="en-US" dirty="0" smtClean="0"/>
              <a:t>Cam-In-Block Example</a:t>
            </a:r>
          </a:p>
          <a:p>
            <a:pPr lvl="1"/>
            <a:r>
              <a:rPr lang="en-US" dirty="0" smtClean="0"/>
              <a:t>Remove rocker covers, rocker arms, and push rods.</a:t>
            </a:r>
          </a:p>
          <a:p>
            <a:pPr lvl="1"/>
            <a:r>
              <a:rPr lang="en-US" dirty="0" smtClean="0"/>
              <a:t>Remove the intake manifold</a:t>
            </a:r>
          </a:p>
          <a:p>
            <a:pPr lvl="1"/>
            <a:r>
              <a:rPr lang="en-US" dirty="0" smtClean="0"/>
              <a:t>Remove the lifters</a:t>
            </a:r>
          </a:p>
          <a:p>
            <a:pPr lvl="1"/>
            <a:r>
              <a:rPr lang="en-US" dirty="0" smtClean="0"/>
              <a:t>Remove the cylinder heads</a:t>
            </a:r>
          </a:p>
          <a:p>
            <a:r>
              <a:rPr lang="en-US" dirty="0" smtClean="0"/>
              <a:t>Overhead Camshaft Example</a:t>
            </a:r>
          </a:p>
          <a:p>
            <a:pPr lvl="1"/>
            <a:r>
              <a:rPr lang="en-US" dirty="0" smtClean="0"/>
              <a:t>Remove timing cover, timing belt or chain, and camshaft prior to removing cylinder head.</a:t>
            </a:r>
          </a:p>
          <a:p>
            <a:endParaRPr lang="en-US" dirty="0" smtClean="0"/>
          </a:p>
          <a:p>
            <a:endParaRPr lang="en-US" dirty="0"/>
          </a:p>
          <a:p>
            <a:endParaRPr lang="en-US" dirty="0"/>
          </a:p>
        </p:txBody>
      </p:sp>
    </p:spTree>
    <p:extLst>
      <p:ext uri="{BB962C8B-B14F-4D97-AF65-F5344CB8AC3E}">
        <p14:creationId xmlns:p14="http://schemas.microsoft.com/office/powerpoint/2010/main" val="72669597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dirty="0">
                <a:latin typeface="+mj-lt"/>
              </a:rPr>
              <a:t>Figure 28.6 Always use graded bolts—either grade 5 or8 bolts—whenever mounting an engine to a stand</a:t>
            </a:r>
          </a:p>
        </p:txBody>
      </p:sp>
      <p:pic>
        <p:nvPicPr>
          <p:cNvPr id="6" name="Picture 2" descr="A photo shows graded bolts being used to mount an engine to a st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0837" y="1686076"/>
            <a:ext cx="6062326" cy="4552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522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a:latin typeface="+mj-lt"/>
              </a:rPr>
              <a:t>Figure 28.7 Keeping the pushrods and the lifters sorted by cylinder, including the spark plugs, is a wise way to proceed when disassembling the cylinder heads</a:t>
            </a:r>
            <a:endParaRPr lang="en-US" dirty="0">
              <a:latin typeface="+mj-lt"/>
            </a:endParaRPr>
          </a:p>
        </p:txBody>
      </p:sp>
      <p:pic>
        <p:nvPicPr>
          <p:cNvPr id="4" name="Picture 2" descr="A photo shows the lifters, pushrods, and spark plugs of an engine neatly sorted on a t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3136" y="1987319"/>
            <a:ext cx="5776140" cy="4288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7452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000" dirty="0">
                <a:latin typeface="+mj-lt"/>
              </a:rPr>
              <a:t>Figure 28.8 Sometimes, after the cylinder head has been removed, the engine condition is discovered to be so major that the entire engine may need to be replaced, rather than overhauled</a:t>
            </a:r>
          </a:p>
        </p:txBody>
      </p:sp>
      <p:pic>
        <p:nvPicPr>
          <p:cNvPr id="4" name="Picture 2" descr="A photo shows the combustion chamber of a cylinder head with a gaping hole that is beyond repair and needs replace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4780" y="1828800"/>
            <a:ext cx="5654441" cy="4246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653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smtClean="0">
                <a:latin typeface="+mj-lt"/>
              </a:rPr>
              <a:t>DISASSEMBLY OF THE SHORT BLOCK</a:t>
            </a:r>
            <a:endParaRPr lang="en-US" dirty="0">
              <a:latin typeface="+mj-lt"/>
            </a:endParaRPr>
          </a:p>
        </p:txBody>
      </p:sp>
      <p:sp>
        <p:nvSpPr>
          <p:cNvPr id="28675" name="Content Placeholder 2"/>
          <p:cNvSpPr>
            <a:spLocks noGrp="1"/>
          </p:cNvSpPr>
          <p:nvPr>
            <p:ph idx="1"/>
          </p:nvPr>
        </p:nvSpPr>
        <p:spPr/>
        <p:txBody>
          <a:bodyPr/>
          <a:lstStyle/>
          <a:p>
            <a:r>
              <a:rPr lang="en-US" dirty="0" smtClean="0"/>
              <a:t>Remove the oil pan</a:t>
            </a:r>
          </a:p>
          <a:p>
            <a:r>
              <a:rPr lang="en-US" dirty="0" smtClean="0"/>
              <a:t>Mark the connecting rods and caps</a:t>
            </a:r>
          </a:p>
          <a:p>
            <a:r>
              <a:rPr lang="en-US" dirty="0" smtClean="0"/>
              <a:t>Remove the cylinder ridge</a:t>
            </a:r>
          </a:p>
          <a:p>
            <a:r>
              <a:rPr lang="en-US" dirty="0" smtClean="0"/>
              <a:t>Remove the pistons</a:t>
            </a:r>
          </a:p>
        </p:txBody>
      </p:sp>
    </p:spTree>
    <p:extLst>
      <p:ext uri="{BB962C8B-B14F-4D97-AF65-F5344CB8AC3E}">
        <p14:creationId xmlns:p14="http://schemas.microsoft.com/office/powerpoint/2010/main" val="344358824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28.9 These connecting rods were numbered from the factory. If they are not, then they should be marked</a:t>
            </a:r>
            <a:endParaRPr lang="en-US" dirty="0">
              <a:latin typeface="+mj-lt"/>
            </a:endParaRPr>
          </a:p>
        </p:txBody>
      </p:sp>
      <p:pic>
        <p:nvPicPr>
          <p:cNvPr id="3" name="Picture 2" descr="A photo shows numbers stamped on the connecting rod and rod cap of an eng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2910" y="1833076"/>
            <a:ext cx="5818181" cy="4375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0826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28.10 Most of the cylinder wear is on the top inch just below the cylinder ridge. This wear is due to the heat and combustion pressures that occur when the piston is near the top of the cylinder</a:t>
            </a:r>
          </a:p>
        </p:txBody>
      </p:sp>
      <p:pic>
        <p:nvPicPr>
          <p:cNvPr id="3" name="Picture 2" descr="The figure shows the following:&#10;• The area of greatest wear on a cylinder is just below the cylinder ridge near the upper end of top ring travel and is labeled as 0.009 inches.&#10;• Upper end of piston skirt travel has a wear of 0.003 inches.&#10;• Piston skirt travels in the area of least wear near the lower end of bottom ring trav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581" y="1977783"/>
            <a:ext cx="5524839" cy="4288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2142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28.11 This ridge is being removed with one type of ridge reamer before the piston assemblies are removed from the engine</a:t>
            </a:r>
            <a:endParaRPr lang="en-US" dirty="0">
              <a:latin typeface="+mj-lt"/>
            </a:endParaRPr>
          </a:p>
        </p:txBody>
      </p:sp>
      <p:pic>
        <p:nvPicPr>
          <p:cNvPr id="3" name="Picture 2" descr="A photo shows a ridge reamer fitted inside a cylinder to remove the rid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6371" y="2220600"/>
            <a:ext cx="3791258" cy="4040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02720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a:t>
            </a:r>
            <a:endParaRPr lang="en-US" dirty="0">
              <a:latin typeface="+mj-lt"/>
            </a:endParaRPr>
          </a:p>
        </p:txBody>
      </p:sp>
      <p:sp>
        <p:nvSpPr>
          <p:cNvPr id="23555" name="Content Placeholder 2"/>
          <p:cNvSpPr>
            <a:spLocks noGrp="1"/>
          </p:cNvSpPr>
          <p:nvPr>
            <p:ph idx="1"/>
          </p:nvPr>
        </p:nvSpPr>
        <p:spPr/>
        <p:txBody>
          <a:bodyPr/>
          <a:lstStyle/>
          <a:p>
            <a:pPr marL="0" indent="0">
              <a:buNone/>
            </a:pPr>
            <a:r>
              <a:rPr lang="en-US" b="1" dirty="0" smtClean="0">
                <a:solidFill>
                  <a:srgbClr val="005A70"/>
                </a:solidFill>
              </a:rPr>
              <a:t>28.1</a:t>
            </a:r>
            <a:r>
              <a:rPr lang="en-US" dirty="0" smtClean="0"/>
              <a:t> </a:t>
            </a:r>
            <a:r>
              <a:rPr lang="en-US" dirty="0"/>
              <a:t>Discuss the different engine repair options</a:t>
            </a:r>
            <a:r>
              <a:rPr lang="en-US" dirty="0" smtClean="0"/>
              <a:t>.</a:t>
            </a:r>
          </a:p>
          <a:p>
            <a:pPr marL="0" indent="0">
              <a:buNone/>
            </a:pPr>
            <a:r>
              <a:rPr lang="en-US" b="1" dirty="0" smtClean="0">
                <a:solidFill>
                  <a:srgbClr val="005A70"/>
                </a:solidFill>
              </a:rPr>
              <a:t>28.2 </a:t>
            </a:r>
            <a:r>
              <a:rPr lang="en-US" dirty="0"/>
              <a:t>Explain the engine removal procedure</a:t>
            </a:r>
            <a:r>
              <a:rPr lang="en-US" dirty="0" smtClean="0"/>
              <a:t>.</a:t>
            </a:r>
          </a:p>
          <a:p>
            <a:pPr marL="0" indent="0">
              <a:buNone/>
            </a:pPr>
            <a:r>
              <a:rPr lang="en-US" b="1" dirty="0" smtClean="0">
                <a:solidFill>
                  <a:srgbClr val="005A70"/>
                </a:solidFill>
              </a:rPr>
              <a:t>28.3  </a:t>
            </a:r>
            <a:r>
              <a:rPr lang="en-US" dirty="0"/>
              <a:t>Explain the engine disassembly procedure</a:t>
            </a:r>
            <a:r>
              <a:rPr lang="en-US" dirty="0" smtClean="0"/>
              <a:t>.</a:t>
            </a:r>
          </a:p>
          <a:p>
            <a:pPr marL="0" indent="0">
              <a:buNone/>
            </a:pPr>
            <a:r>
              <a:rPr lang="en-US" b="1" dirty="0" smtClean="0">
                <a:solidFill>
                  <a:schemeClr val="accent2"/>
                </a:solidFill>
              </a:rPr>
              <a:t>28.4</a:t>
            </a:r>
            <a:r>
              <a:rPr lang="en-US" dirty="0" smtClean="0"/>
              <a:t> </a:t>
            </a:r>
            <a:r>
              <a:rPr lang="en-US" dirty="0"/>
              <a:t>Explain disassembly of the short block, rotating engine </a:t>
            </a:r>
            <a:r>
              <a:rPr lang="en-US" dirty="0" smtClean="0"/>
              <a:t>assemblies removal</a:t>
            </a:r>
            <a:r>
              <a:rPr lang="en-US" dirty="0"/>
              <a:t>, and cylinder head disassembly.</a:t>
            </a:r>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smtClean="0">
                <a:latin typeface="+mj-lt"/>
              </a:rPr>
              <a:t>ROTATING ENGINE ASSEMBLIES REMOVAL</a:t>
            </a:r>
            <a:endParaRPr lang="en-US" dirty="0">
              <a:latin typeface="+mj-lt"/>
            </a:endParaRPr>
          </a:p>
        </p:txBody>
      </p:sp>
      <p:sp>
        <p:nvSpPr>
          <p:cNvPr id="28675" name="Content Placeholder 2"/>
          <p:cNvSpPr>
            <a:spLocks noGrp="1"/>
          </p:cNvSpPr>
          <p:nvPr>
            <p:ph idx="1"/>
          </p:nvPr>
        </p:nvSpPr>
        <p:spPr>
          <a:xfrm>
            <a:off x="457200" y="1600200"/>
            <a:ext cx="7924800" cy="4525963"/>
          </a:xfrm>
        </p:spPr>
        <p:txBody>
          <a:bodyPr/>
          <a:lstStyle/>
          <a:p>
            <a:r>
              <a:rPr lang="en-US" dirty="0" smtClean="0"/>
              <a:t>Remove the harmonic balancer</a:t>
            </a:r>
          </a:p>
          <a:p>
            <a:r>
              <a:rPr lang="en-US" dirty="0" smtClean="0"/>
              <a:t>Remove the camshaft</a:t>
            </a:r>
          </a:p>
          <a:p>
            <a:r>
              <a:rPr lang="en-US" dirty="0" smtClean="0"/>
              <a:t>Remove the crankshaft and main bearings</a:t>
            </a:r>
          </a:p>
          <a:p>
            <a:endParaRPr lang="en-US" dirty="0" smtClean="0"/>
          </a:p>
        </p:txBody>
      </p:sp>
    </p:spTree>
    <p:extLst>
      <p:ext uri="{BB962C8B-B14F-4D97-AF65-F5344CB8AC3E}">
        <p14:creationId xmlns:p14="http://schemas.microsoft.com/office/powerpoint/2010/main" val="148128582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28.12 Puller being used to pull the vibration damper from the crankshaft</a:t>
            </a:r>
            <a:endParaRPr lang="en-US" dirty="0">
              <a:latin typeface="+mj-lt"/>
            </a:endParaRPr>
          </a:p>
        </p:txBody>
      </p:sp>
      <p:pic>
        <p:nvPicPr>
          <p:cNvPr id="3" name="Picture 2" descr="A photo shows a technician using a threaded puller to remove the vibration damper from the crankshaf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7580" y="1647948"/>
            <a:ext cx="5708841" cy="4425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9772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28.13 When the timing chain cover was removed, the broken timing gear explained why this GM 4.3 liter V-6 engine stopped running</a:t>
            </a:r>
            <a:endParaRPr lang="en-US" dirty="0">
              <a:latin typeface="+mj-lt"/>
            </a:endParaRPr>
          </a:p>
        </p:txBody>
      </p:sp>
      <p:pic>
        <p:nvPicPr>
          <p:cNvPr id="3" name="Picture 2" descr="A photo shows the timing bear of a GM 4.3-liter V-6 engine broken in two piec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6900" y="1905000"/>
            <a:ext cx="3030199" cy="4040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2769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28.14 Most engines, such as this Chevrolet V-8 with four-bolt main bearing caps, have arrows marked on the bearing caps that should point to the front of the engine</a:t>
            </a:r>
          </a:p>
        </p:txBody>
      </p:sp>
      <p:pic>
        <p:nvPicPr>
          <p:cNvPr id="3" name="Picture 2" descr="A photo shows the main bearing cap of a Chevrolet V-8 engine with an arrow stamped on 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3438" y="1919081"/>
            <a:ext cx="5777125" cy="4338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0471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28.15 This small block Chevrolet V-8 had water standing in the cylinders, causing a lot of rust, which was discovered as soon as the head was removed</a:t>
            </a:r>
            <a:endParaRPr lang="en-US" dirty="0">
              <a:latin typeface="+mj-lt"/>
            </a:endParaRPr>
          </a:p>
        </p:txBody>
      </p:sp>
      <p:pic>
        <p:nvPicPr>
          <p:cNvPr id="3" name="Picture 2" descr="A photo shows the cylinder of a Chevrolet V-8 engine rusted due to the presence of wa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4447" y="2161331"/>
            <a:ext cx="6895107" cy="4040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45728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Tech Tip</a:t>
            </a:r>
            <a:r>
              <a:rPr lang="en-US" sz="3400" dirty="0" smtClean="0">
                <a:latin typeface="+mj-lt"/>
              </a:rPr>
              <a:t> </a:t>
            </a:r>
            <a:endParaRPr lang="en-US" sz="3400" dirty="0">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447800"/>
            <a:ext cx="5943600" cy="481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1570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28.16 A torch is used to heat gallery plugs. Paraffin wax is then applied and allowed to flow around the threads. This procedure results in easier removal of the plugs and other threaded fasteners that cannot otherwise be loosened</a:t>
            </a:r>
            <a:endParaRPr lang="en-US" dirty="0">
              <a:latin typeface="+mj-lt"/>
            </a:endParaRPr>
          </a:p>
        </p:txBody>
      </p:sp>
      <p:pic>
        <p:nvPicPr>
          <p:cNvPr id="3" name="Picture 2" descr="A photo shows a technician using a torch to heat the gallery plugs of an engine and applying paraffin wax to flow around the threa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9796" y="1905000"/>
            <a:ext cx="3862819" cy="4080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095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 </a:t>
            </a:r>
            <a:r>
              <a:rPr lang="en-US" dirty="0" smtClean="0">
                <a:latin typeface="+mj-lt"/>
              </a:rPr>
              <a:t>CYLINDER HEAD DISASSEMBLY</a:t>
            </a:r>
            <a:endParaRPr lang="en-US" dirty="0">
              <a:latin typeface="+mj-lt"/>
            </a:endParaRPr>
          </a:p>
        </p:txBody>
      </p:sp>
      <p:sp>
        <p:nvSpPr>
          <p:cNvPr id="28675" name="Content Placeholder 2"/>
          <p:cNvSpPr>
            <a:spLocks noGrp="1"/>
          </p:cNvSpPr>
          <p:nvPr>
            <p:ph idx="1"/>
          </p:nvPr>
        </p:nvSpPr>
        <p:spPr>
          <a:xfrm>
            <a:off x="76200" y="1524000"/>
            <a:ext cx="8382000" cy="4525963"/>
          </a:xfrm>
        </p:spPr>
        <p:txBody>
          <a:bodyPr/>
          <a:lstStyle/>
          <a:p>
            <a:r>
              <a:rPr lang="en-US" dirty="0" smtClean="0"/>
              <a:t>Tap the valve spring retainer to break the taper.</a:t>
            </a:r>
          </a:p>
          <a:p>
            <a:r>
              <a:rPr lang="en-US" dirty="0" smtClean="0"/>
              <a:t>Compress the spring to expose the keepers.</a:t>
            </a:r>
          </a:p>
          <a:p>
            <a:r>
              <a:rPr lang="en-US" dirty="0" smtClean="0"/>
              <a:t>Remove the keepers and un-compress the spring.</a:t>
            </a:r>
          </a:p>
          <a:p>
            <a:r>
              <a:rPr lang="en-US" dirty="0" smtClean="0"/>
              <a:t>Remove the spring and the valve.</a:t>
            </a:r>
          </a:p>
          <a:p>
            <a:r>
              <a:rPr lang="en-US" dirty="0" smtClean="0"/>
              <a:t>Remove valve seals and spring seats.</a:t>
            </a:r>
          </a:p>
          <a:p>
            <a:r>
              <a:rPr lang="en-US" dirty="0" smtClean="0"/>
              <a:t>Keep all components in order for reassembly.</a:t>
            </a:r>
          </a:p>
          <a:p>
            <a:r>
              <a:rPr lang="en-US" dirty="0" smtClean="0"/>
              <a:t>Overhead cam engines require cam removal first.</a:t>
            </a:r>
          </a:p>
          <a:p>
            <a:endParaRPr lang="en-US" dirty="0" smtClean="0"/>
          </a:p>
          <a:p>
            <a:endParaRPr lang="en-US" dirty="0" smtClean="0"/>
          </a:p>
        </p:txBody>
      </p:sp>
      <p:sp>
        <p:nvSpPr>
          <p:cNvPr id="3" name="TextBox 2"/>
          <p:cNvSpPr txBox="1"/>
          <p:nvPr/>
        </p:nvSpPr>
        <p:spPr>
          <a:xfrm>
            <a:off x="4724400" y="5105400"/>
            <a:ext cx="3733800" cy="400110"/>
          </a:xfrm>
          <a:prstGeom prst="rect">
            <a:avLst/>
          </a:prstGeom>
          <a:noFill/>
        </p:spPr>
        <p:txBody>
          <a:bodyPr wrap="square" rtlCol="0">
            <a:spAutoFit/>
          </a:bodyPr>
          <a:lstStyle/>
          <a:p>
            <a:r>
              <a:rPr lang="en-US" sz="2000" dirty="0" smtClean="0"/>
              <a:t>.</a:t>
            </a:r>
          </a:p>
        </p:txBody>
      </p:sp>
    </p:spTree>
    <p:extLst>
      <p:ext uri="{BB962C8B-B14F-4D97-AF65-F5344CB8AC3E}">
        <p14:creationId xmlns:p14="http://schemas.microsoft.com/office/powerpoint/2010/main" val="331578950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28.17 A valve spring compressor is used to compress the valve spring before removing the keepers (locks)</a:t>
            </a:r>
            <a:endParaRPr lang="en-US" dirty="0">
              <a:latin typeface="+mj-lt"/>
            </a:endParaRPr>
          </a:p>
        </p:txBody>
      </p:sp>
      <p:pic>
        <p:nvPicPr>
          <p:cNvPr id="3" name="Picture 2" descr="A photo shows a valve spring compressor being used to compress the valve springs to remove the valve keep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3304" y="1819674"/>
            <a:ext cx="5655804" cy="4418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69529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2: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smtClean="0">
                <a:solidFill>
                  <a:srgbClr val="000000"/>
                </a:solidFill>
              </a:rPr>
              <a:t>Why are valve spring retainers tapped with a hammer? </a:t>
            </a:r>
            <a:endParaRPr lang="en-US" sz="4000" dirty="0">
              <a:solidFill>
                <a:srgbClr val="000000"/>
              </a:solidFill>
            </a:endParaRPr>
          </a:p>
        </p:txBody>
      </p:sp>
    </p:spTree>
    <p:extLst>
      <p:ext uri="{BB962C8B-B14F-4D97-AF65-F5344CB8AC3E}">
        <p14:creationId xmlns:p14="http://schemas.microsoft.com/office/powerpoint/2010/main" val="2374300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ENGINE REPAIR OPTIONS</a:t>
            </a:r>
            <a:endParaRPr lang="en-US" dirty="0">
              <a:latin typeface="+mj-lt"/>
            </a:endParaRPr>
          </a:p>
        </p:txBody>
      </p:sp>
      <p:sp>
        <p:nvSpPr>
          <p:cNvPr id="25603" name="Content Placeholder 2"/>
          <p:cNvSpPr>
            <a:spLocks noGrp="1"/>
          </p:cNvSpPr>
          <p:nvPr>
            <p:ph idx="1"/>
          </p:nvPr>
        </p:nvSpPr>
        <p:spPr>
          <a:xfrm>
            <a:off x="457200" y="1600200"/>
            <a:ext cx="8077200" cy="4525963"/>
          </a:xfrm>
        </p:spPr>
        <p:txBody>
          <a:bodyPr/>
          <a:lstStyle/>
          <a:p>
            <a:r>
              <a:rPr lang="en-US" sz="2600" dirty="0" smtClean="0"/>
              <a:t>Component Replacement</a:t>
            </a:r>
          </a:p>
          <a:p>
            <a:r>
              <a:rPr lang="en-US" sz="2600" dirty="0" smtClean="0"/>
              <a:t>Valve Job</a:t>
            </a:r>
          </a:p>
          <a:p>
            <a:r>
              <a:rPr lang="en-US" sz="2600" dirty="0" smtClean="0"/>
              <a:t>Minor Overhaul</a:t>
            </a:r>
          </a:p>
          <a:p>
            <a:r>
              <a:rPr lang="en-US" sz="2600" dirty="0" smtClean="0"/>
              <a:t>Major Overhaul</a:t>
            </a:r>
          </a:p>
          <a:p>
            <a:r>
              <a:rPr lang="en-US" sz="2600" dirty="0" smtClean="0"/>
              <a:t>Short Block</a:t>
            </a:r>
          </a:p>
          <a:p>
            <a:r>
              <a:rPr lang="en-US" sz="2600" dirty="0" smtClean="0"/>
              <a:t>Long Block</a:t>
            </a:r>
          </a:p>
          <a:p>
            <a:r>
              <a:rPr lang="en-US" sz="2600" dirty="0" smtClean="0"/>
              <a:t>Crate Engine</a:t>
            </a:r>
          </a:p>
          <a:p>
            <a:r>
              <a:rPr lang="en-US" sz="2600" dirty="0" smtClean="0"/>
              <a:t>Remanufactured Engine</a:t>
            </a:r>
          </a:p>
          <a:p>
            <a:pPr lvl="1"/>
            <a:endParaRPr lang="en-US" dirty="0" smtClean="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2:</a:t>
            </a:r>
            <a:endParaRPr lang="en-US" sz="3400" dirty="0">
              <a:solidFill>
                <a:srgbClr val="F8F9D3"/>
              </a:solidFill>
              <a:latin typeface="+mj-lt"/>
            </a:endParaRPr>
          </a:p>
        </p:txBody>
      </p:sp>
      <p:sp>
        <p:nvSpPr>
          <p:cNvPr id="6" name="Rectangle 5"/>
          <p:cNvSpPr/>
          <p:nvPr/>
        </p:nvSpPr>
        <p:spPr>
          <a:xfrm>
            <a:off x="168876" y="1975554"/>
            <a:ext cx="8534400" cy="1938992"/>
          </a:xfrm>
          <a:prstGeom prst="rect">
            <a:avLst/>
          </a:prstGeom>
        </p:spPr>
        <p:txBody>
          <a:bodyPr wrap="square">
            <a:spAutoFit/>
          </a:bodyPr>
          <a:lstStyle/>
          <a:p>
            <a:r>
              <a:rPr lang="en-US" sz="4000" dirty="0" smtClean="0">
                <a:solidFill>
                  <a:srgbClr val="000000"/>
                </a:solidFill>
              </a:rPr>
              <a:t>The blow breaks the taper of the keeper and makes them easier to remove.</a:t>
            </a:r>
            <a:endParaRPr lang="en-US" sz="4000" dirty="0">
              <a:solidFill>
                <a:srgbClr val="000000"/>
              </a:solidFill>
            </a:endParaRPr>
          </a:p>
        </p:txBody>
      </p:sp>
    </p:spTree>
    <p:extLst>
      <p:ext uri="{BB962C8B-B14F-4D97-AF65-F5344CB8AC3E}">
        <p14:creationId xmlns:p14="http://schemas.microsoft.com/office/powerpoint/2010/main" val="2508462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latin typeface="+mj-lt"/>
              </a:rPr>
              <a:t>ENGINE REMOVAL</a:t>
            </a:r>
            <a:endParaRPr lang="en-US" dirty="0">
              <a:latin typeface="+mj-lt"/>
            </a:endParaRPr>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894382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1.</a:t>
            </a:r>
            <a:r>
              <a:rPr lang="en-US" b="0" dirty="0">
                <a:latin typeface="+mj-lt"/>
              </a:rPr>
              <a:t> Before beginning work on removing the engine, </a:t>
            </a:r>
            <a:r>
              <a:rPr lang="en-US" b="0" dirty="0" smtClean="0">
                <a:latin typeface="+mj-lt"/>
              </a:rPr>
              <a:t>mark and </a:t>
            </a:r>
            <a:r>
              <a:rPr lang="en-US" b="0" dirty="0">
                <a:latin typeface="+mj-lt"/>
              </a:rPr>
              <a:t>remove the hood and place it in a safe location.</a:t>
            </a:r>
            <a:endParaRPr lang="en-US" dirty="0">
              <a:latin typeface="+mj-lt"/>
            </a:endParaRPr>
          </a:p>
        </p:txBody>
      </p:sp>
      <p:pic>
        <p:nvPicPr>
          <p:cNvPr id="3" name="Picture 2" descr="A photo shows a technician marking the hood of a vehicle with chalk before removing 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662" y="1603729"/>
            <a:ext cx="6703089" cy="4444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6509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2.</a:t>
            </a:r>
            <a:r>
              <a:rPr lang="en-US" b="0" dirty="0">
                <a:latin typeface="+mj-lt"/>
              </a:rPr>
              <a:t> For safety, remove the negative battery cable to </a:t>
            </a:r>
            <a:r>
              <a:rPr lang="en-US" b="0" dirty="0" smtClean="0">
                <a:latin typeface="+mj-lt"/>
              </a:rPr>
              <a:t>avoid any </a:t>
            </a:r>
            <a:r>
              <a:rPr lang="en-US" b="0" dirty="0">
                <a:latin typeface="+mj-lt"/>
              </a:rPr>
              <a:t>possible electrical problems from occurring.</a:t>
            </a:r>
            <a:r>
              <a:rPr lang="en-US" dirty="0" smtClean="0">
                <a:latin typeface="+mj-lt"/>
              </a:rPr>
              <a:t> </a:t>
            </a:r>
            <a:endParaRPr lang="en-US" dirty="0">
              <a:latin typeface="+mj-lt"/>
            </a:endParaRPr>
          </a:p>
        </p:txBody>
      </p:sp>
      <p:pic>
        <p:nvPicPr>
          <p:cNvPr id="3" name="Picture 2" descr="A photo shows a technician removing the negative battery cable of an eng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3686" y="1631015"/>
            <a:ext cx="6675041" cy="4425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3717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3.</a:t>
            </a:r>
            <a:r>
              <a:rPr lang="en-US" b="0" dirty="0">
                <a:latin typeface="+mj-lt"/>
              </a:rPr>
              <a:t> Drain the coolant and dispose of properly.</a:t>
            </a:r>
            <a:r>
              <a:rPr lang="en-US" dirty="0" smtClean="0">
                <a:latin typeface="+mj-lt"/>
              </a:rPr>
              <a:t> </a:t>
            </a:r>
            <a:endParaRPr lang="en-US" dirty="0">
              <a:latin typeface="+mj-lt"/>
            </a:endParaRPr>
          </a:p>
        </p:txBody>
      </p:sp>
      <p:pic>
        <p:nvPicPr>
          <p:cNvPr id="3" name="Picture 2" descr="Photo of coolant being drained from an eng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3686" y="1740027"/>
            <a:ext cx="6675041" cy="4425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42379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4.</a:t>
            </a:r>
            <a:r>
              <a:rPr lang="en-US" b="0" dirty="0">
                <a:latin typeface="+mj-lt"/>
              </a:rPr>
              <a:t> Disconnect all cooling system and heater hoses </a:t>
            </a:r>
            <a:r>
              <a:rPr lang="en-US" b="0" dirty="0" smtClean="0">
                <a:latin typeface="+mj-lt"/>
              </a:rPr>
              <a:t>and remove </a:t>
            </a:r>
            <a:r>
              <a:rPr lang="en-US" b="0" dirty="0">
                <a:latin typeface="+mj-lt"/>
              </a:rPr>
              <a:t>the radiator.</a:t>
            </a:r>
            <a:r>
              <a:rPr lang="en-US" dirty="0" smtClean="0">
                <a:latin typeface="+mj-lt"/>
              </a:rPr>
              <a:t> </a:t>
            </a:r>
            <a:endParaRPr lang="en-US" dirty="0">
              <a:latin typeface="+mj-lt"/>
            </a:endParaRPr>
          </a:p>
        </p:txBody>
      </p:sp>
      <p:pic>
        <p:nvPicPr>
          <p:cNvPr id="3" name="Picture 2" descr="A photo shows a technician removing the cooling system and heater ho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3686" y="1613027"/>
            <a:ext cx="6675041" cy="4425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2833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5.</a:t>
            </a:r>
            <a:r>
              <a:rPr lang="en-US" b="0" dirty="0">
                <a:latin typeface="+mj-lt"/>
              </a:rPr>
              <a:t> Remove the accessory drive belt(s) and set </a:t>
            </a:r>
            <a:r>
              <a:rPr lang="en-US" b="0" dirty="0" smtClean="0">
                <a:latin typeface="+mj-lt"/>
              </a:rPr>
              <a:t>the  alternator</a:t>
            </a:r>
            <a:r>
              <a:rPr lang="en-US" b="0" dirty="0">
                <a:latin typeface="+mj-lt"/>
              </a:rPr>
              <a:t>, power steering pump, and </a:t>
            </a:r>
            <a:r>
              <a:rPr lang="en-US" b="0" dirty="0" smtClean="0">
                <a:latin typeface="+mj-lt"/>
              </a:rPr>
              <a:t>air-conditioning compressor </a:t>
            </a:r>
            <a:r>
              <a:rPr lang="en-US" b="0" dirty="0">
                <a:latin typeface="+mj-lt"/>
              </a:rPr>
              <a:t>aside.</a:t>
            </a:r>
            <a:r>
              <a:rPr lang="en-US" dirty="0" smtClean="0">
                <a:latin typeface="+mj-lt"/>
              </a:rPr>
              <a:t> </a:t>
            </a:r>
            <a:endParaRPr lang="en-US" dirty="0">
              <a:latin typeface="+mj-lt"/>
            </a:endParaRPr>
          </a:p>
        </p:txBody>
      </p:sp>
      <p:pic>
        <p:nvPicPr>
          <p:cNvPr id="3" name="Picture 2" descr="A photo shows a technician removing the accessory drive bel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3686" y="1681818"/>
            <a:ext cx="6675041" cy="4425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94919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6.</a:t>
            </a:r>
            <a:r>
              <a:rPr lang="en-US" b="0" dirty="0">
                <a:latin typeface="+mj-lt"/>
              </a:rPr>
              <a:t> Remove the air intake system, including the air </a:t>
            </a:r>
            <a:r>
              <a:rPr lang="en-US" b="0" dirty="0" smtClean="0">
                <a:latin typeface="+mj-lt"/>
              </a:rPr>
              <a:t>filter housing</a:t>
            </a:r>
            <a:r>
              <a:rPr lang="en-US" b="0" dirty="0">
                <a:latin typeface="+mj-lt"/>
              </a:rPr>
              <a:t>, as needed.</a:t>
            </a:r>
            <a:r>
              <a:rPr lang="en-US" dirty="0" smtClean="0">
                <a:latin typeface="+mj-lt"/>
              </a:rPr>
              <a:t> </a:t>
            </a:r>
            <a:endParaRPr lang="en-US" dirty="0">
              <a:latin typeface="+mj-lt"/>
            </a:endParaRPr>
          </a:p>
        </p:txBody>
      </p:sp>
      <p:pic>
        <p:nvPicPr>
          <p:cNvPr id="3" name="Picture 2" descr="A photo shows a technician removing the air intake system of an eng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3686" y="1613027"/>
            <a:ext cx="6675041" cy="4425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35674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7.</a:t>
            </a:r>
            <a:r>
              <a:rPr lang="en-US" b="0" dirty="0">
                <a:latin typeface="+mj-lt"/>
              </a:rPr>
              <a:t> Remove the electrical connector from all sensors </a:t>
            </a:r>
            <a:r>
              <a:rPr lang="en-US" b="0" dirty="0" smtClean="0">
                <a:latin typeface="+mj-lt"/>
              </a:rPr>
              <a:t>and label</a:t>
            </a:r>
            <a:r>
              <a:rPr lang="en-US" b="0" dirty="0">
                <a:latin typeface="+mj-lt"/>
              </a:rPr>
              <a:t>.</a:t>
            </a:r>
            <a:r>
              <a:rPr lang="en-US" dirty="0" smtClean="0">
                <a:latin typeface="+mj-lt"/>
              </a:rPr>
              <a:t> </a:t>
            </a:r>
            <a:endParaRPr lang="en-US" dirty="0">
              <a:latin typeface="+mj-lt"/>
            </a:endParaRPr>
          </a:p>
        </p:txBody>
      </p:sp>
      <p:pic>
        <p:nvPicPr>
          <p:cNvPr id="3" name="Picture 2" descr="A photo shows a technician removing the electrical connector from a sens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3686" y="1605634"/>
            <a:ext cx="6675041" cy="4425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84004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8</a:t>
            </a:r>
            <a:r>
              <a:rPr lang="en-US" dirty="0" smtClean="0">
                <a:latin typeface="+mj-lt"/>
              </a:rPr>
              <a:t>.</a:t>
            </a:r>
            <a:r>
              <a:rPr lang="en-US" b="0" dirty="0">
                <a:latin typeface="+mj-lt"/>
              </a:rPr>
              <a:t> Disconnect the engine wiring harness connector at </a:t>
            </a:r>
            <a:r>
              <a:rPr lang="en-US" b="0" dirty="0" smtClean="0">
                <a:latin typeface="+mj-lt"/>
              </a:rPr>
              <a:t>the bulkhead</a:t>
            </a:r>
            <a:r>
              <a:rPr lang="en-US" b="0" dirty="0">
                <a:latin typeface="+mj-lt"/>
              </a:rPr>
              <a:t>.</a:t>
            </a:r>
            <a:r>
              <a:rPr lang="en-US" dirty="0" smtClean="0">
                <a:latin typeface="+mj-lt"/>
              </a:rPr>
              <a:t> </a:t>
            </a:r>
            <a:endParaRPr lang="en-US" dirty="0">
              <a:latin typeface="+mj-lt"/>
            </a:endParaRPr>
          </a:p>
        </p:txBody>
      </p:sp>
      <p:pic>
        <p:nvPicPr>
          <p:cNvPr id="3" name="Picture 2" descr="A photo shows a technician disconnecting the engine wiring harness connector at the bulkhe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3686" y="1613027"/>
            <a:ext cx="6675041" cy="4425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1237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28.1 A worn timing sprocket that resulted in a retarded valve timing and reduced engine performance</a:t>
            </a:r>
          </a:p>
        </p:txBody>
      </p:sp>
      <p:pic>
        <p:nvPicPr>
          <p:cNvPr id="5" name="Picture 2" descr="A photo shows a timing sprocket worn out near the edges and groov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6508" y="1936518"/>
            <a:ext cx="5710985" cy="4288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051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9. </a:t>
            </a:r>
            <a:r>
              <a:rPr lang="en-US" b="0" dirty="0">
                <a:latin typeface="+mj-lt"/>
              </a:rPr>
              <a:t>Safely hoist the vehicle and disconnect the </a:t>
            </a:r>
            <a:r>
              <a:rPr lang="en-US" b="0" dirty="0" smtClean="0">
                <a:latin typeface="+mj-lt"/>
              </a:rPr>
              <a:t>exhaust system </a:t>
            </a:r>
            <a:r>
              <a:rPr lang="en-US" b="0" dirty="0">
                <a:latin typeface="+mj-lt"/>
              </a:rPr>
              <a:t>from the exhaust manifolds.</a:t>
            </a:r>
            <a:endParaRPr lang="en-US" dirty="0">
              <a:latin typeface="+mj-lt"/>
            </a:endParaRPr>
          </a:p>
        </p:txBody>
      </p:sp>
      <p:pic>
        <p:nvPicPr>
          <p:cNvPr id="3" name="Picture 2" descr="A photo shows a technician removing the exhaust system from the exhaust manifo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3686" y="1613027"/>
            <a:ext cx="6675041" cy="4425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9666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10. </a:t>
            </a:r>
            <a:r>
              <a:rPr lang="en-US" b="0" dirty="0">
                <a:latin typeface="+mj-lt"/>
              </a:rPr>
              <a:t>Mark and then remove the fasteners </a:t>
            </a:r>
            <a:r>
              <a:rPr lang="en-US" b="0" dirty="0" smtClean="0">
                <a:latin typeface="+mj-lt"/>
              </a:rPr>
              <a:t>connecting the </a:t>
            </a:r>
            <a:r>
              <a:rPr lang="en-US" b="0" dirty="0">
                <a:latin typeface="+mj-lt"/>
              </a:rPr>
              <a:t>flex plate to the torque converter.</a:t>
            </a:r>
            <a:endParaRPr lang="en-US" dirty="0">
              <a:latin typeface="+mj-lt"/>
            </a:endParaRPr>
          </a:p>
        </p:txBody>
      </p:sp>
      <p:pic>
        <p:nvPicPr>
          <p:cNvPr id="3" name="Picture 2" descr="A photo shows a technician removing the fasteners connecting the flex plate to the torque converter of an engine with the help of a wren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3686" y="1613027"/>
            <a:ext cx="6675041" cy="4425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0187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11.</a:t>
            </a:r>
            <a:r>
              <a:rPr lang="en-US" b="0" dirty="0">
                <a:latin typeface="+mj-lt"/>
              </a:rPr>
              <a:t> Lower the vehicle and remove the engine </a:t>
            </a:r>
            <a:r>
              <a:rPr lang="en-US" b="0" dirty="0" smtClean="0">
                <a:latin typeface="+mj-lt"/>
              </a:rPr>
              <a:t>mount bolts </a:t>
            </a:r>
            <a:r>
              <a:rPr lang="en-US" b="0" dirty="0">
                <a:latin typeface="+mj-lt"/>
              </a:rPr>
              <a:t>and transaxle bell housing fasteners.</a:t>
            </a:r>
            <a:r>
              <a:rPr lang="en-US" dirty="0" smtClean="0">
                <a:latin typeface="+mj-lt"/>
              </a:rPr>
              <a:t> </a:t>
            </a:r>
            <a:endParaRPr lang="en-US" dirty="0">
              <a:latin typeface="+mj-lt"/>
            </a:endParaRPr>
          </a:p>
        </p:txBody>
      </p:sp>
      <p:pic>
        <p:nvPicPr>
          <p:cNvPr id="3" name="Picture 2" descr="A photo shows a technician removing the engine mount bol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3686" y="1622568"/>
            <a:ext cx="6675041" cy="4425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4301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12. </a:t>
            </a:r>
            <a:r>
              <a:rPr lang="en-US" b="0" dirty="0">
                <a:latin typeface="+mj-lt"/>
              </a:rPr>
              <a:t>Secure the lifting chain to the engine hooks </a:t>
            </a:r>
            <a:r>
              <a:rPr lang="en-US" b="0" dirty="0" smtClean="0">
                <a:latin typeface="+mj-lt"/>
              </a:rPr>
              <a:t>and carefully </a:t>
            </a:r>
            <a:r>
              <a:rPr lang="en-US" b="0" dirty="0">
                <a:latin typeface="+mj-lt"/>
              </a:rPr>
              <a:t>remove the engine from the vehicle.</a:t>
            </a:r>
            <a:endParaRPr lang="en-US" dirty="0">
              <a:latin typeface="+mj-lt"/>
            </a:endParaRPr>
          </a:p>
        </p:txBody>
      </p:sp>
      <p:pic>
        <p:nvPicPr>
          <p:cNvPr id="3" name="Picture 2" descr="A photo shows an engine secured with lifting chains and connected to an engine h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3685" y="1613027"/>
            <a:ext cx="6675041" cy="4425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00073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000" dirty="0">
                <a:latin typeface="+mj-lt"/>
              </a:rPr>
              <a:t>Figure 28.2 A crate engine from Chrysler to be used in a restored muscle car. Using a complete new engine costs more than rebuilding an existing engine, but it has a warranty and uses all new parts</a:t>
            </a:r>
          </a:p>
        </p:txBody>
      </p:sp>
      <p:pic>
        <p:nvPicPr>
          <p:cNvPr id="6" name="Picture 2" descr="Photo of a crate engine from Chrysl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0462" y="1936015"/>
            <a:ext cx="5481489" cy="4338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892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ENGINE REMOVAL</a:t>
            </a:r>
            <a:endParaRPr lang="en-US" dirty="0">
              <a:latin typeface="+mj-lt"/>
            </a:endParaRPr>
          </a:p>
        </p:txBody>
      </p:sp>
      <p:sp>
        <p:nvSpPr>
          <p:cNvPr id="26627" name="Content Placeholder 2"/>
          <p:cNvSpPr>
            <a:spLocks noGrp="1"/>
          </p:cNvSpPr>
          <p:nvPr>
            <p:ph idx="1"/>
          </p:nvPr>
        </p:nvSpPr>
        <p:spPr>
          <a:xfrm>
            <a:off x="457200" y="1600200"/>
            <a:ext cx="8077200" cy="4525963"/>
          </a:xfrm>
        </p:spPr>
        <p:txBody>
          <a:bodyPr/>
          <a:lstStyle/>
          <a:p>
            <a:r>
              <a:rPr lang="en-US" sz="2400" dirty="0" smtClean="0"/>
              <a:t>Remove the hood and store safely.</a:t>
            </a:r>
          </a:p>
          <a:p>
            <a:r>
              <a:rPr lang="en-US" sz="2400" dirty="0" smtClean="0"/>
              <a:t>Clean the engine area.</a:t>
            </a:r>
          </a:p>
          <a:p>
            <a:r>
              <a:rPr lang="en-US" sz="2400" dirty="0" smtClean="0"/>
              <a:t>Disconnect the negative battery cable.</a:t>
            </a:r>
          </a:p>
          <a:p>
            <a:r>
              <a:rPr lang="en-US" sz="2400" dirty="0" smtClean="0"/>
              <a:t>Remove the air cleaner and accessories.</a:t>
            </a:r>
          </a:p>
          <a:p>
            <a:r>
              <a:rPr lang="en-US" sz="2400" dirty="0" smtClean="0"/>
              <a:t>Drain the coolant and remove the radiator.</a:t>
            </a:r>
          </a:p>
          <a:p>
            <a:r>
              <a:rPr lang="en-US" sz="2400" dirty="0" smtClean="0"/>
              <a:t>Recover the air conditioning refrigerant.</a:t>
            </a:r>
          </a:p>
          <a:p>
            <a:r>
              <a:rPr lang="en-US" sz="2400" dirty="0" smtClean="0"/>
              <a:t>Remove the power steering pump and drain the oil.</a:t>
            </a:r>
          </a:p>
          <a:p>
            <a:r>
              <a:rPr lang="en-US" sz="2400" dirty="0" smtClean="0"/>
              <a:t>Disconnect the wiring, fuel lines, and vacuum hoses.</a:t>
            </a:r>
          </a:p>
          <a:p>
            <a:endParaRPr lang="en-US" sz="2400" dirty="0"/>
          </a:p>
        </p:txBody>
      </p:sp>
    </p:spTree>
    <p:extLst>
      <p:ext uri="{BB962C8B-B14F-4D97-AF65-F5344CB8AC3E}">
        <p14:creationId xmlns:p14="http://schemas.microsoft.com/office/powerpoint/2010/main" val="61861048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mj-lt"/>
              </a:rPr>
              <a:t>Figure 28.3 An engine must be tipped as it is pulled from the chassis</a:t>
            </a:r>
          </a:p>
        </p:txBody>
      </p:sp>
      <p:pic>
        <p:nvPicPr>
          <p:cNvPr id="4" name="Picture 2" descr="A figure shows an engine being tipped downward as it is being lifted from the chassis with the help of a lif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3567" y="1464404"/>
            <a:ext cx="7315279" cy="4725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82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855452"/>
          </a:xfrm>
        </p:spPr>
        <p:txBody>
          <a:bodyPr/>
          <a:lstStyle/>
          <a:p>
            <a:r>
              <a:rPr lang="en-US" sz="2000" dirty="0">
                <a:latin typeface="+mj-lt"/>
              </a:rPr>
              <a:t>Figure 28.4 When removing just the engine from a front-wheel-drive vehicle, the transaxle must be supported. Shown here is a typical fixture that can be used to hold the engine, if the transaxle is removed, or to hold the transaxle, if the engine is removed</a:t>
            </a:r>
          </a:p>
        </p:txBody>
      </p:sp>
      <p:pic>
        <p:nvPicPr>
          <p:cNvPr id="4" name="Picture 2" descr="A photo shows a bar fixture holding and supporting an engine while the transaxle is being remov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6007" y="2220579"/>
            <a:ext cx="5890398" cy="4057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527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000" dirty="0">
                <a:latin typeface="+mj-lt"/>
              </a:rPr>
              <a:t>Figure 28.5 The entire cradle, which included the engine, transaxle, and steering gear, was removed and placed onto a stand. The rear cylinder head has been removed to check for the root cause of a coolant leak</a:t>
            </a:r>
          </a:p>
        </p:txBody>
      </p:sp>
      <p:pic>
        <p:nvPicPr>
          <p:cNvPr id="6" name="Picture 2" descr="Photo of an entire cradle with the engine, transaxle, and rack and pinion steering gear placed on a st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9983" y="1836602"/>
            <a:ext cx="5884034" cy="4418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026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406</TotalTime>
  <Words>1054</Words>
  <Application>Microsoft Office PowerPoint</Application>
  <PresentationFormat>On-screen Show (4:3)</PresentationFormat>
  <Paragraphs>96</Paragraphs>
  <Slides>44</Slides>
  <Notes>0</Notes>
  <HiddenSlides>0</HiddenSlides>
  <MMClips>0</MMClips>
  <ScaleCrop>false</ScaleCrop>
  <HeadingPairs>
    <vt:vector size="4" baseType="variant">
      <vt:variant>
        <vt:lpstr>Theme</vt:lpstr>
      </vt:variant>
      <vt:variant>
        <vt:i4>5</vt:i4>
      </vt:variant>
      <vt:variant>
        <vt:lpstr>Slide Titles</vt:lpstr>
      </vt:variant>
      <vt:variant>
        <vt:i4>44</vt:i4>
      </vt:variant>
    </vt:vector>
  </HeadingPairs>
  <TitlesOfParts>
    <vt:vector size="49" baseType="lpstr">
      <vt:lpstr>Office Theme</vt:lpstr>
      <vt:lpstr>508 Lecture</vt:lpstr>
      <vt:lpstr>2_508 Lecture</vt:lpstr>
      <vt:lpstr>3_508 Lecture</vt:lpstr>
      <vt:lpstr>4_508 Lecture</vt:lpstr>
      <vt:lpstr>Automotive Technology Principles, Diagnosis, and Service</vt:lpstr>
      <vt:lpstr>LEARNING OBJECTIVES </vt:lpstr>
      <vt:lpstr>ENGINE REPAIR OPTIONS</vt:lpstr>
      <vt:lpstr>Figure 28.1 A worn timing sprocket that resulted in a retarded valve timing and reduced engine performance</vt:lpstr>
      <vt:lpstr>Figure 28.2 A crate engine from Chrysler to be used in a restored muscle car. Using a complete new engine costs more than rebuilding an existing engine, but it has a warranty and uses all new parts</vt:lpstr>
      <vt:lpstr>ENGINE REMOVAL</vt:lpstr>
      <vt:lpstr>Figure 28.3 An engine must be tipped as it is pulled from the chassis</vt:lpstr>
      <vt:lpstr>Figure 28.4 When removing just the engine from a front-wheel-drive vehicle, the transaxle must be supported. Shown here is a typical fixture that can be used to hold the engine, if the transaxle is removed, or to hold the transaxle, if the engine is removed</vt:lpstr>
      <vt:lpstr>Figure 28.5 The entire cradle, which included the engine, transaxle, and steering gear, was removed and placed onto a stand. The rear cylinder head has been removed to check for the root cause of a coolant leak</vt:lpstr>
      <vt:lpstr>QUESTION 1: ?</vt:lpstr>
      <vt:lpstr>ANSWER 1:</vt:lpstr>
      <vt:lpstr>ENGINE DISASSEMBLY</vt:lpstr>
      <vt:lpstr>Figure 28.6 Always use graded bolts—either grade 5 or8 bolts—whenever mounting an engine to a stand</vt:lpstr>
      <vt:lpstr>Figure 28.7 Keeping the pushrods and the lifters sorted by cylinder, including the spark plugs, is a wise way to proceed when disassembling the cylinder heads</vt:lpstr>
      <vt:lpstr>Figure 28.8 Sometimes, after the cylinder head has been removed, the engine condition is discovered to be so major that the entire engine may need to be replaced, rather than overhauled</vt:lpstr>
      <vt:lpstr>DISASSEMBLY OF THE SHORT BLOCK</vt:lpstr>
      <vt:lpstr>Figure 28.9 These connecting rods were numbered from the factory. If they are not, then they should be marked</vt:lpstr>
      <vt:lpstr>Figure 28.10 Most of the cylinder wear is on the top inch just below the cylinder ridge. This wear is due to the heat and combustion pressures that occur when the piston is near the top of the cylinder</vt:lpstr>
      <vt:lpstr>Figure 28.11 This ridge is being removed with one type of ridge reamer before the piston assemblies are removed from the engine</vt:lpstr>
      <vt:lpstr>ROTATING ENGINE ASSEMBLIES REMOVAL</vt:lpstr>
      <vt:lpstr>Figure 28.12 Puller being used to pull the vibration damper from the crankshaft</vt:lpstr>
      <vt:lpstr>Figure 28.13 When the timing chain cover was removed, the broken timing gear explained why this GM 4.3 liter V-6 engine stopped running</vt:lpstr>
      <vt:lpstr>Figure 28.14 Most engines, such as this Chevrolet V-8 with four-bolt main bearing caps, have arrows marked on the bearing caps that should point to the front of the engine</vt:lpstr>
      <vt:lpstr>Figure 28.15 This small block Chevrolet V-8 had water standing in the cylinders, causing a lot of rust, which was discovered as soon as the head was removed</vt:lpstr>
      <vt:lpstr>Tech Tip </vt:lpstr>
      <vt:lpstr>Figure 28.16 A torch is used to heat gallery plugs. Paraffin wax is then applied and allowed to flow around the threads. This procedure results in easier removal of the plugs and other threaded fasteners that cannot otherwise be loosened</vt:lpstr>
      <vt:lpstr> CYLINDER HEAD DISASSEMBLY</vt:lpstr>
      <vt:lpstr>Figure 28.17 A valve spring compressor is used to compress the valve spring before removing the keepers (locks)</vt:lpstr>
      <vt:lpstr>QUESTION 2: ?</vt:lpstr>
      <vt:lpstr>ANSWER 2:</vt:lpstr>
      <vt:lpstr>ENGINE REMOVAL</vt:lpstr>
      <vt:lpstr>1. Before beginning work on removing the engine, mark and remove the hood and place it in a safe location.</vt:lpstr>
      <vt:lpstr>2. For safety, remove the negative battery cable to avoid any possible electrical problems from occurring. </vt:lpstr>
      <vt:lpstr>3. Drain the coolant and dispose of properly. </vt:lpstr>
      <vt:lpstr>4. Disconnect all cooling system and heater hoses and remove the radiator. </vt:lpstr>
      <vt:lpstr>5. Remove the accessory drive belt(s) and set the  alternator, power steering pump, and air-conditioning compressor aside. </vt:lpstr>
      <vt:lpstr>6. Remove the air intake system, including the air filter housing, as needed. </vt:lpstr>
      <vt:lpstr>7. Remove the electrical connector from all sensors and label. </vt:lpstr>
      <vt:lpstr>8. Disconnect the engine wiring harness connector at the bulkhead. </vt:lpstr>
      <vt:lpstr>9. Safely hoist the vehicle and disconnect the exhaust system from the exhaust manifolds.</vt:lpstr>
      <vt:lpstr>10. Mark and then remove the fasteners connecting the flex plate to the torque converter.</vt:lpstr>
      <vt:lpstr>11. Lower the vehicle and remove the engine mount bolts and transaxle bell housing fasteners. </vt:lpstr>
      <vt:lpstr>12. Secure the lifting chain to the engine hooks and carefully remove the engine from the vehicle.</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 28</dc:title>
  <dc:creator>Curt &amp; Tammy</dc:creator>
  <cp:lastModifiedBy>Curt &amp; Tammy</cp:lastModifiedBy>
  <cp:revision>53</cp:revision>
  <dcterms:created xsi:type="dcterms:W3CDTF">2018-09-25T19:30:15Z</dcterms:created>
  <dcterms:modified xsi:type="dcterms:W3CDTF">2019-03-01T00:56:25Z</dcterms:modified>
</cp:coreProperties>
</file>