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7" r:id="rId12"/>
    <p:sldId id="268" r:id="rId13"/>
    <p:sldId id="263" r:id="rId14"/>
    <p:sldId id="316" r:id="rId15"/>
    <p:sldId id="269" r:id="rId16"/>
    <p:sldId id="317" r:id="rId17"/>
    <p:sldId id="271" r:id="rId18"/>
    <p:sldId id="270" r:id="rId19"/>
    <p:sldId id="326" r:id="rId20"/>
    <p:sldId id="327" r:id="rId21"/>
    <p:sldId id="273" r:id="rId22"/>
    <p:sldId id="318" r:id="rId23"/>
    <p:sldId id="286" r:id="rId24"/>
    <p:sldId id="287" r:id="rId25"/>
    <p:sldId id="275" r:id="rId26"/>
    <p:sldId id="274" r:id="rId27"/>
    <p:sldId id="319" r:id="rId28"/>
    <p:sldId id="277" r:id="rId29"/>
    <p:sldId id="320" r:id="rId30"/>
    <p:sldId id="321" r:id="rId31"/>
    <p:sldId id="299" r:id="rId32"/>
    <p:sldId id="300" r:id="rId33"/>
    <p:sldId id="328" r:id="rId34"/>
    <p:sldId id="323"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2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27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In-Vehicle Engine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INTAKE MANIFOLD GASKET INSPECTION</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To diagnose a </a:t>
            </a:r>
            <a:r>
              <a:rPr lang="en-US" dirty="0" smtClean="0"/>
              <a:t>possible leaking </a:t>
            </a:r>
            <a:r>
              <a:rPr lang="en-US" dirty="0"/>
              <a:t>intake manifold gasket, perform the following tests</a:t>
            </a:r>
            <a:r>
              <a:rPr lang="en-US" dirty="0" smtClean="0"/>
              <a:t>.</a:t>
            </a:r>
          </a:p>
          <a:p>
            <a:pPr lvl="1"/>
            <a:r>
              <a:rPr lang="en-US" dirty="0" smtClean="0"/>
              <a:t>Visual inspection</a:t>
            </a:r>
          </a:p>
          <a:p>
            <a:pPr lvl="1"/>
            <a:r>
              <a:rPr lang="en-US" dirty="0" smtClean="0"/>
              <a:t>Coolant leak</a:t>
            </a:r>
          </a:p>
          <a:p>
            <a:pPr lvl="1"/>
            <a:r>
              <a:rPr lang="en-US" dirty="0" smtClean="0"/>
              <a:t>Air (vacuum) leak</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27.3 An intake manifold gasket that failed and allowed coolant to be drawn into the cylinder(s)</a:t>
            </a:r>
            <a:endParaRPr lang="en-US" sz="2400" dirty="0">
              <a:latin typeface="+mj-lt"/>
            </a:endParaRPr>
          </a:p>
        </p:txBody>
      </p:sp>
      <p:pic>
        <p:nvPicPr>
          <p:cNvPr id="4" name="Picture 2" descr="A photo shows an intake manifold gasket with oil on its 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06" y="1991619"/>
            <a:ext cx="7134401"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INTAKE MANIFOLD GASKET REPLACEMENT</a:t>
            </a:r>
            <a:endParaRPr lang="en-US" dirty="0">
              <a:latin typeface="+mj-lt"/>
            </a:endParaRPr>
          </a:p>
        </p:txBody>
      </p:sp>
      <p:sp>
        <p:nvSpPr>
          <p:cNvPr id="28675" name="Content Placeholder 2"/>
          <p:cNvSpPr>
            <a:spLocks noGrp="1"/>
          </p:cNvSpPr>
          <p:nvPr>
            <p:ph idx="1"/>
          </p:nvPr>
        </p:nvSpPr>
        <p:spPr/>
        <p:txBody>
          <a:bodyPr/>
          <a:lstStyle/>
          <a:p>
            <a:r>
              <a:rPr lang="en-US" dirty="0" smtClean="0"/>
              <a:t>Allow the cooling system to cool, then drain.</a:t>
            </a:r>
          </a:p>
          <a:p>
            <a:r>
              <a:rPr lang="en-US" dirty="0" smtClean="0"/>
              <a:t>Remove intake manifold making sure not to warp any components that will be reused.</a:t>
            </a:r>
          </a:p>
          <a:p>
            <a:r>
              <a:rPr lang="en-US" dirty="0" smtClean="0"/>
              <a:t>Clean all surfaces.</a:t>
            </a:r>
          </a:p>
          <a:p>
            <a:r>
              <a:rPr lang="en-US" dirty="0" smtClean="0"/>
              <a:t>Replace defective components per the manufacturer’s specifications.</a:t>
            </a:r>
          </a:p>
          <a:p>
            <a:r>
              <a:rPr lang="en-US" dirty="0" smtClean="0"/>
              <a:t>Refill the cooling system and verify proper operation.</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800" dirty="0">
                <a:latin typeface="+mj-lt"/>
              </a:rPr>
              <a:t>Figure 27.4 The lower intake manifold attaches to the cylinder heads</a:t>
            </a:r>
            <a:endParaRPr lang="en-US" sz="2800" dirty="0">
              <a:latin typeface="+mj-lt"/>
            </a:endParaRPr>
          </a:p>
        </p:txBody>
      </p:sp>
      <p:pic>
        <p:nvPicPr>
          <p:cNvPr id="4" name="Picture 2" descr="Photo of a lower intake manifold attached to the cylinder head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49" y="1573129"/>
            <a:ext cx="6002303"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27.5 The upper intake manifold, often called a  plenum, attaches to the lower intake manifold</a:t>
            </a:r>
            <a:endParaRPr lang="en-US" dirty="0">
              <a:latin typeface="+mj-lt"/>
            </a:endParaRPr>
          </a:p>
        </p:txBody>
      </p:sp>
      <p:pic>
        <p:nvPicPr>
          <p:cNvPr id="3" name="Picture 2" descr="A photo shows an upper intake manifold attached to a lower intake mani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49" y="1752600"/>
            <a:ext cx="6002303"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9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27.6 Some plastic intake manifolds are equipped with a pressure relief valve that would open in the event of a backfire condition to prevent the higher internal pressures from causing damage to the manifold</a:t>
            </a:r>
            <a:endParaRPr lang="en-US" dirty="0">
              <a:latin typeface="+mj-lt"/>
            </a:endParaRPr>
          </a:p>
        </p:txBody>
      </p:sp>
      <p:pic>
        <p:nvPicPr>
          <p:cNvPr id="3" name="Picture 2" descr="A photo shows a plastic intake manifold equipped with a spring loaded pressure-relief va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752600"/>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9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TIMING BELT REPLACEMENT</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a:t>Timing </a:t>
            </a:r>
            <a:r>
              <a:rPr lang="en-US" dirty="0" smtClean="0"/>
              <a:t>belts are </a:t>
            </a:r>
            <a:r>
              <a:rPr lang="en-US" dirty="0"/>
              <a:t>required to be replaced if any of the following conditions occur</a:t>
            </a:r>
            <a:r>
              <a:rPr lang="en-US" dirty="0" smtClean="0"/>
              <a:t>.</a:t>
            </a:r>
          </a:p>
          <a:p>
            <a:pPr lvl="1"/>
            <a:r>
              <a:rPr lang="en-US" dirty="0" smtClean="0"/>
              <a:t>Manufacturer’s recommended timing </a:t>
            </a:r>
            <a:r>
              <a:rPr lang="en-US" dirty="0"/>
              <a:t>belt replacement interval</a:t>
            </a:r>
            <a:r>
              <a:rPr lang="en-US" dirty="0" smtClean="0"/>
              <a:t>.</a:t>
            </a:r>
          </a:p>
          <a:p>
            <a:pPr lvl="1"/>
            <a:r>
              <a:rPr lang="en-US" dirty="0"/>
              <a:t>The timing belt has been contaminated with coolant or </a:t>
            </a:r>
            <a:r>
              <a:rPr lang="en-US" dirty="0" smtClean="0"/>
              <a:t>engine oil.</a:t>
            </a:r>
          </a:p>
          <a:p>
            <a:pPr lvl="1"/>
            <a:r>
              <a:rPr lang="en-US" dirty="0"/>
              <a:t>The timing belt has failed (missing belt teeth or broken</a:t>
            </a:r>
            <a:r>
              <a:rPr lang="en-US" dirty="0" smtClean="0"/>
              <a:t>).</a:t>
            </a:r>
          </a:p>
          <a:p>
            <a:r>
              <a:rPr lang="en-US" dirty="0" smtClean="0"/>
              <a:t>Before replacing the timing belt make sure all needed special tools are available. </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27.7 A single overhead camshaft engine with a timing belt that also rotates the water pump</a:t>
            </a:r>
            <a:endParaRPr lang="en-US" dirty="0">
              <a:latin typeface="+mj-lt"/>
            </a:endParaRPr>
          </a:p>
        </p:txBody>
      </p:sp>
      <p:pic>
        <p:nvPicPr>
          <p:cNvPr id="6" name="Picture 2" descr="A photo shows the timing belt of a single overhead camshaft engine that also drives the water 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243" y="1702032"/>
            <a:ext cx="4397515" cy="460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Why must timing belts be replaced?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Replacement interval, fluid contamination, or physical damage.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27.1</a:t>
            </a:r>
            <a:r>
              <a:rPr lang="en-US" dirty="0" smtClean="0"/>
              <a:t> </a:t>
            </a:r>
            <a:r>
              <a:rPr lang="en-US" dirty="0"/>
              <a:t>Explain thermostat replacement and water pump </a:t>
            </a:r>
            <a:r>
              <a:rPr lang="en-US" dirty="0" smtClean="0"/>
              <a:t>replacement in </a:t>
            </a:r>
            <a:r>
              <a:rPr lang="en-US" dirty="0"/>
              <a:t>engines</a:t>
            </a:r>
            <a:r>
              <a:rPr lang="en-US" dirty="0" smtClean="0"/>
              <a:t>.</a:t>
            </a:r>
          </a:p>
          <a:p>
            <a:pPr marL="0" indent="0">
              <a:buNone/>
            </a:pPr>
            <a:r>
              <a:rPr lang="en-US" b="1" dirty="0" smtClean="0">
                <a:solidFill>
                  <a:srgbClr val="005A70"/>
                </a:solidFill>
              </a:rPr>
              <a:t>27.2  </a:t>
            </a:r>
            <a:r>
              <a:rPr lang="en-US" dirty="0"/>
              <a:t>Discuss intake manifold gasket inspection and replacement</a:t>
            </a:r>
            <a:r>
              <a:rPr lang="en-US" dirty="0" smtClean="0"/>
              <a:t>.</a:t>
            </a:r>
          </a:p>
          <a:p>
            <a:pPr marL="0" indent="0">
              <a:buNone/>
            </a:pPr>
            <a:r>
              <a:rPr lang="en-US" b="1" dirty="0" smtClean="0">
                <a:solidFill>
                  <a:srgbClr val="005A70"/>
                </a:solidFill>
              </a:rPr>
              <a:t>27.3  </a:t>
            </a:r>
            <a:r>
              <a:rPr lang="en-US" dirty="0"/>
              <a:t>Describe the steps for timing belt replacement.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ENGINE MOUNT REPLACEMENT</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Engine mounts </a:t>
            </a:r>
            <a:r>
              <a:rPr lang="en-US" dirty="0"/>
              <a:t>are designed </a:t>
            </a:r>
            <a:r>
              <a:rPr lang="en-US" dirty="0" smtClean="0"/>
              <a:t>to perform </a:t>
            </a:r>
            <a:r>
              <a:rPr lang="en-US" dirty="0"/>
              <a:t>the following functions</a:t>
            </a:r>
            <a:r>
              <a:rPr lang="en-US" dirty="0" smtClean="0"/>
              <a:t>:</a:t>
            </a:r>
          </a:p>
          <a:p>
            <a:pPr lvl="1"/>
            <a:r>
              <a:rPr lang="en-US" dirty="0" smtClean="0"/>
              <a:t>Support the weight and torque of the powertrain.</a:t>
            </a:r>
          </a:p>
          <a:p>
            <a:pPr lvl="1"/>
            <a:r>
              <a:rPr lang="en-US" dirty="0" smtClean="0"/>
              <a:t>Isolate noise and vibrations</a:t>
            </a:r>
          </a:p>
          <a:p>
            <a:r>
              <a:rPr lang="en-US" dirty="0" smtClean="0"/>
              <a:t>Inspection:</a:t>
            </a:r>
          </a:p>
          <a:p>
            <a:pPr lvl="1"/>
            <a:r>
              <a:rPr lang="en-US" dirty="0" smtClean="0"/>
              <a:t>Obvious damage or fluid leaks</a:t>
            </a:r>
          </a:p>
          <a:p>
            <a:pPr lvl="1"/>
            <a:r>
              <a:rPr lang="en-US" dirty="0" smtClean="0"/>
              <a:t>Loose or damaged fasteners</a:t>
            </a:r>
          </a:p>
          <a:p>
            <a:r>
              <a:rPr lang="en-US" dirty="0" smtClean="0"/>
              <a:t>Replacement: </a:t>
            </a:r>
          </a:p>
          <a:p>
            <a:pPr lvl="1"/>
            <a:r>
              <a:rPr lang="en-US" dirty="0" smtClean="0"/>
              <a:t>Follow the manufacturer’s procedures when replacing.</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4849637" cy="475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27.8 </a:t>
            </a:r>
            <a:r>
              <a:rPr lang="en-US" sz="2000" dirty="0" smtClean="0">
                <a:latin typeface="+mj-lt"/>
              </a:rPr>
              <a:t>The </a:t>
            </a:r>
            <a:r>
              <a:rPr lang="en-US" sz="2000" dirty="0">
                <a:latin typeface="+mj-lt"/>
              </a:rPr>
              <a:t>old front engine mount contained hydraulic fluid. The oil was leaking from a split in the </a:t>
            </a:r>
            <a:r>
              <a:rPr lang="en-US" sz="2000" dirty="0" smtClean="0">
                <a:latin typeface="+mj-lt"/>
              </a:rPr>
              <a:t>mount. The </a:t>
            </a:r>
            <a:r>
              <a:rPr lang="en-US" sz="2000" dirty="0">
                <a:latin typeface="+mj-lt"/>
              </a:rPr>
              <a:t>new original equipment (OE) mount is ready to be installed</a:t>
            </a:r>
            <a:endParaRPr lang="en-US" sz="2000" dirty="0">
              <a:latin typeface="+mj-lt"/>
            </a:endParaRPr>
          </a:p>
        </p:txBody>
      </p:sp>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390" y="1752600"/>
            <a:ext cx="5607221" cy="421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HYBRID ENGINE PERCAUTIONS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Make sure the ignition is off and the key is out of the vehicle.</a:t>
            </a:r>
          </a:p>
          <a:p>
            <a:r>
              <a:rPr lang="en-US" dirty="0" smtClean="0"/>
              <a:t>Check that the “ready” light is off.</a:t>
            </a:r>
          </a:p>
          <a:p>
            <a:r>
              <a:rPr lang="en-US" dirty="0" smtClean="0"/>
              <a:t>Do not touch any of the circuits with “orange” conduit.</a:t>
            </a:r>
          </a:p>
          <a:p>
            <a:r>
              <a:rPr lang="en-US" dirty="0" smtClean="0"/>
              <a:t>Always use high-voltage lineman’s gloves when depowering the high-voltage system.</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27.9 A Toyota/Lexus hybrid electric vehicle has a ready light. If the ready light is on, the engine can start at anytime without warning</a:t>
            </a:r>
            <a:endParaRPr lang="en-US" dirty="0">
              <a:latin typeface="+mj-lt"/>
            </a:endParaRPr>
          </a:p>
        </p:txBody>
      </p:sp>
      <p:pic>
        <p:nvPicPr>
          <p:cNvPr id="4" name="Picture 2" descr="A photo shows the ready light of a Toyota/Lexus hybrid electric vehicle illumin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824146"/>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mj-lt"/>
              </a:rPr>
              <a:t>Figure 27.10 Always use the viscosity of oil as specified on the oil fill cap</a:t>
            </a:r>
            <a:endParaRPr lang="en-US" sz="2400" dirty="0">
              <a:latin typeface="+mj-lt"/>
            </a:endParaRPr>
          </a:p>
        </p:txBody>
      </p:sp>
      <p:pic>
        <p:nvPicPr>
          <p:cNvPr id="4" name="Picture 2" descr="Photo of an oil fill cap with the viscosity of oil labeled as: SAE 0W-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564" y="1489985"/>
            <a:ext cx="5439284" cy="479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2554545"/>
          </a:xfrm>
          <a:prstGeom prst="rect">
            <a:avLst/>
          </a:prstGeom>
        </p:spPr>
        <p:txBody>
          <a:bodyPr wrap="square">
            <a:spAutoFit/>
          </a:bodyPr>
          <a:lstStyle/>
          <a:p>
            <a:r>
              <a:rPr lang="en-US" sz="4000" dirty="0"/>
              <a:t>Why is it important that the READY light be out on the </a:t>
            </a:r>
            <a:r>
              <a:rPr lang="en-US" sz="4000" dirty="0" smtClean="0"/>
              <a:t>dash before </a:t>
            </a:r>
            <a:r>
              <a:rPr lang="en-US" sz="4000" dirty="0"/>
              <a:t>working under the hood of a hybrid electric vehicle?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Any time the “ready” light is illuminated, the vehicle may start.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smtClean="0">
                <a:latin typeface="+mj-lt"/>
              </a:rPr>
              <a:t>VALVE ADJUSTMENT</a:t>
            </a:r>
            <a:endParaRPr lang="en-US" sz="32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276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mj-lt"/>
              </a:rPr>
              <a:t>1. </a:t>
            </a:r>
            <a:r>
              <a:rPr lang="en-US" sz="2400" b="0" dirty="0">
                <a:latin typeface="+mj-lt"/>
              </a:rPr>
              <a:t>Before starting the process of adjusting the valves,</a:t>
            </a:r>
            <a:br>
              <a:rPr lang="en-US" sz="2400" b="0" dirty="0">
                <a:latin typeface="+mj-lt"/>
              </a:rPr>
            </a:br>
            <a:r>
              <a:rPr lang="en-US" sz="2400" b="0" dirty="0">
                <a:latin typeface="+mj-lt"/>
              </a:rPr>
              <a:t>look up the specifications and exact procedures.</a:t>
            </a:r>
            <a:endParaRPr lang="en-US" sz="2400" dirty="0">
              <a:latin typeface="+mj-lt"/>
            </a:endParaRPr>
          </a:p>
        </p:txBody>
      </p:sp>
      <p:pic>
        <p:nvPicPr>
          <p:cNvPr id="6" name="Picture 2" descr="Photo of a technician looking up the specifications and exact procedures of adjusting the valves of an engine on a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504030"/>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27.4</a:t>
            </a:r>
            <a:r>
              <a:rPr lang="en-US" dirty="0" smtClean="0"/>
              <a:t> </a:t>
            </a:r>
            <a:r>
              <a:rPr lang="en-US" dirty="0"/>
              <a:t>Describe the steps for engine mount replacement</a:t>
            </a:r>
            <a:r>
              <a:rPr lang="en-US" dirty="0" smtClean="0"/>
              <a:t>.</a:t>
            </a:r>
          </a:p>
          <a:p>
            <a:pPr marL="0" indent="0">
              <a:buNone/>
            </a:pPr>
            <a:r>
              <a:rPr lang="en-US" b="1" dirty="0" smtClean="0">
                <a:solidFill>
                  <a:srgbClr val="005A70"/>
                </a:solidFill>
              </a:rPr>
              <a:t>27.5</a:t>
            </a:r>
            <a:r>
              <a:rPr lang="en-US" dirty="0" smtClean="0"/>
              <a:t> </a:t>
            </a:r>
            <a:r>
              <a:rPr lang="en-US" dirty="0"/>
              <a:t>Discuss hybrid engine precautions.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 </a:t>
            </a:r>
            <a:r>
              <a:rPr lang="en-US" b="0" dirty="0">
                <a:latin typeface="+mj-lt"/>
              </a:rPr>
              <a:t>The tools necessary to adjust the valves on an </a:t>
            </a:r>
            <a:r>
              <a:rPr lang="en-US" b="0" dirty="0" smtClean="0">
                <a:latin typeface="+mj-lt"/>
              </a:rPr>
              <a:t>engine with </a:t>
            </a:r>
            <a:r>
              <a:rPr lang="en-US" b="0" dirty="0">
                <a:latin typeface="+mj-lt"/>
              </a:rPr>
              <a:t>adjustable rocker arms include basic hand </a:t>
            </a:r>
            <a:r>
              <a:rPr lang="en-US" b="0" dirty="0" smtClean="0">
                <a:latin typeface="+mj-lt"/>
              </a:rPr>
              <a:t>tools, feeler </a:t>
            </a:r>
            <a:r>
              <a:rPr lang="en-US" b="0" dirty="0">
                <a:latin typeface="+mj-lt"/>
              </a:rPr>
              <a:t>gauge, and a torque wrench.</a:t>
            </a:r>
            <a:endParaRPr lang="en-US" dirty="0">
              <a:latin typeface="+mj-lt"/>
            </a:endParaRPr>
          </a:p>
        </p:txBody>
      </p:sp>
      <p:pic>
        <p:nvPicPr>
          <p:cNvPr id="3" name="Picture 2" descr="A photo shows screwdrivers, pliers, wrenches, feeler gauge, sockets, and a torque w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31019"/>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1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a:t>
            </a:r>
            <a:r>
              <a:rPr lang="en-US" b="0" dirty="0">
                <a:latin typeface="+mj-lt"/>
              </a:rPr>
              <a:t> An overall view of the 4-cylinder engine that is due </a:t>
            </a:r>
            <a:r>
              <a:rPr lang="en-US" b="0" dirty="0" smtClean="0">
                <a:latin typeface="+mj-lt"/>
              </a:rPr>
              <a:t>for a </a:t>
            </a:r>
            <a:r>
              <a:rPr lang="en-US" b="0" dirty="0">
                <a:latin typeface="+mj-lt"/>
              </a:rPr>
              <a:t>scheduled valve adjustment, according to the </a:t>
            </a:r>
            <a:r>
              <a:rPr lang="en-US" b="0" dirty="0" smtClean="0">
                <a:latin typeface="+mj-lt"/>
              </a:rPr>
              <a:t>vehicle manufacturer’s </a:t>
            </a:r>
            <a:r>
              <a:rPr lang="en-US" b="0" dirty="0">
                <a:latin typeface="+mj-lt"/>
              </a:rPr>
              <a:t>recommendations.</a:t>
            </a:r>
            <a:r>
              <a:rPr lang="en-US" dirty="0" smtClean="0">
                <a:latin typeface="+mj-lt"/>
              </a:rPr>
              <a:t> </a:t>
            </a:r>
            <a:endParaRPr lang="en-US" dirty="0">
              <a:latin typeface="+mj-lt"/>
            </a:endParaRPr>
          </a:p>
        </p:txBody>
      </p:sp>
      <p:pic>
        <p:nvPicPr>
          <p:cNvPr id="3" name="Picture 2" descr="Photo of a 4-cylinder engine under the hood of a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9028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3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 </a:t>
            </a:r>
            <a:r>
              <a:rPr lang="en-US" b="0" dirty="0">
                <a:latin typeface="+mj-lt"/>
              </a:rPr>
              <a:t>Start the valve adjustment procedure by first </a:t>
            </a:r>
            <a:r>
              <a:rPr lang="en-US" b="0" dirty="0" smtClean="0">
                <a:latin typeface="+mj-lt"/>
              </a:rPr>
              <a:t>disconnecting and </a:t>
            </a:r>
            <a:r>
              <a:rPr lang="en-US" b="0" dirty="0">
                <a:latin typeface="+mj-lt"/>
              </a:rPr>
              <a:t>labeling, if necessary, all vacuum lines </a:t>
            </a:r>
            <a:r>
              <a:rPr lang="en-US" b="0" dirty="0" smtClean="0">
                <a:latin typeface="+mj-lt"/>
              </a:rPr>
              <a:t>that need </a:t>
            </a:r>
            <a:r>
              <a:rPr lang="en-US" b="0" dirty="0">
                <a:latin typeface="+mj-lt"/>
              </a:rPr>
              <a:t>to be removed to gain access to the valve cover.</a:t>
            </a:r>
            <a:endParaRPr lang="en-US" dirty="0">
              <a:latin typeface="+mj-lt"/>
            </a:endParaRPr>
          </a:p>
        </p:txBody>
      </p:sp>
      <p:pic>
        <p:nvPicPr>
          <p:cNvPr id="3" name="Picture 2" descr="A photo shows a technician disconnecting the vacuum lines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07222"/>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7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a:t>
            </a:r>
            <a:r>
              <a:rPr lang="en-US" b="0" dirty="0">
                <a:latin typeface="+mj-lt"/>
              </a:rPr>
              <a:t> The air intake tube is being removed from the </a:t>
            </a:r>
            <a:r>
              <a:rPr lang="en-US" b="0" dirty="0" smtClean="0">
                <a:latin typeface="+mj-lt"/>
              </a:rPr>
              <a:t>throttle body</a:t>
            </a:r>
            <a:r>
              <a:rPr lang="en-US" b="0" dirty="0">
                <a:latin typeface="+mj-lt"/>
              </a:rPr>
              <a:t>.</a:t>
            </a:r>
            <a:r>
              <a:rPr lang="en-US" dirty="0" smtClean="0">
                <a:latin typeface="+mj-lt"/>
              </a:rPr>
              <a:t> </a:t>
            </a:r>
            <a:endParaRPr lang="en-US" dirty="0">
              <a:latin typeface="+mj-lt"/>
            </a:endParaRPr>
          </a:p>
        </p:txBody>
      </p:sp>
      <p:pic>
        <p:nvPicPr>
          <p:cNvPr id="3" name="Picture 2" descr="A photo shows a technician removing the air intake tube from the throttle body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64890"/>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45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a:t>
            </a:r>
            <a:r>
              <a:rPr lang="en-US" b="0" dirty="0">
                <a:latin typeface="+mj-lt"/>
              </a:rPr>
              <a:t> With all vacuum lines and the intake tube removed, </a:t>
            </a:r>
            <a:r>
              <a:rPr lang="en-US" b="0" dirty="0" smtClean="0">
                <a:latin typeface="+mj-lt"/>
              </a:rPr>
              <a:t>the valve </a:t>
            </a:r>
            <a:r>
              <a:rPr lang="en-US" b="0" dirty="0">
                <a:latin typeface="+mj-lt"/>
              </a:rPr>
              <a:t>cover can be removed after removing all </a:t>
            </a:r>
            <a:r>
              <a:rPr lang="en-US" b="0" dirty="0" smtClean="0">
                <a:latin typeface="+mj-lt"/>
              </a:rPr>
              <a:t>retaining bolts</a:t>
            </a:r>
            <a:r>
              <a:rPr lang="en-US" b="0" dirty="0">
                <a:latin typeface="+mj-lt"/>
              </a:rPr>
              <a:t>.</a:t>
            </a:r>
            <a:r>
              <a:rPr lang="en-US" dirty="0" smtClean="0">
                <a:latin typeface="+mj-lt"/>
              </a:rPr>
              <a:t> </a:t>
            </a:r>
            <a:endParaRPr lang="en-US" dirty="0">
              <a:latin typeface="+mj-lt"/>
            </a:endParaRPr>
          </a:p>
        </p:txBody>
      </p:sp>
      <p:pic>
        <p:nvPicPr>
          <p:cNvPr id="3" name="Picture 2" descr="A photo shows a technician lifting off the valve cover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1092"/>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3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7.</a:t>
            </a:r>
            <a:r>
              <a:rPr lang="en-US" b="0" dirty="0">
                <a:latin typeface="+mj-lt"/>
              </a:rPr>
              <a:t> Notice how clean the engine appears. This is a </a:t>
            </a:r>
            <a:r>
              <a:rPr lang="en-US" b="0" dirty="0" smtClean="0">
                <a:latin typeface="+mj-lt"/>
              </a:rPr>
              <a:t>testament of </a:t>
            </a:r>
            <a:r>
              <a:rPr lang="en-US" b="0" dirty="0">
                <a:latin typeface="+mj-lt"/>
              </a:rPr>
              <a:t>proper maintenance and regular oil changes </a:t>
            </a:r>
            <a:r>
              <a:rPr lang="en-US" b="0" dirty="0" smtClean="0">
                <a:latin typeface="+mj-lt"/>
              </a:rPr>
              <a:t>by the </a:t>
            </a:r>
            <a:r>
              <a:rPr lang="en-US" b="0" dirty="0">
                <a:latin typeface="+mj-lt"/>
              </a:rPr>
              <a:t>owner.</a:t>
            </a:r>
            <a:r>
              <a:rPr lang="en-US" dirty="0" smtClean="0">
                <a:latin typeface="+mj-lt"/>
              </a:rPr>
              <a:t> </a:t>
            </a:r>
            <a:endParaRPr lang="en-US" dirty="0">
              <a:latin typeface="+mj-lt"/>
            </a:endParaRPr>
          </a:p>
        </p:txBody>
      </p:sp>
      <p:pic>
        <p:nvPicPr>
          <p:cNvPr id="3" name="Picture 2" descr="Photo of a clean engine with the valve cover remo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800360"/>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7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8.</a:t>
            </a:r>
            <a:r>
              <a:rPr lang="en-US" b="0" dirty="0">
                <a:latin typeface="+mj-lt"/>
              </a:rPr>
              <a:t> To help locate how far the engine is being rotated, </a:t>
            </a:r>
            <a:r>
              <a:rPr lang="en-US" b="0" dirty="0" smtClean="0">
                <a:latin typeface="+mj-lt"/>
              </a:rPr>
              <a:t>the technician </a:t>
            </a:r>
            <a:r>
              <a:rPr lang="en-US" b="0" dirty="0">
                <a:latin typeface="+mj-lt"/>
              </a:rPr>
              <a:t>is removing the distributor cap to be able </a:t>
            </a:r>
            <a:r>
              <a:rPr lang="en-US" b="0" dirty="0" smtClean="0">
                <a:latin typeface="+mj-lt"/>
              </a:rPr>
              <a:t>to observe </a:t>
            </a:r>
            <a:r>
              <a:rPr lang="en-US" b="0" dirty="0">
                <a:latin typeface="+mj-lt"/>
              </a:rPr>
              <a:t>the position of the rotor.</a:t>
            </a:r>
            <a:r>
              <a:rPr lang="en-US" dirty="0" smtClean="0">
                <a:latin typeface="+mj-lt"/>
              </a:rPr>
              <a:t> </a:t>
            </a:r>
            <a:endParaRPr lang="en-US" dirty="0">
              <a:latin typeface="+mj-lt"/>
            </a:endParaRPr>
          </a:p>
        </p:txBody>
      </p:sp>
      <p:pic>
        <p:nvPicPr>
          <p:cNvPr id="3" name="Picture 2" descr="A photo shows a technician removing the distributor cap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5" y="1758028"/>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6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 </a:t>
            </a:r>
            <a:r>
              <a:rPr lang="en-US" b="0" dirty="0">
                <a:latin typeface="+mj-lt"/>
              </a:rPr>
              <a:t>The engine is rotated until the timing marks on the </a:t>
            </a:r>
            <a:r>
              <a:rPr lang="en-US" b="0" dirty="0" smtClean="0">
                <a:latin typeface="+mj-lt"/>
              </a:rPr>
              <a:t>front of </a:t>
            </a:r>
            <a:r>
              <a:rPr lang="en-US" b="0" dirty="0">
                <a:latin typeface="+mj-lt"/>
              </a:rPr>
              <a:t>the crankshaft line up with zero degrees—top </a:t>
            </a:r>
            <a:r>
              <a:rPr lang="en-US" b="0" dirty="0" smtClean="0">
                <a:latin typeface="+mj-lt"/>
              </a:rPr>
              <a:t>dead center </a:t>
            </a:r>
            <a:r>
              <a:rPr lang="en-US" b="0" dirty="0">
                <a:latin typeface="+mj-lt"/>
              </a:rPr>
              <a:t>(TDC)—with both valves closed on #1 cylinder.</a:t>
            </a:r>
            <a:endParaRPr lang="en-US" dirty="0">
              <a:latin typeface="+mj-lt"/>
            </a:endParaRPr>
          </a:p>
        </p:txBody>
      </p:sp>
      <p:pic>
        <p:nvPicPr>
          <p:cNvPr id="3" name="Picture 2" descr="A close-up photo shows a timing plate marked with degr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44" y="1758019"/>
            <a:ext cx="6682724"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4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a:t>
            </a:r>
            <a:r>
              <a:rPr lang="en-US" b="0" dirty="0">
                <a:latin typeface="+mj-lt"/>
              </a:rPr>
              <a:t> With the rocker arms contacting the base circle </a:t>
            </a:r>
            <a:r>
              <a:rPr lang="en-US" b="0" dirty="0" smtClean="0">
                <a:latin typeface="+mj-lt"/>
              </a:rPr>
              <a:t>of the </a:t>
            </a:r>
            <a:r>
              <a:rPr lang="en-US" b="0" dirty="0">
                <a:latin typeface="+mj-lt"/>
              </a:rPr>
              <a:t>cam, insert a feeler gauge of the specified </a:t>
            </a:r>
            <a:r>
              <a:rPr lang="en-US" b="0" dirty="0" smtClean="0">
                <a:latin typeface="+mj-lt"/>
              </a:rPr>
              <a:t>thickness between </a:t>
            </a:r>
            <a:r>
              <a:rPr lang="en-US" b="0" dirty="0">
                <a:latin typeface="+mj-lt"/>
              </a:rPr>
              <a:t>the camshaft and the rocker </a:t>
            </a:r>
            <a:r>
              <a:rPr lang="en-US" b="0" dirty="0" smtClean="0">
                <a:latin typeface="+mj-lt"/>
              </a:rPr>
              <a:t>arm. There </a:t>
            </a:r>
            <a:r>
              <a:rPr lang="en-US" b="0" dirty="0">
                <a:latin typeface="+mj-lt"/>
              </a:rPr>
              <a:t>should be a slight drag on the feeler gauge.</a:t>
            </a:r>
            <a:r>
              <a:rPr lang="en-US" dirty="0" smtClean="0">
                <a:latin typeface="+mj-lt"/>
              </a:rPr>
              <a:t> </a:t>
            </a:r>
            <a:endParaRPr lang="en-US" dirty="0">
              <a:latin typeface="+mj-lt"/>
            </a:endParaRPr>
          </a:p>
        </p:txBody>
      </p:sp>
      <p:pic>
        <p:nvPicPr>
          <p:cNvPr id="3" name="Picture 2" descr="A photo shows a technician inserting a feeler gauge between the camshaft and rocker arm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9551"/>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a:t>
            </a:r>
            <a:r>
              <a:rPr lang="en-US" b="0" dirty="0">
                <a:latin typeface="+mj-lt"/>
              </a:rPr>
              <a:t> If the valve clearance (lash) is not correct, </a:t>
            </a:r>
            <a:r>
              <a:rPr lang="en-US" b="0" dirty="0" smtClean="0">
                <a:latin typeface="+mj-lt"/>
              </a:rPr>
              <a:t>loosen the </a:t>
            </a:r>
            <a:r>
              <a:rPr lang="en-US" b="0" dirty="0">
                <a:latin typeface="+mj-lt"/>
              </a:rPr>
              <a:t>retaining nut and turn the valve adjusting </a:t>
            </a:r>
            <a:r>
              <a:rPr lang="en-US" b="0" dirty="0" smtClean="0">
                <a:latin typeface="+mj-lt"/>
              </a:rPr>
              <a:t>screw with </a:t>
            </a:r>
            <a:r>
              <a:rPr lang="en-US" b="0" dirty="0">
                <a:latin typeface="+mj-lt"/>
              </a:rPr>
              <a:t>a screwdriver to achieve the proper clearance.</a:t>
            </a:r>
            <a:r>
              <a:rPr lang="en-US" dirty="0" smtClean="0">
                <a:latin typeface="+mj-lt"/>
              </a:rPr>
              <a:t> </a:t>
            </a:r>
            <a:endParaRPr lang="en-US" dirty="0">
              <a:latin typeface="+mj-lt"/>
            </a:endParaRPr>
          </a:p>
        </p:txBody>
      </p:sp>
      <p:pic>
        <p:nvPicPr>
          <p:cNvPr id="3" name="Picture 2" descr="A photo shows a technician turning the valve adjusting screw with a screwd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1096"/>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THERMOSTAT REPLACEMENT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Failure Patterns</a:t>
            </a:r>
          </a:p>
          <a:p>
            <a:pPr lvl="1"/>
            <a:r>
              <a:rPr lang="en-US" dirty="0" smtClean="0"/>
              <a:t>Stuck open</a:t>
            </a:r>
          </a:p>
          <a:p>
            <a:pPr lvl="1"/>
            <a:r>
              <a:rPr lang="en-US" dirty="0" smtClean="0"/>
              <a:t>Stuck closed</a:t>
            </a:r>
          </a:p>
          <a:p>
            <a:pPr lvl="1"/>
            <a:r>
              <a:rPr lang="en-US" dirty="0" smtClean="0"/>
              <a:t>Stuck partially open</a:t>
            </a:r>
          </a:p>
          <a:p>
            <a:pPr lvl="1"/>
            <a:r>
              <a:rPr lang="en-US" dirty="0" smtClean="0"/>
              <a:t>Skewed ( does not operate in correct range)</a:t>
            </a:r>
          </a:p>
          <a:p>
            <a:r>
              <a:rPr lang="en-US" dirty="0" smtClean="0"/>
              <a:t>Thermostat Replacement</a:t>
            </a:r>
          </a:p>
          <a:p>
            <a:pPr lvl="1"/>
            <a:r>
              <a:rPr lang="en-US" dirty="0" smtClean="0"/>
              <a:t>Allow system to cool, then drain.</a:t>
            </a:r>
          </a:p>
          <a:p>
            <a:pPr lvl="1"/>
            <a:r>
              <a:rPr lang="en-US" dirty="0" smtClean="0"/>
              <a:t>Replace thermostat per manufacturer’s instructions.</a:t>
            </a:r>
          </a:p>
          <a:p>
            <a:pPr lvl="1"/>
            <a:r>
              <a:rPr lang="en-US" dirty="0" smtClean="0"/>
              <a:t>Refill system and check for proper operation.</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After adjusting the valves that are closed, </a:t>
            </a:r>
            <a:r>
              <a:rPr lang="en-US" b="0" dirty="0" smtClean="0">
                <a:latin typeface="+mj-lt"/>
              </a:rPr>
              <a:t>rotate the </a:t>
            </a:r>
            <a:r>
              <a:rPr lang="en-US" b="0" dirty="0">
                <a:latin typeface="+mj-lt"/>
              </a:rPr>
              <a:t>engine one full rotation until the engine </a:t>
            </a:r>
            <a:r>
              <a:rPr lang="en-US" b="0" dirty="0" smtClean="0">
                <a:latin typeface="+mj-lt"/>
              </a:rPr>
              <a:t>timing marks </a:t>
            </a:r>
            <a:r>
              <a:rPr lang="en-US" b="0" dirty="0">
                <a:latin typeface="+mj-lt"/>
              </a:rPr>
              <a:t>again align.</a:t>
            </a:r>
            <a:endParaRPr lang="en-US" dirty="0">
              <a:latin typeface="+mj-lt"/>
            </a:endParaRPr>
          </a:p>
        </p:txBody>
      </p:sp>
      <p:pic>
        <p:nvPicPr>
          <p:cNvPr id="3" name="Picture 2" descr="A photo shows a technician rotating the engine one full r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2415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5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13. </a:t>
            </a:r>
            <a:r>
              <a:rPr lang="en-US" b="0" dirty="0">
                <a:latin typeface="+mj-lt"/>
              </a:rPr>
              <a:t>The engine is rotated until the timing marks </a:t>
            </a:r>
            <a:r>
              <a:rPr lang="en-US" b="0" dirty="0" smtClean="0">
                <a:latin typeface="+mj-lt"/>
              </a:rPr>
              <a:t>again align</a:t>
            </a:r>
            <a:r>
              <a:rPr lang="en-US" b="0" dirty="0">
                <a:latin typeface="+mj-lt"/>
              </a:rPr>
              <a:t>, indicating that the companion cylinder </a:t>
            </a:r>
            <a:r>
              <a:rPr lang="en-US" b="0" dirty="0" smtClean="0">
                <a:latin typeface="+mj-lt"/>
              </a:rPr>
              <a:t>will now </a:t>
            </a:r>
            <a:r>
              <a:rPr lang="en-US" b="0" dirty="0">
                <a:latin typeface="+mj-lt"/>
              </a:rPr>
              <a:t>be in position for valve clearance measurement.</a:t>
            </a:r>
            <a:endParaRPr lang="en-US" dirty="0">
              <a:latin typeface="+mj-lt"/>
            </a:endParaRPr>
          </a:p>
        </p:txBody>
      </p:sp>
      <p:pic>
        <p:nvPicPr>
          <p:cNvPr id="3" name="Picture 2" descr="A close-up photo shows the timing belt of an engine with timing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9559"/>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14.</a:t>
            </a:r>
            <a:r>
              <a:rPr lang="en-US" b="0" dirty="0">
                <a:latin typeface="+mj-lt"/>
              </a:rPr>
              <a:t> On some engines, it is necessary to watch the </a:t>
            </a:r>
            <a:r>
              <a:rPr lang="en-US" b="0" dirty="0" smtClean="0">
                <a:latin typeface="+mj-lt"/>
              </a:rPr>
              <a:t>direction the </a:t>
            </a:r>
            <a:r>
              <a:rPr lang="en-US" b="0" dirty="0">
                <a:latin typeface="+mj-lt"/>
              </a:rPr>
              <a:t>rotor is pointing to help determine how far </a:t>
            </a:r>
            <a:r>
              <a:rPr lang="en-US" b="0" dirty="0" smtClean="0">
                <a:latin typeface="+mj-lt"/>
              </a:rPr>
              <a:t>to rotate </a:t>
            </a:r>
            <a:r>
              <a:rPr lang="en-US" b="0" dirty="0">
                <a:latin typeface="+mj-lt"/>
              </a:rPr>
              <a:t>the engine.</a:t>
            </a:r>
            <a:r>
              <a:rPr lang="en-US" dirty="0" smtClean="0">
                <a:latin typeface="+mj-lt"/>
              </a:rPr>
              <a:t> </a:t>
            </a:r>
            <a:endParaRPr lang="en-US" dirty="0">
              <a:latin typeface="+mj-lt"/>
            </a:endParaRPr>
          </a:p>
        </p:txBody>
      </p:sp>
      <p:pic>
        <p:nvPicPr>
          <p:cNvPr id="3" name="Picture 2" descr="A photo shows the rotor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32626"/>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60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mj-lt"/>
              </a:rPr>
              <a:t>15.</a:t>
            </a:r>
            <a:r>
              <a:rPr lang="en-US" sz="2000" b="0" dirty="0">
                <a:latin typeface="+mj-lt"/>
              </a:rPr>
              <a:t> The technician is using a feeler gauge that is </a:t>
            </a:r>
            <a:r>
              <a:rPr lang="en-US" sz="2000" b="0" dirty="0" smtClean="0">
                <a:latin typeface="+mj-lt"/>
              </a:rPr>
              <a:t>one thousandth of </a:t>
            </a:r>
            <a:r>
              <a:rPr lang="en-US" sz="2000" b="0" dirty="0">
                <a:latin typeface="+mj-lt"/>
              </a:rPr>
              <a:t>an inch thinner and another one </a:t>
            </a:r>
            <a:r>
              <a:rPr lang="en-US" sz="2000" b="0" dirty="0" smtClean="0">
                <a:latin typeface="+mj-lt"/>
              </a:rPr>
              <a:t>thousandth of </a:t>
            </a:r>
            <a:r>
              <a:rPr lang="en-US" sz="2000" b="0" dirty="0">
                <a:latin typeface="+mj-lt"/>
              </a:rPr>
              <a:t>an inch thicker than the specified </a:t>
            </a:r>
            <a:r>
              <a:rPr lang="en-US" sz="2000" b="0" dirty="0" smtClean="0">
                <a:latin typeface="+mj-lt"/>
              </a:rPr>
              <a:t>clearance as </a:t>
            </a:r>
            <a:r>
              <a:rPr lang="en-US" sz="2000" b="0" dirty="0">
                <a:latin typeface="+mj-lt"/>
              </a:rPr>
              <a:t>a double-check that the clearance is correct.</a:t>
            </a:r>
            <a:r>
              <a:rPr lang="en-US" sz="2000" dirty="0" smtClean="0">
                <a:latin typeface="+mj-lt"/>
              </a:rPr>
              <a:t> </a:t>
            </a:r>
            <a:endParaRPr lang="en-US" sz="2000" dirty="0">
              <a:latin typeface="+mj-lt"/>
            </a:endParaRPr>
          </a:p>
        </p:txBody>
      </p:sp>
      <p:pic>
        <p:nvPicPr>
          <p:cNvPr id="3" name="Picture 2" descr="A photo shows a technician using a feeler gauge to double-check the valve clea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1092"/>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8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16. </a:t>
            </a:r>
            <a:r>
              <a:rPr lang="en-US" b="0" dirty="0">
                <a:latin typeface="+mj-lt"/>
              </a:rPr>
              <a:t>Adjusting a valve takes both hands—one to hold </a:t>
            </a:r>
            <a:r>
              <a:rPr lang="en-US" b="0" dirty="0" smtClean="0">
                <a:latin typeface="+mj-lt"/>
              </a:rPr>
              <a:t>the wrench </a:t>
            </a:r>
            <a:r>
              <a:rPr lang="en-US" b="0" dirty="0">
                <a:latin typeface="+mj-lt"/>
              </a:rPr>
              <a:t>to loosen and tighten the lock nut and one </a:t>
            </a:r>
            <a:r>
              <a:rPr lang="en-US" b="0" dirty="0" smtClean="0">
                <a:latin typeface="+mj-lt"/>
              </a:rPr>
              <a:t>to turn </a:t>
            </a:r>
            <a:r>
              <a:rPr lang="en-US" b="0" dirty="0">
                <a:latin typeface="+mj-lt"/>
              </a:rPr>
              <a:t>the adjusting screw.</a:t>
            </a:r>
            <a:endParaRPr lang="en-US" dirty="0">
              <a:latin typeface="+mj-lt"/>
            </a:endParaRPr>
          </a:p>
        </p:txBody>
      </p:sp>
      <p:pic>
        <p:nvPicPr>
          <p:cNvPr id="3" name="Picture 2" descr="A photo shows a technician holding the lock nut with a wrench on one hand and using a screwdriver to turn the adjusting screw with the other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15692"/>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9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17. </a:t>
            </a:r>
            <a:r>
              <a:rPr lang="en-US" b="0" dirty="0">
                <a:latin typeface="+mj-lt"/>
              </a:rPr>
              <a:t>After all valves have been properly measured </a:t>
            </a:r>
            <a:r>
              <a:rPr lang="en-US" b="0" dirty="0" smtClean="0">
                <a:latin typeface="+mj-lt"/>
              </a:rPr>
              <a:t>and adjusted </a:t>
            </a:r>
            <a:r>
              <a:rPr lang="en-US" b="0" dirty="0">
                <a:latin typeface="+mj-lt"/>
              </a:rPr>
              <a:t>as necessary, start the reassembly </a:t>
            </a:r>
            <a:r>
              <a:rPr lang="en-US" b="0" dirty="0" smtClean="0">
                <a:latin typeface="+mj-lt"/>
              </a:rPr>
              <a:t>process by </a:t>
            </a:r>
            <a:r>
              <a:rPr lang="en-US" b="0" dirty="0">
                <a:latin typeface="+mj-lt"/>
              </a:rPr>
              <a:t>replacing all gaskets and seals as specified by </a:t>
            </a:r>
            <a:r>
              <a:rPr lang="en-US" b="0" dirty="0" smtClean="0">
                <a:latin typeface="+mj-lt"/>
              </a:rPr>
              <a:t>the vehicle </a:t>
            </a:r>
            <a:r>
              <a:rPr lang="en-US" b="0" dirty="0">
                <a:latin typeface="+mj-lt"/>
              </a:rPr>
              <a:t>manufacturer.</a:t>
            </a:r>
            <a:endParaRPr lang="en-US" dirty="0">
              <a:latin typeface="+mj-lt"/>
            </a:endParaRPr>
          </a:p>
        </p:txBody>
      </p:sp>
      <p:pic>
        <p:nvPicPr>
          <p:cNvPr id="3" name="Picture 2" descr="A photo shows a technician reinstalling the gaskets and seals on the valv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9560"/>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7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18.</a:t>
            </a:r>
            <a:r>
              <a:rPr lang="en-US" b="0" dirty="0">
                <a:latin typeface="+mj-lt"/>
              </a:rPr>
              <a:t> Reinstall the valve cover, being careful to not </a:t>
            </a:r>
            <a:r>
              <a:rPr lang="en-US" b="0" dirty="0" smtClean="0">
                <a:latin typeface="+mj-lt"/>
              </a:rPr>
              <a:t>pinch a </a:t>
            </a:r>
            <a:r>
              <a:rPr lang="en-US" b="0" dirty="0">
                <a:latin typeface="+mj-lt"/>
              </a:rPr>
              <a:t>wire or vacuum hose between the cover and </a:t>
            </a:r>
            <a:r>
              <a:rPr lang="en-US" b="0" dirty="0" smtClean="0">
                <a:latin typeface="+mj-lt"/>
              </a:rPr>
              <a:t>the cylinder </a:t>
            </a:r>
            <a:r>
              <a:rPr lang="en-US" b="0" dirty="0">
                <a:latin typeface="+mj-lt"/>
              </a:rPr>
              <a:t>head.</a:t>
            </a:r>
            <a:r>
              <a:rPr lang="en-US" dirty="0" smtClean="0">
                <a:latin typeface="+mj-lt"/>
              </a:rPr>
              <a:t> </a:t>
            </a:r>
            <a:endParaRPr lang="en-US" dirty="0">
              <a:latin typeface="+mj-lt"/>
            </a:endParaRPr>
          </a:p>
        </p:txBody>
      </p:sp>
      <p:pic>
        <p:nvPicPr>
          <p:cNvPr id="3" name="Picture 2" descr="A photo shows a technician reinstalling the valv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4955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8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19. </a:t>
            </a:r>
            <a:r>
              <a:rPr lang="en-US" b="0" dirty="0">
                <a:latin typeface="+mj-lt"/>
              </a:rPr>
              <a:t>Use a torque wrench and torque the valve </a:t>
            </a:r>
            <a:r>
              <a:rPr lang="en-US" b="0" dirty="0" smtClean="0">
                <a:latin typeface="+mj-lt"/>
              </a:rPr>
              <a:t>cover retaining </a:t>
            </a:r>
            <a:r>
              <a:rPr lang="en-US" b="0" dirty="0">
                <a:latin typeface="+mj-lt"/>
              </a:rPr>
              <a:t>bolts to factory specifications.</a:t>
            </a:r>
            <a:endParaRPr lang="en-US" dirty="0">
              <a:latin typeface="+mj-lt"/>
            </a:endParaRPr>
          </a:p>
        </p:txBody>
      </p:sp>
      <p:pic>
        <p:nvPicPr>
          <p:cNvPr id="3" name="Picture 2" descr="A photo shows a technician using a torque wrench to torque the valve cover retaining bo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15692"/>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6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20. </a:t>
            </a:r>
            <a:r>
              <a:rPr lang="en-US" b="0" dirty="0">
                <a:latin typeface="+mj-lt"/>
              </a:rPr>
              <a:t>Reinstall the distributor cap.</a:t>
            </a:r>
            <a:endParaRPr lang="en-US" dirty="0">
              <a:latin typeface="+mj-lt"/>
            </a:endParaRPr>
          </a:p>
        </p:txBody>
      </p:sp>
      <p:pic>
        <p:nvPicPr>
          <p:cNvPr id="3" name="Picture 2" descr="A photo shows a technician reinstalling the distributor 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74967"/>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3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21.</a:t>
            </a:r>
            <a:r>
              <a:rPr lang="en-US" b="0" dirty="0">
                <a:latin typeface="+mj-lt"/>
              </a:rPr>
              <a:t> Reinstall the spark plug wires and all brackets </a:t>
            </a:r>
            <a:r>
              <a:rPr lang="en-US" b="0" dirty="0" smtClean="0">
                <a:latin typeface="+mj-lt"/>
              </a:rPr>
              <a:t>that were </a:t>
            </a:r>
            <a:r>
              <a:rPr lang="en-US" b="0" dirty="0">
                <a:latin typeface="+mj-lt"/>
              </a:rPr>
              <a:t>removed to gain access to the valve cover.</a:t>
            </a:r>
            <a:r>
              <a:rPr lang="en-US" dirty="0" smtClean="0">
                <a:latin typeface="+mj-lt"/>
              </a:rPr>
              <a:t> </a:t>
            </a:r>
            <a:endParaRPr lang="en-US" dirty="0">
              <a:latin typeface="+mj-lt"/>
            </a:endParaRPr>
          </a:p>
        </p:txBody>
      </p:sp>
      <p:pic>
        <p:nvPicPr>
          <p:cNvPr id="3" name="Picture 2" descr="A photo shows a technician reinstalling the spark plug wi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07228"/>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1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27.1 If the thermostat has a jiggle valve, it should be placed toward the top to allow air to escape.</a:t>
            </a:r>
            <a:endParaRPr lang="en-US" sz="2400" dirty="0">
              <a:latin typeface="+mj-lt"/>
            </a:endParaRPr>
          </a:p>
        </p:txBody>
      </p:sp>
      <p:pic>
        <p:nvPicPr>
          <p:cNvPr id="5" name="Picture 3" descr="A photo shows a thermostat equipped with a jiggle va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2057400"/>
            <a:ext cx="48641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22.</a:t>
            </a:r>
            <a:r>
              <a:rPr lang="en-US" b="0" dirty="0">
                <a:latin typeface="+mj-lt"/>
              </a:rPr>
              <a:t> Reconnect all vacuum and air hoses and </a:t>
            </a:r>
            <a:r>
              <a:rPr lang="en-US" b="0" dirty="0" smtClean="0">
                <a:latin typeface="+mj-lt"/>
              </a:rPr>
              <a:t>tubes. Replace </a:t>
            </a:r>
            <a:r>
              <a:rPr lang="en-US" b="0" dirty="0">
                <a:latin typeface="+mj-lt"/>
              </a:rPr>
              <a:t>any vacuum hoses that are brittle </a:t>
            </a:r>
            <a:r>
              <a:rPr lang="en-US" b="0" dirty="0" smtClean="0">
                <a:latin typeface="+mj-lt"/>
              </a:rPr>
              <a:t>or swollen </a:t>
            </a:r>
            <a:r>
              <a:rPr lang="en-US" b="0" dirty="0">
                <a:latin typeface="+mj-lt"/>
              </a:rPr>
              <a:t>with new ones.</a:t>
            </a:r>
            <a:r>
              <a:rPr lang="en-US" dirty="0" smtClean="0">
                <a:latin typeface="+mj-lt"/>
              </a:rPr>
              <a:t> </a:t>
            </a:r>
            <a:endParaRPr lang="en-US" dirty="0">
              <a:latin typeface="+mj-lt"/>
            </a:endParaRPr>
          </a:p>
        </p:txBody>
      </p:sp>
      <p:pic>
        <p:nvPicPr>
          <p:cNvPr id="3" name="Picture 2" descr="A photo shows a technician reconnecting all vacuum and air hoses and tu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74959"/>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9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23.</a:t>
            </a:r>
            <a:r>
              <a:rPr lang="en-US" b="0" dirty="0">
                <a:latin typeface="+mj-lt"/>
              </a:rPr>
              <a:t> Be sure that the clips are properly installed. Start </a:t>
            </a:r>
            <a:r>
              <a:rPr lang="en-US" b="0" dirty="0" smtClean="0">
                <a:latin typeface="+mj-lt"/>
              </a:rPr>
              <a:t>the engine </a:t>
            </a:r>
            <a:r>
              <a:rPr lang="en-US" b="0" dirty="0">
                <a:latin typeface="+mj-lt"/>
              </a:rPr>
              <a:t>and check for proper operation.</a:t>
            </a:r>
            <a:r>
              <a:rPr lang="en-US" dirty="0" smtClean="0">
                <a:latin typeface="+mj-lt"/>
              </a:rPr>
              <a:t> </a:t>
            </a:r>
            <a:endParaRPr lang="en-US" dirty="0">
              <a:latin typeface="+mj-lt"/>
            </a:endParaRPr>
          </a:p>
        </p:txBody>
      </p:sp>
      <p:pic>
        <p:nvPicPr>
          <p:cNvPr id="3" name="Picture 2" descr="A photo shows a technician installing clips around the vacuum hoses with a pl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715688"/>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2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24. </a:t>
            </a:r>
            <a:r>
              <a:rPr lang="en-US" b="0" dirty="0">
                <a:latin typeface="+mj-lt"/>
              </a:rPr>
              <a:t>Double-check for any oil or vacuum leaks </a:t>
            </a:r>
            <a:r>
              <a:rPr lang="en-US" b="0" dirty="0" smtClean="0">
                <a:latin typeface="+mj-lt"/>
              </a:rPr>
              <a:t>after starting </a:t>
            </a:r>
            <a:r>
              <a:rPr lang="en-US" b="0" dirty="0">
                <a:latin typeface="+mj-lt"/>
              </a:rPr>
              <a:t>the engine.</a:t>
            </a:r>
            <a:endParaRPr lang="en-US" dirty="0">
              <a:latin typeface="+mj-lt"/>
            </a:endParaRPr>
          </a:p>
        </p:txBody>
      </p:sp>
      <p:pic>
        <p:nvPicPr>
          <p:cNvPr id="3" name="Picture 2" descr="Photo of a 4-cylinder engine under the hood of a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86" y="1647959"/>
            <a:ext cx="6675041"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1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four pattern failures of a thermostat?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Stuck open, stuck closed, stuck partially open, skewed.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WATER PUMP REPLACEMENT</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Need for replacement:</a:t>
            </a:r>
          </a:p>
          <a:p>
            <a:pPr lvl="1"/>
            <a:r>
              <a:rPr lang="en-US" dirty="0" smtClean="0"/>
              <a:t>Coolant leaking from the weep hole.</a:t>
            </a:r>
          </a:p>
          <a:p>
            <a:pPr lvl="1"/>
            <a:r>
              <a:rPr lang="en-US" dirty="0" smtClean="0"/>
              <a:t>Bearing noisy or loose</a:t>
            </a:r>
          </a:p>
          <a:p>
            <a:pPr lvl="1"/>
            <a:r>
              <a:rPr lang="en-US" dirty="0" smtClean="0"/>
              <a:t>Lack of proper coolant flow</a:t>
            </a:r>
          </a:p>
          <a:p>
            <a:r>
              <a:rPr lang="en-US" dirty="0" smtClean="0"/>
              <a:t>Replacement guidelines:</a:t>
            </a:r>
          </a:p>
          <a:p>
            <a:pPr lvl="1"/>
            <a:r>
              <a:rPr lang="en-US" dirty="0" smtClean="0"/>
              <a:t>Allow the system to cool, then drain.</a:t>
            </a:r>
          </a:p>
          <a:p>
            <a:pPr lvl="1"/>
            <a:r>
              <a:rPr lang="en-US" dirty="0" smtClean="0"/>
              <a:t>Remove and replace water pump per the manufacturer’s specifications.</a:t>
            </a:r>
          </a:p>
          <a:p>
            <a:pPr lvl="1"/>
            <a:r>
              <a:rPr lang="en-US" dirty="0" smtClean="0"/>
              <a:t>Refill system and verify proper operation</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27.2 Use caution if using a steel scraper to remove a gasket from aluminum parts. It is best to use a wood or plastic </a:t>
            </a:r>
            <a:r>
              <a:rPr lang="en-US" sz="2400" dirty="0" smtClean="0">
                <a:latin typeface="+mj-lt"/>
              </a:rPr>
              <a:t>scraper</a:t>
            </a:r>
            <a:endParaRPr lang="en-US" sz="2400" dirty="0">
              <a:latin typeface="+mj-lt"/>
            </a:endParaRPr>
          </a:p>
        </p:txBody>
      </p:sp>
      <p:pic>
        <p:nvPicPr>
          <p:cNvPr id="6" name="Picture 2" descr="A photo shows a technician using a steel scrapper to remove a gasket from an aluminum part of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258" y="1981200"/>
            <a:ext cx="4760781" cy="408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492</TotalTime>
  <Words>1355</Words>
  <Application>Microsoft Office PowerPoint</Application>
  <PresentationFormat>On-screen Show (4:3)</PresentationFormat>
  <Paragraphs>112</Paragraphs>
  <Slides>53</Slides>
  <Notes>0</Notes>
  <HiddenSlides>0</HiddenSlides>
  <MMClips>0</MMClips>
  <ScaleCrop>false</ScaleCrop>
  <HeadingPairs>
    <vt:vector size="4" baseType="variant">
      <vt:variant>
        <vt:lpstr>Theme</vt:lpstr>
      </vt:variant>
      <vt:variant>
        <vt:i4>6</vt:i4>
      </vt:variant>
      <vt:variant>
        <vt:lpstr>Slide Titles</vt:lpstr>
      </vt:variant>
      <vt:variant>
        <vt:i4>53</vt:i4>
      </vt:variant>
    </vt:vector>
  </HeadingPairs>
  <TitlesOfParts>
    <vt:vector size="5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THERMOSTAT REPLACEMENT</vt:lpstr>
      <vt:lpstr>Figure 27.1 If the thermostat has a jiggle valve, it should be placed toward the top to allow air to escape.</vt:lpstr>
      <vt:lpstr>QUESTION 1: ?</vt:lpstr>
      <vt:lpstr>ANSWER 1:</vt:lpstr>
      <vt:lpstr>WATER PUMP REPLACEMENT</vt:lpstr>
      <vt:lpstr>Figure 27.2 Use caution if using a steel scraper to remove a gasket from aluminum parts. It is best to use a wood or plastic scraper</vt:lpstr>
      <vt:lpstr>INTAKE MANIFOLD GASKET INSPECTION</vt:lpstr>
      <vt:lpstr>Figure 27.3 An intake manifold gasket that failed and allowed coolant to be drawn into the cylinder(s)</vt:lpstr>
      <vt:lpstr>INTAKE MANIFOLD GASKET REPLACEMENT</vt:lpstr>
      <vt:lpstr>Figure 27.4 The lower intake manifold attaches to the cylinder heads</vt:lpstr>
      <vt:lpstr>Figure 27.5 The upper intake manifold, often called a  plenum, attaches to the lower intake manifold</vt:lpstr>
      <vt:lpstr>Figure 27.6 Some plastic intake manifolds are equipped with a pressure relief valve that would open in the event of a backfire condition to prevent the higher internal pressures from causing damage to the manifold</vt:lpstr>
      <vt:lpstr>TIMING BELT REPLACEMENT</vt:lpstr>
      <vt:lpstr>Figure 27.7 A single overhead camshaft engine with a timing belt that also rotates the water pump</vt:lpstr>
      <vt:lpstr>QUESTION 2: ?</vt:lpstr>
      <vt:lpstr>ANSWER 2:</vt:lpstr>
      <vt:lpstr> ENGINE MOUNT REPLACEMENT</vt:lpstr>
      <vt:lpstr>CASE STUDY</vt:lpstr>
      <vt:lpstr>Figure 27.8 The old front engine mount contained hydraulic fluid. The oil was leaking from a split in the mount. The new original equipment (OE) mount is ready to be installed</vt:lpstr>
      <vt:lpstr> HYBRID ENGINE PERCAUTIONS</vt:lpstr>
      <vt:lpstr>Figure 27.9 A Toyota/Lexus hybrid electric vehicle has a ready light. If the ready light is on, the engine can start at anytime without warning</vt:lpstr>
      <vt:lpstr>Figure 27.10 Always use the viscosity of oil as specified on the oil fill cap</vt:lpstr>
      <vt:lpstr>QUESTION 3: ?</vt:lpstr>
      <vt:lpstr>ANSWER 3:</vt:lpstr>
      <vt:lpstr>VALVE ADJUSTMENT</vt:lpstr>
      <vt:lpstr>1. Before starting the process of adjusting the valves, look up the specifications and exact procedures.</vt:lpstr>
      <vt:lpstr>2. The tools necessary to adjust the valves on an engine with adjustable rocker arms include basic hand tools, feeler gauge, and a torque wrench.</vt:lpstr>
      <vt:lpstr>3. An overall view of the 4-cylinder engine that is due for a scheduled valve adjustment, according to the vehicle manufacturer’s recommendations. </vt:lpstr>
      <vt:lpstr>4. Start the valve adjustment procedure by first disconnecting and labeling, if necessary, all vacuum lines that need to be removed to gain access to the valve cover.</vt:lpstr>
      <vt:lpstr>5. The air intake tube is being removed from the throttle body. </vt:lpstr>
      <vt:lpstr>6. With all vacuum lines and the intake tube removed, the valve cover can be removed after removing all retaining bolts. </vt:lpstr>
      <vt:lpstr>7. Notice how clean the engine appears. This is a testament of proper maintenance and regular oil changes by the owner. </vt:lpstr>
      <vt:lpstr>8. To help locate how far the engine is being rotated, the technician is removing the distributor cap to be able to observe the position of the rotor. </vt:lpstr>
      <vt:lpstr>9. The engine is rotated until the timing marks on the front of the crankshaft line up with zero degrees—top dead center (TDC)—with both valves closed on #1 cylinder.</vt:lpstr>
      <vt:lpstr>10. With the rocker arms contacting the base circle of the cam, insert a feeler gauge of the specified thickness between the camshaft and the rocker arm. There should be a slight drag on the feeler gauge. </vt:lpstr>
      <vt:lpstr>11. If the valve clearance (lash) is not correct, loosen the retaining nut and turn the valve adjusting screw with a screwdriver to achieve the proper clearance. </vt:lpstr>
      <vt:lpstr>12. After adjusting the valves that are closed, rotate the engine one full rotation until the engine timing marks again align.</vt:lpstr>
      <vt:lpstr>13. The engine is rotated until the timing marks again align, indicating that the companion cylinder will now be in position for valve clearance measurement.</vt:lpstr>
      <vt:lpstr>14. On some engines, it is necessary to watch the direction the rotor is pointing to help determine how far to rotate the engine. </vt:lpstr>
      <vt:lpstr>15. The technician is using a feeler gauge that is one thousandth of an inch thinner and another one thousandth of an inch thicker than the specified clearance as a double-check that the clearance is correct. </vt:lpstr>
      <vt:lpstr>16. Adjusting a valve takes both hands—one to hold the wrench to loosen and tighten the lock nut and one to turn the adjusting screw.</vt:lpstr>
      <vt:lpstr>17. After all valves have been properly measured and adjusted as necessary, start the reassembly process by replacing all gaskets and seals as specified by the vehicle manufacturer.</vt:lpstr>
      <vt:lpstr>18. Reinstall the valve cover, being careful to not pinch a wire or vacuum hose between the cover and the cylinder head. </vt:lpstr>
      <vt:lpstr>19. Use a torque wrench and torque the valve cover retaining bolts to factory specifications.</vt:lpstr>
      <vt:lpstr>20. Reinstall the distributor cap.</vt:lpstr>
      <vt:lpstr>21. Reinstall the spark plug wires and all brackets that were removed to gain access to the valve cover. </vt:lpstr>
      <vt:lpstr>22. Reconnect all vacuum and air hoses and tubes. Replace any vacuum hoses that are brittle or swollen with new ones. </vt:lpstr>
      <vt:lpstr>23. Be sure that the clips are properly installed. Start the engine and check for proper operation. </vt:lpstr>
      <vt:lpstr>24. Double-check for any oil or vacuum leaks after starting the engine.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27</dc:title>
  <dc:creator>Curt &amp; Tammy</dc:creator>
  <cp:lastModifiedBy>Curt &amp; Tammy</cp:lastModifiedBy>
  <cp:revision>53</cp:revision>
  <dcterms:created xsi:type="dcterms:W3CDTF">2018-09-25T19:30:15Z</dcterms:created>
  <dcterms:modified xsi:type="dcterms:W3CDTF">2019-02-18T20:20:05Z</dcterms:modified>
</cp:coreProperties>
</file>