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263" r:id="rId11"/>
    <p:sldId id="315" r:id="rId12"/>
    <p:sldId id="316" r:id="rId13"/>
    <p:sldId id="267" r:id="rId14"/>
    <p:sldId id="268" r:id="rId15"/>
    <p:sldId id="269" r:id="rId16"/>
    <p:sldId id="272" r:id="rId17"/>
    <p:sldId id="271" r:id="rId18"/>
    <p:sldId id="317" r:id="rId19"/>
    <p:sldId id="270" r:id="rId20"/>
    <p:sldId id="318" r:id="rId21"/>
    <p:sldId id="273" r:id="rId22"/>
    <p:sldId id="319" r:id="rId23"/>
    <p:sldId id="320" r:id="rId24"/>
    <p:sldId id="275" r:id="rId25"/>
    <p:sldId id="321" r:id="rId26"/>
    <p:sldId id="362" r:id="rId27"/>
    <p:sldId id="338" r:id="rId28"/>
    <p:sldId id="339" r:id="rId29"/>
    <p:sldId id="363" r:id="rId30"/>
    <p:sldId id="340" r:id="rId31"/>
    <p:sldId id="364" r:id="rId32"/>
    <p:sldId id="341" r:id="rId33"/>
    <p:sldId id="366" r:id="rId34"/>
    <p:sldId id="342" r:id="rId35"/>
    <p:sldId id="343" r:id="rId36"/>
    <p:sldId id="344" r:id="rId37"/>
    <p:sldId id="345" r:id="rId38"/>
    <p:sldId id="346" r:id="rId39"/>
    <p:sldId id="286" r:id="rId40"/>
    <p:sldId id="287" r:id="rId41"/>
    <p:sldId id="365" r:id="rId42"/>
    <p:sldId id="347" r:id="rId43"/>
    <p:sldId id="361" r:id="rId44"/>
    <p:sldId id="348" r:id="rId45"/>
    <p:sldId id="349" r:id="rId46"/>
    <p:sldId id="350" r:id="rId47"/>
    <p:sldId id="351" r:id="rId48"/>
    <p:sldId id="352" r:id="rId49"/>
    <p:sldId id="353" r:id="rId50"/>
    <p:sldId id="354" r:id="rId51"/>
    <p:sldId id="355" r:id="rId52"/>
    <p:sldId id="356" r:id="rId53"/>
    <p:sldId id="357" r:id="rId54"/>
    <p:sldId id="358" r:id="rId55"/>
    <p:sldId id="299" r:id="rId56"/>
    <p:sldId id="300" r:id="rId57"/>
    <p:sldId id="367" r:id="rId58"/>
    <p:sldId id="359" r:id="rId59"/>
    <p:sldId id="368" r:id="rId60"/>
    <p:sldId id="360" r:id="rId61"/>
    <p:sldId id="326" r:id="rId62"/>
    <p:sldId id="324" r:id="rId63"/>
    <p:sldId id="327" r:id="rId64"/>
    <p:sldId id="328" r:id="rId65"/>
    <p:sldId id="329" r:id="rId66"/>
    <p:sldId id="330" r:id="rId67"/>
    <p:sldId id="331" r:id="rId68"/>
    <p:sldId id="332" r:id="rId69"/>
    <p:sldId id="333" r:id="rId70"/>
    <p:sldId id="334" r:id="rId71"/>
    <p:sldId id="335" r:id="rId72"/>
    <p:sldId id="336" r:id="rId73"/>
    <p:sldId id="337" r:id="rId74"/>
    <p:sldId id="325"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2/17/2019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2/17/2019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7.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26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Engine Condition Diagnosis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 DRIVER IS YOUR BEST RESOURCE</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smtClean="0"/>
              <a:t>Ask the following questions:</a:t>
            </a:r>
          </a:p>
          <a:p>
            <a:r>
              <a:rPr lang="en-US" dirty="0" smtClean="0"/>
              <a:t>When did the problem first occur?</a:t>
            </a:r>
          </a:p>
          <a:p>
            <a:pPr marL="342900" indent="-342900"/>
            <a:r>
              <a:rPr lang="en-US" dirty="0" smtClean="0"/>
              <a:t>Under what conditions does it occur?</a:t>
            </a:r>
          </a:p>
          <a:p>
            <a:pPr marL="829818" lvl="1" indent="-342900"/>
            <a:r>
              <a:rPr lang="en-US" dirty="0" smtClean="0"/>
              <a:t>Cold or hot?</a:t>
            </a:r>
          </a:p>
          <a:p>
            <a:pPr marL="829818" lvl="1" indent="-342900"/>
            <a:r>
              <a:rPr lang="en-US" dirty="0" smtClean="0"/>
              <a:t>Acceleration, cruise, deceleration?</a:t>
            </a:r>
          </a:p>
          <a:p>
            <a:pPr marL="829818" lvl="1" indent="-342900"/>
            <a:r>
              <a:rPr lang="en-US" dirty="0" smtClean="0"/>
              <a:t>How far was it driven?</a:t>
            </a:r>
          </a:p>
          <a:p>
            <a:pPr marL="829818" lvl="1" indent="-342900"/>
            <a:r>
              <a:rPr lang="en-US" dirty="0" smtClean="0"/>
              <a:t>What recent repairs have been performed?</a:t>
            </a:r>
            <a:endParaRPr lang="en-US" dirty="0" smtClean="0"/>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447800"/>
            <a:ext cx="615315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VISUAL CHECKS</a:t>
            </a:r>
            <a:endParaRPr lang="en-US" dirty="0">
              <a:latin typeface="+mj-lt"/>
            </a:endParaRPr>
          </a:p>
        </p:txBody>
      </p:sp>
      <p:sp>
        <p:nvSpPr>
          <p:cNvPr id="28675" name="Content Placeholder 2"/>
          <p:cNvSpPr>
            <a:spLocks noGrp="1"/>
          </p:cNvSpPr>
          <p:nvPr>
            <p:ph idx="1"/>
          </p:nvPr>
        </p:nvSpPr>
        <p:spPr/>
        <p:txBody>
          <a:bodyPr/>
          <a:lstStyle/>
          <a:p>
            <a:r>
              <a:rPr lang="en-US" dirty="0" smtClean="0"/>
              <a:t>Oil level and condition</a:t>
            </a:r>
          </a:p>
          <a:p>
            <a:r>
              <a:rPr lang="en-US" dirty="0" smtClean="0"/>
              <a:t>Coolant level and condition</a:t>
            </a:r>
          </a:p>
          <a:p>
            <a:r>
              <a:rPr lang="en-US" dirty="0" smtClean="0"/>
              <a:t>Oil leaks</a:t>
            </a:r>
          </a:p>
          <a:p>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26.3 What looks like an oil pan gasket leak can be a rocker cover gasket leak. Always look for the highest and most forward place you see oil leaking; that should be repaired first</a:t>
            </a:r>
            <a:endParaRPr lang="en-US" sz="2000" dirty="0">
              <a:latin typeface="+mj-lt"/>
            </a:endParaRPr>
          </a:p>
        </p:txBody>
      </p:sp>
      <p:pic>
        <p:nvPicPr>
          <p:cNvPr id="4" name="Picture 3" descr="A photo shows oil leak on an oil pan below the harmonic balanc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006" y="2090048"/>
            <a:ext cx="5853989" cy="4023360"/>
          </a:xfrm>
          <a:prstGeom prst="rect">
            <a:avLst/>
          </a:prstGeom>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sz="2000" dirty="0">
                <a:latin typeface="+mj-lt"/>
              </a:rPr>
              <a:t>Figure 26.4 The transmission and flexplate (flywheel) were removed to check the exact location of this oil leak. The rear main seal and/or the oil pan gasket could be the cause of this leak</a:t>
            </a:r>
            <a:endParaRPr lang="en-US" sz="2000" dirty="0">
              <a:latin typeface="+mj-lt"/>
            </a:endParaRPr>
          </a:p>
        </p:txBody>
      </p:sp>
      <p:pic>
        <p:nvPicPr>
          <p:cNvPr id="4" name="Picture 3" descr="A photo shows oil leaking around the main seal of an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421" y="1873664"/>
            <a:ext cx="3203158" cy="4270878"/>
          </a:xfrm>
          <a:prstGeom prst="rect">
            <a:avLst/>
          </a:prstGeom>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26.5 Using a black light to spot leaks after adding dye to the oil</a:t>
            </a:r>
            <a:endParaRPr lang="en-US" dirty="0">
              <a:latin typeface="+mj-lt"/>
            </a:endParaRPr>
          </a:p>
        </p:txBody>
      </p:sp>
      <p:pic>
        <p:nvPicPr>
          <p:cNvPr id="6" name="Picture 5" descr="A photo shows a technician using a black light to spot leaks in an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934" y="1534459"/>
            <a:ext cx="6072132" cy="4559800"/>
          </a:xfrm>
          <a:prstGeom prst="rect">
            <a:avLst/>
          </a:prstGeom>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ENGINE NOISE DAIGNOSIS</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a:t>Engine noises are often difficult to diagnose. Several items that </a:t>
            </a:r>
            <a:r>
              <a:rPr lang="en-US" dirty="0" smtClean="0"/>
              <a:t>can cause </a:t>
            </a:r>
            <a:r>
              <a:rPr lang="en-US" dirty="0"/>
              <a:t>an engine noise include</a:t>
            </a:r>
            <a:r>
              <a:rPr lang="en-US" dirty="0" smtClean="0"/>
              <a:t>:</a:t>
            </a:r>
          </a:p>
          <a:p>
            <a:pPr lvl="1"/>
            <a:r>
              <a:rPr lang="en-US" dirty="0" smtClean="0"/>
              <a:t>Valves clicking</a:t>
            </a:r>
          </a:p>
          <a:p>
            <a:pPr lvl="1"/>
            <a:r>
              <a:rPr lang="en-US" dirty="0" smtClean="0"/>
              <a:t>Torque converter</a:t>
            </a:r>
          </a:p>
          <a:p>
            <a:pPr lvl="1"/>
            <a:r>
              <a:rPr lang="en-US" dirty="0" smtClean="0"/>
              <a:t>Cracked flex plate</a:t>
            </a:r>
          </a:p>
          <a:p>
            <a:pPr lvl="1"/>
            <a:r>
              <a:rPr lang="en-US" dirty="0" smtClean="0"/>
              <a:t>Loose or defective drive belts or tensioners.</a:t>
            </a:r>
          </a:p>
          <a:p>
            <a:pPr lvl="1"/>
            <a:r>
              <a:rPr lang="en-US" dirty="0" smtClean="0"/>
              <a:t>Piston pin knock</a:t>
            </a:r>
          </a:p>
          <a:p>
            <a:pPr lvl="1"/>
            <a:r>
              <a:rPr lang="en-US" dirty="0" smtClean="0"/>
              <a:t>Timing chain noise</a:t>
            </a:r>
          </a:p>
          <a:p>
            <a:pPr lvl="1"/>
            <a:r>
              <a:rPr lang="en-US" dirty="0" smtClean="0"/>
              <a:t>Rod or main bearing noise</a:t>
            </a:r>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26.6 An accessory belt tensioner. Most tensioners have a mark that indicates normal operating location. If the belt has stretched, this indicator mark will be outside of the normal range. Anything wrong with the belt or tensioner can cause noise</a:t>
            </a:r>
            <a:endParaRPr lang="en-US" sz="2000" dirty="0">
              <a:latin typeface="+mj-lt"/>
            </a:endParaRPr>
          </a:p>
        </p:txBody>
      </p:sp>
      <p:pic>
        <p:nvPicPr>
          <p:cNvPr id="6" name="Picture 5" descr="A photo shows an accessory belt tensioner used on a serpentine bel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490" y="1828800"/>
            <a:ext cx="5327019" cy="4000263"/>
          </a:xfrm>
          <a:prstGeom prst="rect">
            <a:avLst/>
          </a:prstGeom>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26.7 A cracked exhaust manifold on a Ford V-8</a:t>
            </a:r>
            <a:endParaRPr lang="en-US" dirty="0">
              <a:latin typeface="+mj-lt"/>
            </a:endParaRPr>
          </a:p>
        </p:txBody>
      </p:sp>
      <p:pic>
        <p:nvPicPr>
          <p:cNvPr id="4" name="Picture 3" descr="A photo shows a cracked exhaust manifold on a Ford V-8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574" y="1600200"/>
            <a:ext cx="6132853" cy="4605398"/>
          </a:xfrm>
          <a:prstGeom prst="rect">
            <a:avLst/>
          </a:prstGeom>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OIL PRESSURE TESTING</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sz="2400" dirty="0"/>
              <a:t>Proper oil pressure is very important for the operation of any engine.</a:t>
            </a:r>
          </a:p>
          <a:p>
            <a:r>
              <a:rPr lang="en-US" sz="2400" dirty="0"/>
              <a:t>Low oil pressure can cause engine wear, and engine </a:t>
            </a:r>
            <a:r>
              <a:rPr lang="en-US" sz="2400" dirty="0" smtClean="0"/>
              <a:t>wear </a:t>
            </a:r>
            <a:r>
              <a:rPr lang="en-US" sz="2400" dirty="0"/>
              <a:t>can </a:t>
            </a:r>
            <a:r>
              <a:rPr lang="en-US" sz="2400" dirty="0" smtClean="0"/>
              <a:t>cause low </a:t>
            </a:r>
            <a:r>
              <a:rPr lang="en-US" sz="2400" dirty="0"/>
              <a:t>oil pressure</a:t>
            </a:r>
            <a:r>
              <a:rPr lang="en-US" sz="2400" dirty="0" smtClean="0"/>
              <a:t>.</a:t>
            </a:r>
          </a:p>
          <a:p>
            <a:r>
              <a:rPr lang="en-US" sz="2400" dirty="0" smtClean="0"/>
              <a:t>Other issues include:</a:t>
            </a:r>
          </a:p>
          <a:p>
            <a:pPr lvl="1"/>
            <a:r>
              <a:rPr lang="en-US" sz="2000" dirty="0" smtClean="0"/>
              <a:t>Low oil level</a:t>
            </a:r>
          </a:p>
          <a:p>
            <a:pPr lvl="1"/>
            <a:r>
              <a:rPr lang="en-US" sz="2000" dirty="0" smtClean="0"/>
              <a:t>Diluted oil</a:t>
            </a:r>
          </a:p>
          <a:p>
            <a:pPr lvl="1"/>
            <a:r>
              <a:rPr lang="en-US" sz="2000" dirty="0" smtClean="0"/>
              <a:t>Stuck oil pressure relief valve</a:t>
            </a:r>
          </a:p>
          <a:p>
            <a:r>
              <a:rPr lang="en-US" sz="2400" dirty="0" smtClean="0"/>
              <a:t>The oil pressure warning lamp will illuminate when pressures drop below 4-7 PSI.</a:t>
            </a:r>
            <a:endParaRPr lang="en-US" sz="2400"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26.1</a:t>
            </a:r>
            <a:r>
              <a:rPr lang="en-US" dirty="0" smtClean="0"/>
              <a:t> </a:t>
            </a:r>
            <a:r>
              <a:rPr lang="en-US" dirty="0"/>
              <a:t>Discuss typical engine-related complaints and engine </a:t>
            </a:r>
            <a:r>
              <a:rPr lang="en-US" dirty="0" smtClean="0"/>
              <a:t>smoke diagnosis.</a:t>
            </a:r>
          </a:p>
          <a:p>
            <a:pPr marL="0" indent="0">
              <a:buNone/>
            </a:pPr>
            <a:r>
              <a:rPr lang="en-US" b="1" dirty="0" smtClean="0">
                <a:solidFill>
                  <a:srgbClr val="005A70"/>
                </a:solidFill>
              </a:rPr>
              <a:t>26.2 </a:t>
            </a:r>
            <a:r>
              <a:rPr lang="en-US" dirty="0"/>
              <a:t>Discuss the importance of the driver’s description and </a:t>
            </a:r>
            <a:r>
              <a:rPr lang="en-US" dirty="0" smtClean="0"/>
              <a:t>visual checks.</a:t>
            </a:r>
          </a:p>
          <a:p>
            <a:pPr marL="0" indent="0">
              <a:buNone/>
            </a:pPr>
            <a:r>
              <a:rPr lang="en-US" b="1" dirty="0" smtClean="0">
                <a:solidFill>
                  <a:srgbClr val="005A70"/>
                </a:solidFill>
              </a:rPr>
              <a:t>26.3 </a:t>
            </a:r>
            <a:r>
              <a:rPr lang="en-US" dirty="0"/>
              <a:t>Discuss engine noise diagnosis</a:t>
            </a:r>
            <a:r>
              <a:rPr lang="en-US" dirty="0" smtClean="0"/>
              <a:t>.</a:t>
            </a:r>
          </a:p>
          <a:p>
            <a:pPr marL="0" indent="0">
              <a:buNone/>
            </a:pPr>
            <a:r>
              <a:rPr lang="en-US" b="1" dirty="0" smtClean="0">
                <a:solidFill>
                  <a:schemeClr val="accent2"/>
                </a:solidFill>
              </a:rPr>
              <a:t>26.4</a:t>
            </a:r>
            <a:r>
              <a:rPr lang="en-US" dirty="0" smtClean="0"/>
              <a:t> </a:t>
            </a:r>
            <a:r>
              <a:rPr lang="en-US" dirty="0"/>
              <a:t>Explain oil pressure testing and the purpose of oil </a:t>
            </a:r>
            <a:r>
              <a:rPr lang="en-US" dirty="0" smtClean="0"/>
              <a:t>pressure warning </a:t>
            </a:r>
            <a:r>
              <a:rPr lang="en-US" dirty="0"/>
              <a:t>lamps.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latin typeface="+mj-lt"/>
              </a:rPr>
              <a:t>Figure 26.8 To measure engine oil pressure, remove the oil pressure sending (sender) unit usually located near the oil filter. Screw the pressure gauge into the oil pressure sending unit hole</a:t>
            </a:r>
            <a:endParaRPr lang="en-US" sz="2000" dirty="0">
              <a:latin typeface="+mj-lt"/>
            </a:endParaRPr>
          </a:p>
        </p:txBody>
      </p:sp>
      <p:pic>
        <p:nvPicPr>
          <p:cNvPr id="4" name="Picture 3" descr="A figure shows an oil pressure gauge screwed into the oil pressure sending unit hole of an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877" y="1864212"/>
            <a:ext cx="3630247" cy="4270878"/>
          </a:xfrm>
          <a:prstGeom prst="rect">
            <a:avLst/>
          </a:prstGeom>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TECH TIP</a:t>
            </a:r>
            <a:endParaRPr lang="en-US" sz="32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1524000"/>
            <a:ext cx="62579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889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26.9 A Tech 2 scan tool display showing a fault with cylinder 3. Once the cylinder has been identified, then more detailed tests can be performed to determine the root cause, which could be an ignition, fuel or mechanical issue</a:t>
            </a:r>
            <a:endParaRPr lang="en-US" dirty="0">
              <a:latin typeface="+mj-lt"/>
            </a:endParaRPr>
          </a:p>
        </p:txBody>
      </p:sp>
      <p:pic>
        <p:nvPicPr>
          <p:cNvPr id="3" name="Picture 2" descr="A photo shows a scan tool with the misfire graphic. The scan tool shows cylinder 3 with 4 accumulated current counters highligh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5311" y="1981200"/>
            <a:ext cx="4693378" cy="3960656"/>
          </a:xfrm>
          <a:prstGeom prst="rect">
            <a:avLst/>
          </a:prstGeom>
        </p:spPr>
      </p:pic>
    </p:spTree>
    <p:extLst>
      <p:ext uri="{BB962C8B-B14F-4D97-AF65-F5344CB8AC3E}">
        <p14:creationId xmlns:p14="http://schemas.microsoft.com/office/powerpoint/2010/main" val="241257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26.10 The Ford IDS scan tool has a graph function that allows the technician to view the data on the cylinder contribution test visually, making diagnosis easier. In this example, the cylinders on bank 2 on a Ford V-8 (cylinders 7, 6, 5, and 8) are weak</a:t>
            </a:r>
            <a:endParaRPr lang="en-US" dirty="0">
              <a:latin typeface="+mj-lt"/>
            </a:endParaRPr>
          </a:p>
        </p:txBody>
      </p:sp>
      <p:pic>
        <p:nvPicPr>
          <p:cNvPr id="3" name="Picture 2" descr="The graph shows the cylinder contribution test for 984 rpm. Cylinder 1, 3, 2, and 4 lie above the zero mark on vertical axis and cylinder 7, 6, 5, and 8 lie in the negative region on the vertical ax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922" y="2057400"/>
            <a:ext cx="6244541" cy="3882616"/>
          </a:xfrm>
          <a:prstGeom prst="rect">
            <a:avLst/>
          </a:prstGeom>
        </p:spPr>
      </p:pic>
    </p:spTree>
    <p:extLst>
      <p:ext uri="{BB962C8B-B14F-4D97-AF65-F5344CB8AC3E}">
        <p14:creationId xmlns:p14="http://schemas.microsoft.com/office/powerpoint/2010/main" val="2422827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TECH TIP </a:t>
            </a:r>
            <a:endParaRPr lang="en-US" sz="32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4545171" cy="485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721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26.11 The paper test involves holding a piece of paper near the tailpipe of an idling engine. A good engine should produce even, outward puffs of exhaust. If the paper is sucked in toward the tailpipe, a burned valve is a possibility</a:t>
            </a:r>
            <a:endParaRPr lang="en-US" dirty="0">
              <a:latin typeface="+mj-lt"/>
            </a:endParaRPr>
          </a:p>
        </p:txBody>
      </p:sp>
      <p:pic>
        <p:nvPicPr>
          <p:cNvPr id="3" name="Picture 2" descr="A figure shows a piece of paper being held near the tailpipe of an idling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34" y="1828800"/>
            <a:ext cx="4749733" cy="3882616"/>
          </a:xfrm>
          <a:prstGeom prst="rect">
            <a:avLst/>
          </a:prstGeom>
        </p:spPr>
      </p:pic>
    </p:spTree>
    <p:extLst>
      <p:ext uri="{BB962C8B-B14F-4D97-AF65-F5344CB8AC3E}">
        <p14:creationId xmlns:p14="http://schemas.microsoft.com/office/powerpoint/2010/main" val="1966489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COMPRESSION TEST</a:t>
            </a:r>
            <a:endParaRPr lang="en-US" sz="3200" dirty="0">
              <a:latin typeface="+mj-lt"/>
            </a:endParaRPr>
          </a:p>
        </p:txBody>
      </p:sp>
      <p:sp>
        <p:nvSpPr>
          <p:cNvPr id="3" name="Content Placeholder 2"/>
          <p:cNvSpPr>
            <a:spLocks noGrp="1"/>
          </p:cNvSpPr>
          <p:nvPr>
            <p:ph idx="1"/>
          </p:nvPr>
        </p:nvSpPr>
        <p:spPr/>
        <p:txBody>
          <a:bodyPr/>
          <a:lstStyle/>
          <a:p>
            <a:r>
              <a:rPr lang="en-US" dirty="0" smtClean="0"/>
              <a:t>Cranking compression test</a:t>
            </a:r>
          </a:p>
          <a:p>
            <a:pPr lvl="1"/>
            <a:r>
              <a:rPr lang="en-US" dirty="0" smtClean="0"/>
              <a:t>Dry</a:t>
            </a:r>
          </a:p>
          <a:p>
            <a:pPr lvl="1"/>
            <a:r>
              <a:rPr lang="en-US" dirty="0" smtClean="0"/>
              <a:t>Wet</a:t>
            </a:r>
          </a:p>
          <a:p>
            <a:r>
              <a:rPr lang="en-US" dirty="0" smtClean="0"/>
              <a:t>Running (dynamic) compression test</a:t>
            </a:r>
          </a:p>
          <a:p>
            <a:r>
              <a:rPr lang="en-US" dirty="0" smtClean="0"/>
              <a:t>Relative compression test</a:t>
            </a:r>
          </a:p>
          <a:p>
            <a:r>
              <a:rPr lang="en-US" dirty="0" smtClean="0"/>
              <a:t>Cylinder leakage test</a:t>
            </a:r>
            <a:endParaRPr lang="en-US" dirty="0"/>
          </a:p>
        </p:txBody>
      </p:sp>
    </p:spTree>
    <p:extLst>
      <p:ext uri="{BB962C8B-B14F-4D97-AF65-F5344CB8AC3E}">
        <p14:creationId xmlns:p14="http://schemas.microsoft.com/office/powerpoint/2010/main" val="1817679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26.12 A two-piece compression gauge set. The threaded hose is screwed into the spark plug hole after removing the spark plug. The gauge part is then snapped onto the end of the hose</a:t>
            </a:r>
          </a:p>
        </p:txBody>
      </p:sp>
      <p:pic>
        <p:nvPicPr>
          <p:cNvPr id="3" name="Picture 2" descr="A photo shows a two-piece compression gauge set that consists of a threaded hose and a threaded pressure gau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60" y="2286000"/>
            <a:ext cx="7283479" cy="3550031"/>
          </a:xfrm>
          <a:prstGeom prst="rect">
            <a:avLst/>
          </a:prstGeom>
        </p:spPr>
      </p:pic>
    </p:spTree>
    <p:extLst>
      <p:ext uri="{BB962C8B-B14F-4D97-AF65-F5344CB8AC3E}">
        <p14:creationId xmlns:p14="http://schemas.microsoft.com/office/powerpoint/2010/main" val="417394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TECH TIP</a:t>
            </a:r>
            <a:endParaRPr lang="en-US" sz="32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894" y="1676400"/>
            <a:ext cx="60579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05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26.13 Use a vacuum or fuel line hose over the spark plug to install it without danger of cross-threading the cylinder head</a:t>
            </a:r>
            <a:endParaRPr lang="en-US" dirty="0">
              <a:latin typeface="+mj-lt"/>
            </a:endParaRPr>
          </a:p>
        </p:txBody>
      </p:sp>
      <p:pic>
        <p:nvPicPr>
          <p:cNvPr id="3" name="Picture 2" descr="A figure shows a technician using a rubber hose on the end of a spark plug to thread the spark plug on the cylinder head of an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096" y="1759396"/>
            <a:ext cx="4701809" cy="4313587"/>
          </a:xfrm>
          <a:prstGeom prst="rect">
            <a:avLst/>
          </a:prstGeom>
        </p:spPr>
      </p:pic>
    </p:spTree>
    <p:extLst>
      <p:ext uri="{BB962C8B-B14F-4D97-AF65-F5344CB8AC3E}">
        <p14:creationId xmlns:p14="http://schemas.microsoft.com/office/powerpoint/2010/main" val="248392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sz="2500" b="1" dirty="0" smtClean="0">
                <a:solidFill>
                  <a:srgbClr val="005A70"/>
                </a:solidFill>
              </a:rPr>
              <a:t>26.5</a:t>
            </a:r>
            <a:r>
              <a:rPr lang="en-US" sz="2500" dirty="0" smtClean="0"/>
              <a:t> </a:t>
            </a:r>
            <a:r>
              <a:rPr lang="en-US" sz="2500" dirty="0"/>
              <a:t>Explain compression testing, and compare wet and </a:t>
            </a:r>
            <a:r>
              <a:rPr lang="en-US" sz="2500" dirty="0" smtClean="0"/>
              <a:t>running compression </a:t>
            </a:r>
            <a:r>
              <a:rPr lang="en-US" sz="2500" dirty="0"/>
              <a:t>tests</a:t>
            </a:r>
            <a:r>
              <a:rPr lang="en-US" sz="2500" dirty="0" smtClean="0"/>
              <a:t>.</a:t>
            </a:r>
          </a:p>
          <a:p>
            <a:pPr marL="0" indent="0">
              <a:buNone/>
            </a:pPr>
            <a:r>
              <a:rPr lang="en-US" sz="2500" b="1" dirty="0" smtClean="0">
                <a:solidFill>
                  <a:srgbClr val="005A70"/>
                </a:solidFill>
              </a:rPr>
              <a:t>26.6</a:t>
            </a:r>
            <a:r>
              <a:rPr lang="en-US" sz="2500" dirty="0" smtClean="0"/>
              <a:t> </a:t>
            </a:r>
            <a:r>
              <a:rPr lang="en-US" sz="2500" dirty="0"/>
              <a:t>Describe cylinder leakage test and cylinder power balance test</a:t>
            </a:r>
            <a:r>
              <a:rPr lang="en-US" sz="2500" dirty="0" smtClean="0"/>
              <a:t>.</a:t>
            </a:r>
          </a:p>
          <a:p>
            <a:pPr marL="0" indent="0">
              <a:buNone/>
            </a:pPr>
            <a:r>
              <a:rPr lang="en-US" sz="2500" b="1" dirty="0" smtClean="0">
                <a:solidFill>
                  <a:schemeClr val="accent2"/>
                </a:solidFill>
              </a:rPr>
              <a:t>26.7</a:t>
            </a:r>
            <a:r>
              <a:rPr lang="en-US" sz="2500" dirty="0" smtClean="0"/>
              <a:t> </a:t>
            </a:r>
            <a:r>
              <a:rPr lang="en-US" sz="2500" dirty="0"/>
              <a:t>Explain the vacuum test and exhaust restriction test</a:t>
            </a:r>
            <a:r>
              <a:rPr lang="en-US" sz="2500" dirty="0" smtClean="0"/>
              <a:t>.</a:t>
            </a:r>
          </a:p>
          <a:p>
            <a:pPr marL="0" indent="0">
              <a:buNone/>
            </a:pPr>
            <a:r>
              <a:rPr lang="en-US" sz="2500" b="1" dirty="0" smtClean="0">
                <a:solidFill>
                  <a:schemeClr val="accent2"/>
                </a:solidFill>
              </a:rPr>
              <a:t>26.8</a:t>
            </a:r>
            <a:r>
              <a:rPr lang="en-US" sz="2500" dirty="0" smtClean="0"/>
              <a:t> </a:t>
            </a:r>
            <a:r>
              <a:rPr lang="en-US" sz="2500" dirty="0"/>
              <a:t>Explain how to test back pressure with a vacuum gauge and </a:t>
            </a:r>
            <a:r>
              <a:rPr lang="en-US" sz="2500" dirty="0" smtClean="0"/>
              <a:t>a pressure </a:t>
            </a:r>
            <a:r>
              <a:rPr lang="en-US" sz="2500" dirty="0"/>
              <a:t>gauge, and how to diagnose head gasket failure.</a:t>
            </a:r>
            <a:r>
              <a:rPr lang="en-US" sz="2500" dirty="0" smtClean="0"/>
              <a:t> </a:t>
            </a:r>
          </a:p>
          <a:p>
            <a:pPr marL="0" indent="0">
              <a:buNone/>
            </a:pPr>
            <a:r>
              <a:rPr lang="en-US" sz="2500" b="1" dirty="0" smtClean="0">
                <a:solidFill>
                  <a:schemeClr val="accent2"/>
                </a:solidFill>
              </a:rPr>
              <a:t>26.9</a:t>
            </a:r>
            <a:r>
              <a:rPr lang="en-US" sz="2500" dirty="0" smtClean="0"/>
              <a:t> </a:t>
            </a:r>
            <a:r>
              <a:rPr lang="en-US" sz="2500" dirty="0"/>
              <a:t>Discuss the operation of dash warning lights.</a:t>
            </a:r>
            <a:endParaRPr lang="en-US" sz="2500"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26.14 Badly burned exhaust valve. A compression test could have detected a problem, and a cylinder leakage test (</a:t>
            </a:r>
            <a:r>
              <a:rPr lang="en-US" sz="2000" dirty="0" err="1">
                <a:latin typeface="+mj-lt"/>
              </a:rPr>
              <a:t>leakdown</a:t>
            </a:r>
            <a:r>
              <a:rPr lang="en-US" sz="2000" dirty="0">
                <a:latin typeface="+mj-lt"/>
              </a:rPr>
              <a:t> test) could have been used to determine the exact problem</a:t>
            </a:r>
          </a:p>
        </p:txBody>
      </p:sp>
      <p:pic>
        <p:nvPicPr>
          <p:cNvPr id="3" name="Picture 2" descr="A photo shows a badly burned exhaust valve that is warped on one s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93" y="1945235"/>
            <a:ext cx="5861414" cy="4186725"/>
          </a:xfrm>
          <a:prstGeom prst="rect">
            <a:avLst/>
          </a:prstGeom>
        </p:spPr>
      </p:pic>
    </p:spTree>
    <p:extLst>
      <p:ext uri="{BB962C8B-B14F-4D97-AF65-F5344CB8AC3E}">
        <p14:creationId xmlns:p14="http://schemas.microsoft.com/office/powerpoint/2010/main" val="91974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26.15 </a:t>
            </a:r>
            <a:r>
              <a:rPr lang="en-IN" sz="1800" dirty="0">
                <a:latin typeface="+mj-lt"/>
              </a:rPr>
              <a:t>(a) A relative compression test using an amp clamp around the starter motor power cable and a Pico scope. (b) The result is a waveform that displays the current needed for each cylinder </a:t>
            </a:r>
            <a:r>
              <a:rPr lang="en-IN" sz="1800" dirty="0" smtClean="0">
                <a:latin typeface="+mj-lt"/>
              </a:rPr>
              <a:t>is </a:t>
            </a:r>
            <a:r>
              <a:rPr lang="en-IN" sz="1800" dirty="0">
                <a:latin typeface="+mj-lt"/>
              </a:rPr>
              <a:t>the </a:t>
            </a:r>
            <a:r>
              <a:rPr lang="en-IN" sz="1800" dirty="0" smtClean="0">
                <a:latin typeface="+mj-lt"/>
              </a:rPr>
              <a:t>same, indicating that </a:t>
            </a:r>
            <a:r>
              <a:rPr lang="en-IN" sz="1800" dirty="0">
                <a:latin typeface="+mj-lt"/>
              </a:rPr>
              <a:t>all cylinders have the same relative compression</a:t>
            </a:r>
            <a:endParaRPr lang="en-US" sz="1800" dirty="0">
              <a:latin typeface="+mj-lt"/>
            </a:endParaRPr>
          </a:p>
        </p:txBody>
      </p:sp>
      <p:pic>
        <p:nvPicPr>
          <p:cNvPr id="3" name="Picture 2" descr="A photo shows an inductive amp clamp connected to the battery cable running to the star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11" y="2743200"/>
            <a:ext cx="3946623" cy="2937933"/>
          </a:xfrm>
          <a:prstGeom prst="rect">
            <a:avLst/>
          </a:prstGeom>
        </p:spPr>
      </p:pic>
      <p:pic>
        <p:nvPicPr>
          <p:cNvPr id="4" name="Picture 3" descr="A photo shows a graph from a compression test. The waveform in the graph follows an inverted W that keeps repea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076" y="2755053"/>
            <a:ext cx="4101389" cy="2926080"/>
          </a:xfrm>
          <a:prstGeom prst="rect">
            <a:avLst/>
          </a:prstGeom>
        </p:spPr>
      </p:pic>
    </p:spTree>
    <p:extLst>
      <p:ext uri="{BB962C8B-B14F-4D97-AF65-F5344CB8AC3E}">
        <p14:creationId xmlns:p14="http://schemas.microsoft.com/office/powerpoint/2010/main" val="427728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26.16 A typical handheld cylinder leakage tester</a:t>
            </a:r>
            <a:endParaRPr lang="en-US" dirty="0">
              <a:latin typeface="+mj-lt"/>
            </a:endParaRPr>
          </a:p>
        </p:txBody>
      </p:sp>
      <p:pic>
        <p:nvPicPr>
          <p:cNvPr id="3" name="Picture 2" descr="A photo shows a handheld cylinder leakage tester with a pressure gauge mounted on i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350" y="1740973"/>
            <a:ext cx="6513300" cy="4356723"/>
          </a:xfrm>
          <a:prstGeom prst="rect">
            <a:avLst/>
          </a:prstGeom>
        </p:spPr>
      </p:pic>
    </p:spTree>
    <p:extLst>
      <p:ext uri="{BB962C8B-B14F-4D97-AF65-F5344CB8AC3E}">
        <p14:creationId xmlns:p14="http://schemas.microsoft.com/office/powerpoint/2010/main" val="63041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26.17 A whistle stop used to find top dead center. Remove the spark plug and install the whistle stop, then rotate the engine by hand. When the whistle stops making a sound, the piston is at the top</a:t>
            </a:r>
          </a:p>
        </p:txBody>
      </p:sp>
      <p:pic>
        <p:nvPicPr>
          <p:cNvPr id="3" name="Picture 2" descr="A photo shows a cylindrical whistle stop with threaded screws at its b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133600"/>
            <a:ext cx="7315200" cy="3657600"/>
          </a:xfrm>
          <a:prstGeom prst="rect">
            <a:avLst/>
          </a:prstGeom>
        </p:spPr>
      </p:pic>
    </p:spTree>
    <p:extLst>
      <p:ext uri="{BB962C8B-B14F-4D97-AF65-F5344CB8AC3E}">
        <p14:creationId xmlns:p14="http://schemas.microsoft.com/office/powerpoint/2010/main" val="1179499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the three types of compression test?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Cranking, running and relative compression tests.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CYLINDER BALANCE TEST</a:t>
            </a:r>
            <a:endParaRPr lang="en-US" sz="3200" dirty="0">
              <a:latin typeface="+mj-lt"/>
            </a:endParaRPr>
          </a:p>
        </p:txBody>
      </p:sp>
      <p:sp>
        <p:nvSpPr>
          <p:cNvPr id="3" name="Content Placeholder 2"/>
          <p:cNvSpPr>
            <a:spLocks noGrp="1"/>
          </p:cNvSpPr>
          <p:nvPr>
            <p:ph idx="1"/>
          </p:nvPr>
        </p:nvSpPr>
        <p:spPr/>
        <p:txBody>
          <a:bodyPr/>
          <a:lstStyle/>
          <a:p>
            <a:r>
              <a:rPr lang="en-US" dirty="0"/>
              <a:t>The purpose of a cylinder power balance test is to determine </a:t>
            </a:r>
            <a:r>
              <a:rPr lang="en-US" dirty="0" smtClean="0"/>
              <a:t>if all </a:t>
            </a:r>
            <a:r>
              <a:rPr lang="en-US" dirty="0"/>
              <a:t>cylinders are contributing power equally</a:t>
            </a:r>
            <a:r>
              <a:rPr lang="en-US" dirty="0" smtClean="0"/>
              <a:t>.</a:t>
            </a:r>
          </a:p>
          <a:p>
            <a:r>
              <a:rPr lang="en-US" dirty="0"/>
              <a:t>The acceptable method of canceling cylinders, which will work </a:t>
            </a:r>
            <a:r>
              <a:rPr lang="en-US" dirty="0" smtClean="0"/>
              <a:t>on all </a:t>
            </a:r>
            <a:r>
              <a:rPr lang="en-US" dirty="0"/>
              <a:t>types of ignition systems, including </a:t>
            </a:r>
            <a:r>
              <a:rPr lang="en-US" dirty="0" err="1"/>
              <a:t>distributorless</a:t>
            </a:r>
            <a:r>
              <a:rPr lang="en-US" dirty="0"/>
              <a:t>, is to </a:t>
            </a:r>
            <a:r>
              <a:rPr lang="en-US" i="1" dirty="0"/>
              <a:t>ground </a:t>
            </a:r>
            <a:r>
              <a:rPr lang="en-US" dirty="0" smtClean="0"/>
              <a:t>the secondary </a:t>
            </a:r>
            <a:r>
              <a:rPr lang="en-US" dirty="0"/>
              <a:t>current for each cylinder.</a:t>
            </a:r>
            <a:endParaRPr lang="en-US" dirty="0"/>
          </a:p>
        </p:txBody>
      </p:sp>
    </p:spTree>
    <p:extLst>
      <p:ext uri="{BB962C8B-B14F-4D97-AF65-F5344CB8AC3E}">
        <p14:creationId xmlns:p14="http://schemas.microsoft.com/office/powerpoint/2010/main" val="207690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26.18 Using a vacuum hose and a test light to ground one cylinder at a time on a </a:t>
            </a:r>
            <a:r>
              <a:rPr lang="en-US" sz="2400" dirty="0" err="1">
                <a:latin typeface="+mj-lt"/>
              </a:rPr>
              <a:t>distributorless</a:t>
            </a:r>
            <a:r>
              <a:rPr lang="en-US" sz="2400" dirty="0">
                <a:latin typeface="+mj-lt"/>
              </a:rPr>
              <a:t> ignition system. </a:t>
            </a:r>
          </a:p>
        </p:txBody>
      </p:sp>
      <p:pic>
        <p:nvPicPr>
          <p:cNvPr id="3" name="Picture 2" descr="A figure shows a technician using a test light to ground the cylinders of an engine by touching a 3-inch piece of hose attached to the spark plug wire with the test l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210" y="1981200"/>
            <a:ext cx="3812832" cy="3738067"/>
          </a:xfrm>
          <a:prstGeom prst="rect">
            <a:avLst/>
          </a:prstGeom>
        </p:spPr>
      </p:pic>
    </p:spTree>
    <p:extLst>
      <p:ext uri="{BB962C8B-B14F-4D97-AF65-F5344CB8AC3E}">
        <p14:creationId xmlns:p14="http://schemas.microsoft.com/office/powerpoint/2010/main" val="411615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VACUUM TESTS</a:t>
            </a:r>
            <a:endParaRPr lang="en-US" dirty="0">
              <a:latin typeface="+mj-lt"/>
            </a:endParaRPr>
          </a:p>
        </p:txBody>
      </p:sp>
      <p:sp>
        <p:nvSpPr>
          <p:cNvPr id="3" name="Content Placeholder 2"/>
          <p:cNvSpPr>
            <a:spLocks noGrp="1"/>
          </p:cNvSpPr>
          <p:nvPr>
            <p:ph idx="1"/>
          </p:nvPr>
        </p:nvSpPr>
        <p:spPr/>
        <p:txBody>
          <a:bodyPr/>
          <a:lstStyle/>
          <a:p>
            <a:r>
              <a:rPr lang="en-US" dirty="0"/>
              <a:t>Vacuum is pressure below atmospheric pressure and is </a:t>
            </a:r>
            <a:r>
              <a:rPr lang="en-US" dirty="0" smtClean="0"/>
              <a:t>measured in </a:t>
            </a:r>
            <a:r>
              <a:rPr lang="en-US" dirty="0"/>
              <a:t>inches (or millimeters) of mercury (Hg).</a:t>
            </a:r>
            <a:endParaRPr lang="en-US" dirty="0" smtClean="0"/>
          </a:p>
          <a:p>
            <a:r>
              <a:rPr lang="en-US" dirty="0" smtClean="0"/>
              <a:t>Cranking Vacuum Test</a:t>
            </a:r>
          </a:p>
          <a:p>
            <a:r>
              <a:rPr lang="en-US" dirty="0" smtClean="0"/>
              <a:t>Idle Vacuum Test</a:t>
            </a:r>
          </a:p>
          <a:p>
            <a:r>
              <a:rPr lang="en-US" dirty="0" smtClean="0"/>
              <a:t>Low and Steady Vacuum</a:t>
            </a:r>
          </a:p>
          <a:p>
            <a:r>
              <a:rPr lang="en-US" dirty="0" smtClean="0"/>
              <a:t>Fluctuating Vacuum</a:t>
            </a:r>
          </a:p>
          <a:p>
            <a:endParaRPr lang="en-US" dirty="0"/>
          </a:p>
        </p:txBody>
      </p:sp>
    </p:spTree>
    <p:extLst>
      <p:ext uri="{BB962C8B-B14F-4D97-AF65-F5344CB8AC3E}">
        <p14:creationId xmlns:p14="http://schemas.microsoft.com/office/powerpoint/2010/main" val="421422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26.19 An engine in good mechanical condition should produce 17 to 21 inch Hg of vacuum at idle at sea level</a:t>
            </a:r>
            <a:endParaRPr lang="en-US" dirty="0">
              <a:latin typeface="+mj-lt"/>
            </a:endParaRPr>
          </a:p>
        </p:txBody>
      </p:sp>
      <p:pic>
        <p:nvPicPr>
          <p:cNvPr id="3" name="Picture 2" descr="A photo shows a pressure gauge connected to an engine with a reading of 21 inch of Hg of vacu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702" y="1981200"/>
            <a:ext cx="3488596" cy="3731118"/>
          </a:xfrm>
          <a:prstGeom prst="rect">
            <a:avLst/>
          </a:prstGeom>
        </p:spPr>
      </p:pic>
    </p:spTree>
    <p:extLst>
      <p:ext uri="{BB962C8B-B14F-4D97-AF65-F5344CB8AC3E}">
        <p14:creationId xmlns:p14="http://schemas.microsoft.com/office/powerpoint/2010/main" val="2634507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TYPICAL ENGINE-RELATED COMPLAINTS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Excessive oil consumption</a:t>
            </a:r>
          </a:p>
          <a:p>
            <a:r>
              <a:rPr lang="en-US" dirty="0" smtClean="0"/>
              <a:t>Engine misfiring</a:t>
            </a:r>
          </a:p>
          <a:p>
            <a:r>
              <a:rPr lang="en-US" dirty="0" smtClean="0"/>
              <a:t>Loss of power</a:t>
            </a:r>
          </a:p>
          <a:p>
            <a:r>
              <a:rPr lang="en-US" dirty="0" smtClean="0"/>
              <a:t>Smoke from the engine or exhaust</a:t>
            </a:r>
          </a:p>
          <a:p>
            <a:r>
              <a:rPr lang="en-US" dirty="0" smtClean="0"/>
              <a:t>Engine noise</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26.20 A steady but low reading could indicate retarded valve or ignition timing</a:t>
            </a:r>
            <a:endParaRPr lang="en-US" dirty="0">
              <a:latin typeface="+mj-lt"/>
            </a:endParaRPr>
          </a:p>
        </p:txBody>
      </p:sp>
      <p:pic>
        <p:nvPicPr>
          <p:cNvPr id="3" name="Picture 2" descr="A figure shows a pressure gauge with a reading of 14 inch of Hg of vacu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42" y="2133600"/>
            <a:ext cx="3090672" cy="3657600"/>
          </a:xfrm>
          <a:prstGeom prst="rect">
            <a:avLst/>
          </a:prstGeom>
        </p:spPr>
      </p:pic>
    </p:spTree>
    <p:extLst>
      <p:ext uri="{BB962C8B-B14F-4D97-AF65-F5344CB8AC3E}">
        <p14:creationId xmlns:p14="http://schemas.microsoft.com/office/powerpoint/2010/main" val="138403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26.21 A gauge reading with the needle fluctuating 3 to 9 inch Hg below normal often indicates a vacuum leak in the intake system</a:t>
            </a:r>
            <a:endParaRPr lang="en-US" dirty="0">
              <a:latin typeface="+mj-lt"/>
            </a:endParaRPr>
          </a:p>
        </p:txBody>
      </p:sp>
      <p:pic>
        <p:nvPicPr>
          <p:cNvPr id="3" name="Picture 2" descr="A figure shows a pressure gauge with the needle fluctuating between 8 and 16 inch of Hg of vacu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019" y="2057400"/>
            <a:ext cx="3233623" cy="3767328"/>
          </a:xfrm>
          <a:prstGeom prst="rect">
            <a:avLst/>
          </a:prstGeom>
        </p:spPr>
      </p:pic>
    </p:spTree>
    <p:extLst>
      <p:ext uri="{BB962C8B-B14F-4D97-AF65-F5344CB8AC3E}">
        <p14:creationId xmlns:p14="http://schemas.microsoft.com/office/powerpoint/2010/main" val="370069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26.22 A leaking head gasket can cause the needle to vibrate as it moves through a range from below to above normal</a:t>
            </a:r>
            <a:endParaRPr lang="en-US" dirty="0">
              <a:latin typeface="+mj-lt"/>
            </a:endParaRPr>
          </a:p>
        </p:txBody>
      </p:sp>
      <p:pic>
        <p:nvPicPr>
          <p:cNvPr id="3" name="Picture 2" descr="A figure shows a pressure gauge with the needle fluctuating between 10 and 25 inch of Hg of vacu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140" y="2057400"/>
            <a:ext cx="3139440" cy="3767328"/>
          </a:xfrm>
          <a:prstGeom prst="rect">
            <a:avLst/>
          </a:prstGeom>
        </p:spPr>
      </p:pic>
    </p:spTree>
    <p:extLst>
      <p:ext uri="{BB962C8B-B14F-4D97-AF65-F5344CB8AC3E}">
        <p14:creationId xmlns:p14="http://schemas.microsoft.com/office/powerpoint/2010/main" val="34879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26.23 An oscillating needle 1 or 2 inch Hg below normal could indicate an incorrect air-fuel mixture (either too rich or too lean)</a:t>
            </a:r>
            <a:endParaRPr lang="en-US" dirty="0">
              <a:latin typeface="+mj-lt"/>
            </a:endParaRPr>
          </a:p>
        </p:txBody>
      </p:sp>
      <p:pic>
        <p:nvPicPr>
          <p:cNvPr id="3" name="Picture 2" descr="A figure shows a pressure gauge with the needle fluctuating between 12 and 16 inch of Hg of vacu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377" y="1981200"/>
            <a:ext cx="3209446" cy="3768429"/>
          </a:xfrm>
          <a:prstGeom prst="rect">
            <a:avLst/>
          </a:prstGeom>
        </p:spPr>
      </p:pic>
    </p:spTree>
    <p:extLst>
      <p:ext uri="{BB962C8B-B14F-4D97-AF65-F5344CB8AC3E}">
        <p14:creationId xmlns:p14="http://schemas.microsoft.com/office/powerpoint/2010/main" val="349287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26.24 A rapidly vibrating needle at idle that becomes steady as engine speed is increased indicates worn valve guides</a:t>
            </a:r>
            <a:endParaRPr lang="en-US" dirty="0">
              <a:latin typeface="+mj-lt"/>
            </a:endParaRPr>
          </a:p>
        </p:txBody>
      </p:sp>
      <p:pic>
        <p:nvPicPr>
          <p:cNvPr id="3" name="Picture 2" descr="A figure shows a pressure gauge with the needle fluctuating between 16 and 19 inch of Hg of vacu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5" y="2057400"/>
            <a:ext cx="3352800" cy="3657600"/>
          </a:xfrm>
          <a:prstGeom prst="rect">
            <a:avLst/>
          </a:prstGeom>
        </p:spPr>
      </p:pic>
    </p:spTree>
    <p:extLst>
      <p:ext uri="{BB962C8B-B14F-4D97-AF65-F5344CB8AC3E}">
        <p14:creationId xmlns:p14="http://schemas.microsoft.com/office/powerpoint/2010/main" val="2613057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26.25 If the needle drops 1 or 2 inch Hg from the normal reading, one of the engine valves is burned or not seating properly</a:t>
            </a:r>
            <a:endParaRPr lang="en-US" dirty="0">
              <a:latin typeface="+mj-lt"/>
            </a:endParaRPr>
          </a:p>
        </p:txBody>
      </p:sp>
      <p:pic>
        <p:nvPicPr>
          <p:cNvPr id="3" name="Picture 2" descr="A figure shows a pressure gauge with the needle fluctuating at 13 inch of Hg of vacuum and 19 inch of Hg of vacu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489" y="1981200"/>
            <a:ext cx="3090672" cy="3657600"/>
          </a:xfrm>
          <a:prstGeom prst="rect">
            <a:avLst/>
          </a:prstGeom>
        </p:spPr>
      </p:pic>
    </p:spTree>
    <p:extLst>
      <p:ext uri="{BB962C8B-B14F-4D97-AF65-F5344CB8AC3E}">
        <p14:creationId xmlns:p14="http://schemas.microsoft.com/office/powerpoint/2010/main" val="384205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26.26 Weak valve springs will produce a normal reading at idle, but as engine speed increases, the needle will fluctuate rapidly between 12 and 24 inch Hg</a:t>
            </a:r>
            <a:endParaRPr lang="en-US" dirty="0">
              <a:latin typeface="+mj-lt"/>
            </a:endParaRPr>
          </a:p>
        </p:txBody>
      </p:sp>
      <p:pic>
        <p:nvPicPr>
          <p:cNvPr id="3" name="Picture 2" descr="A figure shows a pressure gauge with the needle fluctuating at 12 inch of Hg of vacuum, 18 inch of Hg of vacuum, and 24 inch of Hg of vacu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053" y="2209800"/>
            <a:ext cx="3401568" cy="3657600"/>
          </a:xfrm>
          <a:prstGeom prst="rect">
            <a:avLst/>
          </a:prstGeom>
        </p:spPr>
      </p:pic>
    </p:spTree>
    <p:extLst>
      <p:ext uri="{BB962C8B-B14F-4D97-AF65-F5344CB8AC3E}">
        <p14:creationId xmlns:p14="http://schemas.microsoft.com/office/powerpoint/2010/main" val="3833203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26.27 A steady needle reading that drops 2 or 3 inch Hg when the engine speed is increased slightly above idle indicates that the ignition timing is retarded</a:t>
            </a:r>
            <a:endParaRPr lang="en-US" dirty="0">
              <a:latin typeface="+mj-lt"/>
            </a:endParaRPr>
          </a:p>
        </p:txBody>
      </p:sp>
      <p:pic>
        <p:nvPicPr>
          <p:cNvPr id="3" name="Picture 2" descr="A figure shows a pressure gauge with the needle fluctuating at 14 inch of Hg of vacuum and 18 inch of Hg of vacu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481" y="2133600"/>
            <a:ext cx="3273552" cy="3657600"/>
          </a:xfrm>
          <a:prstGeom prst="rect">
            <a:avLst/>
          </a:prstGeom>
        </p:spPr>
      </p:pic>
    </p:spTree>
    <p:extLst>
      <p:ext uri="{BB962C8B-B14F-4D97-AF65-F5344CB8AC3E}">
        <p14:creationId xmlns:p14="http://schemas.microsoft.com/office/powerpoint/2010/main" val="251347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26.28 A steady needle reading that rises 2 or 3 inch Hg when the engine speed is increased slightly above idle indicates that the ignition timing is advanced</a:t>
            </a:r>
            <a:endParaRPr lang="en-US" dirty="0">
              <a:latin typeface="+mj-lt"/>
            </a:endParaRPr>
          </a:p>
        </p:txBody>
      </p:sp>
      <p:pic>
        <p:nvPicPr>
          <p:cNvPr id="3" name="Picture 2" descr="A figure shows a pressure gauge with the needle fluctuating at 16 inch of Hg of vacuum and 20 inch of Hg of vacu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648" y="2133600"/>
            <a:ext cx="3346704" cy="3657600"/>
          </a:xfrm>
          <a:prstGeom prst="rect">
            <a:avLst/>
          </a:prstGeom>
        </p:spPr>
      </p:pic>
    </p:spTree>
    <p:extLst>
      <p:ext uri="{BB962C8B-B14F-4D97-AF65-F5344CB8AC3E}">
        <p14:creationId xmlns:p14="http://schemas.microsoft.com/office/powerpoint/2010/main" val="61642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26.29 A needle that drops to near zero when the engine is accelerated rapidly and then rises slightly to a reading below normal indicates an exhaust restriction </a:t>
            </a:r>
            <a:endParaRPr lang="en-US" dirty="0">
              <a:latin typeface="+mj-lt"/>
            </a:endParaRPr>
          </a:p>
        </p:txBody>
      </p:sp>
      <p:pic>
        <p:nvPicPr>
          <p:cNvPr id="3" name="Picture 2" descr="A figure shows a pressure gauge with the needle fluctuating at 2 inch of Hg of vacuum, 6 inch of Hg of vacuum, and 18 inch of Hg of vacu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289" y="1905000"/>
            <a:ext cx="3468073" cy="4104230"/>
          </a:xfrm>
          <a:prstGeom prst="rect">
            <a:avLst/>
          </a:prstGeom>
        </p:spPr>
      </p:pic>
    </p:spTree>
    <p:extLst>
      <p:ext uri="{BB962C8B-B14F-4D97-AF65-F5344CB8AC3E}">
        <p14:creationId xmlns:p14="http://schemas.microsoft.com/office/powerpoint/2010/main" val="72133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SMOKE DIAGNOSIS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Blue: Indicates the engine is burning oil.</a:t>
            </a:r>
          </a:p>
          <a:p>
            <a:r>
              <a:rPr lang="en-US" dirty="0" smtClean="0"/>
              <a:t>Black: Indicates excessive fuel in the combustion chamber.</a:t>
            </a:r>
          </a:p>
          <a:p>
            <a:r>
              <a:rPr lang="en-US" dirty="0" smtClean="0"/>
              <a:t>White (steam): Indicates water (coolant) in the combustion chamber.</a:t>
            </a:r>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does a fluctuating vacuum gauge indicate?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A vacuum leak in the intake system.</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EXHAUST RESTRICTION TEST</a:t>
            </a:r>
            <a:endParaRPr lang="en-US" sz="3200" dirty="0">
              <a:latin typeface="+mj-lt"/>
            </a:endParaRPr>
          </a:p>
        </p:txBody>
      </p:sp>
      <p:sp>
        <p:nvSpPr>
          <p:cNvPr id="3" name="Content Placeholder 2"/>
          <p:cNvSpPr>
            <a:spLocks noGrp="1"/>
          </p:cNvSpPr>
          <p:nvPr>
            <p:ph idx="1"/>
          </p:nvPr>
        </p:nvSpPr>
        <p:spPr/>
        <p:txBody>
          <a:bodyPr/>
          <a:lstStyle/>
          <a:p>
            <a:r>
              <a:rPr lang="en-US" dirty="0"/>
              <a:t>Common causes of restricted exhaust include </a:t>
            </a:r>
            <a:r>
              <a:rPr lang="en-US" dirty="0" smtClean="0"/>
              <a:t>the following:</a:t>
            </a:r>
          </a:p>
          <a:p>
            <a:pPr lvl="1"/>
            <a:r>
              <a:rPr lang="en-US" dirty="0" smtClean="0"/>
              <a:t>Clogged catalytic converter</a:t>
            </a:r>
          </a:p>
          <a:p>
            <a:pPr lvl="1"/>
            <a:r>
              <a:rPr lang="en-US" dirty="0" smtClean="0"/>
              <a:t>Clogged or restricted muffler</a:t>
            </a:r>
          </a:p>
          <a:p>
            <a:pPr lvl="1"/>
            <a:r>
              <a:rPr lang="en-US" dirty="0" smtClean="0"/>
              <a:t>Damaged or defective piping</a:t>
            </a:r>
          </a:p>
          <a:p>
            <a:r>
              <a:rPr lang="en-US" dirty="0" smtClean="0"/>
              <a:t>Test back pressure:</a:t>
            </a:r>
          </a:p>
          <a:p>
            <a:pPr lvl="1"/>
            <a:r>
              <a:rPr lang="en-US" dirty="0" smtClean="0"/>
              <a:t>With a vacuum gauge</a:t>
            </a:r>
          </a:p>
          <a:p>
            <a:pPr lvl="1"/>
            <a:r>
              <a:rPr lang="en-US" dirty="0" smtClean="0"/>
              <a:t>With a pressure gauge</a:t>
            </a:r>
            <a:endParaRPr lang="en-US" dirty="0"/>
          </a:p>
        </p:txBody>
      </p:sp>
    </p:spTree>
    <p:extLst>
      <p:ext uri="{BB962C8B-B14F-4D97-AF65-F5344CB8AC3E}">
        <p14:creationId xmlns:p14="http://schemas.microsoft.com/office/powerpoint/2010/main" val="2551353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26.30 A technician-made adapter used to test exhaust system back pressure</a:t>
            </a:r>
            <a:endParaRPr lang="en-US" dirty="0">
              <a:latin typeface="+mj-lt"/>
            </a:endParaRPr>
          </a:p>
        </p:txBody>
      </p:sp>
      <p:pic>
        <p:nvPicPr>
          <p:cNvPr id="3" name="Picture 2" descr="A photo shows a technician-made adapter that consists of a metal pipe glued with epoxy to the oxygen sensor hous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112" y="1905000"/>
            <a:ext cx="6733776" cy="4040266"/>
          </a:xfrm>
          <a:prstGeom prst="rect">
            <a:avLst/>
          </a:prstGeom>
        </p:spPr>
      </p:pic>
    </p:spTree>
    <p:extLst>
      <p:ext uri="{BB962C8B-B14F-4D97-AF65-F5344CB8AC3E}">
        <p14:creationId xmlns:p14="http://schemas.microsoft.com/office/powerpoint/2010/main" val="416532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DIAGNOSING HEAD GASKET FAILURE</a:t>
            </a:r>
            <a:endParaRPr lang="en-US" sz="3200" dirty="0">
              <a:latin typeface="+mj-lt"/>
            </a:endParaRPr>
          </a:p>
        </p:txBody>
      </p:sp>
      <p:sp>
        <p:nvSpPr>
          <p:cNvPr id="3" name="Content Placeholder 2"/>
          <p:cNvSpPr>
            <a:spLocks noGrp="1"/>
          </p:cNvSpPr>
          <p:nvPr>
            <p:ph idx="1"/>
          </p:nvPr>
        </p:nvSpPr>
        <p:spPr/>
        <p:txBody>
          <a:bodyPr/>
          <a:lstStyle/>
          <a:p>
            <a:r>
              <a:rPr lang="en-US" dirty="0"/>
              <a:t>Several items can be used to help diagnose a head gasket failure</a:t>
            </a:r>
            <a:r>
              <a:rPr lang="en-US" dirty="0" smtClean="0"/>
              <a:t>.</a:t>
            </a:r>
          </a:p>
          <a:p>
            <a:pPr lvl="1"/>
            <a:r>
              <a:rPr lang="en-US" dirty="0" smtClean="0"/>
              <a:t>Exhaust gas analyzer</a:t>
            </a:r>
          </a:p>
          <a:p>
            <a:pPr lvl="1"/>
            <a:r>
              <a:rPr lang="en-US" dirty="0" smtClean="0"/>
              <a:t>Chemical test</a:t>
            </a:r>
          </a:p>
          <a:p>
            <a:pPr lvl="1"/>
            <a:r>
              <a:rPr lang="en-US" dirty="0" smtClean="0"/>
              <a:t>Bubbles in coolant</a:t>
            </a:r>
          </a:p>
          <a:p>
            <a:pPr lvl="1"/>
            <a:r>
              <a:rPr lang="en-US" dirty="0" smtClean="0"/>
              <a:t>Excessive exhaust steam</a:t>
            </a:r>
            <a:endParaRPr lang="en-US" dirty="0"/>
          </a:p>
        </p:txBody>
      </p:sp>
    </p:spTree>
    <p:extLst>
      <p:ext uri="{BB962C8B-B14F-4D97-AF65-F5344CB8AC3E}">
        <p14:creationId xmlns:p14="http://schemas.microsoft.com/office/powerpoint/2010/main" val="20125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26.31 A tester that uses a blue liquid to check for exhaust gases in the exhaust, which would indicate a head gasket leak problem</a:t>
            </a:r>
            <a:endParaRPr lang="en-US" dirty="0">
              <a:latin typeface="+mj-lt"/>
            </a:endParaRPr>
          </a:p>
        </p:txBody>
      </p:sp>
      <p:pic>
        <p:nvPicPr>
          <p:cNvPr id="3" name="Picture 2" descr="A photo shows a combustion leak detector kit that has a transparent glass tube and a container filled with a blue tester liqui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648" y="1905000"/>
            <a:ext cx="4870704" cy="3657600"/>
          </a:xfrm>
          <a:prstGeom prst="rect">
            <a:avLst/>
          </a:prstGeom>
        </p:spPr>
      </p:pic>
    </p:spTree>
    <p:extLst>
      <p:ext uri="{BB962C8B-B14F-4D97-AF65-F5344CB8AC3E}">
        <p14:creationId xmlns:p14="http://schemas.microsoft.com/office/powerpoint/2010/main" val="378851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mj-lt"/>
              </a:rPr>
              <a:t>COMPRESSION TEST</a:t>
            </a:r>
            <a:endParaRPr lang="en-US" dirty="0">
              <a:latin typeface="+mj-l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274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b="0" dirty="0" smtClean="0">
                <a:latin typeface="+mj-lt"/>
              </a:rPr>
              <a:t>1. The </a:t>
            </a:r>
            <a:r>
              <a:rPr lang="en-US" sz="2000" b="0" dirty="0">
                <a:latin typeface="+mj-lt"/>
              </a:rPr>
              <a:t>tools and equipment needed to perform a </a:t>
            </a:r>
            <a:r>
              <a:rPr lang="en-US" sz="2000" b="0" dirty="0" smtClean="0">
                <a:latin typeface="+mj-lt"/>
              </a:rPr>
              <a:t>compression test </a:t>
            </a:r>
            <a:r>
              <a:rPr lang="en-US" sz="2000" b="0" dirty="0">
                <a:latin typeface="+mj-lt"/>
              </a:rPr>
              <a:t>include a compression gauge, an air </a:t>
            </a:r>
            <a:r>
              <a:rPr lang="en-US" sz="2000" b="0" dirty="0" smtClean="0">
                <a:latin typeface="+mj-lt"/>
              </a:rPr>
              <a:t>nozzle, and </a:t>
            </a:r>
            <a:r>
              <a:rPr lang="en-US" sz="2000" b="0" dirty="0">
                <a:latin typeface="+mj-lt"/>
              </a:rPr>
              <a:t>the socket ratchets and extensions that may </a:t>
            </a:r>
            <a:r>
              <a:rPr lang="en-US" sz="2000" b="0" dirty="0" smtClean="0">
                <a:latin typeface="+mj-lt"/>
              </a:rPr>
              <a:t>be necessary </a:t>
            </a:r>
            <a:r>
              <a:rPr lang="en-US" sz="2000" b="0" dirty="0">
                <a:latin typeface="+mj-lt"/>
              </a:rPr>
              <a:t>to remove the spark plugs from the engine.</a:t>
            </a:r>
            <a:endParaRPr lang="en-US" sz="2000" dirty="0">
              <a:latin typeface="+mj-lt"/>
            </a:endParaRPr>
          </a:p>
        </p:txBody>
      </p:sp>
      <p:pic>
        <p:nvPicPr>
          <p:cNvPr id="6" name="Picture 5" descr="A photo shows a compression gauge, an air nozzle, and different socket ratchets and extensions used to perform a compression tes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605" y="1600200"/>
            <a:ext cx="6675425" cy="4425696"/>
          </a:xfrm>
          <a:prstGeom prst="rect">
            <a:avLst/>
          </a:prstGeom>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latin typeface="+mj-lt"/>
              </a:rPr>
              <a:t>2. To </a:t>
            </a:r>
            <a:r>
              <a:rPr lang="en-US" sz="2400" b="0" dirty="0">
                <a:latin typeface="+mj-lt"/>
              </a:rPr>
              <a:t>prevent ignition and fuel-injection operation </a:t>
            </a:r>
            <a:r>
              <a:rPr lang="en-US" sz="2400" b="0" dirty="0" smtClean="0">
                <a:latin typeface="+mj-lt"/>
              </a:rPr>
              <a:t>while the </a:t>
            </a:r>
            <a:r>
              <a:rPr lang="en-US" sz="2400" b="0" dirty="0">
                <a:latin typeface="+mj-lt"/>
              </a:rPr>
              <a:t>engine is being cranked, remove both the </a:t>
            </a:r>
            <a:r>
              <a:rPr lang="en-US" sz="2400" b="0" dirty="0" smtClean="0">
                <a:latin typeface="+mj-lt"/>
              </a:rPr>
              <a:t>fuel injection fuse </a:t>
            </a:r>
            <a:r>
              <a:rPr lang="en-US" sz="2400" b="0" dirty="0">
                <a:latin typeface="+mj-lt"/>
              </a:rPr>
              <a:t>and the ignition fuse.</a:t>
            </a:r>
            <a:endParaRPr lang="en-US" sz="2400" dirty="0">
              <a:latin typeface="+mj-lt"/>
            </a:endParaRPr>
          </a:p>
        </p:txBody>
      </p:sp>
      <p:pic>
        <p:nvPicPr>
          <p:cNvPr id="3" name="Picture 2" descr="A photo shows a technician holding the fuel injection fuse and the ignition fuse of an engine removed from the ignition syst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288" y="1676400"/>
            <a:ext cx="6675425" cy="4425696"/>
          </a:xfrm>
          <a:prstGeom prst="rect">
            <a:avLst/>
          </a:prstGeom>
        </p:spPr>
      </p:pic>
    </p:spTree>
    <p:extLst>
      <p:ext uri="{BB962C8B-B14F-4D97-AF65-F5344CB8AC3E}">
        <p14:creationId xmlns:p14="http://schemas.microsoft.com/office/powerpoint/2010/main" val="50303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0" dirty="0" smtClean="0">
                <a:latin typeface="+mj-lt"/>
              </a:rPr>
              <a:t>3. Block </a:t>
            </a:r>
            <a:r>
              <a:rPr lang="en-US" sz="2000" b="0" dirty="0">
                <a:latin typeface="+mj-lt"/>
              </a:rPr>
              <a:t>open the throttle (and choke, if the engine is </a:t>
            </a:r>
            <a:r>
              <a:rPr lang="en-US" sz="2000" b="0" dirty="0" smtClean="0">
                <a:latin typeface="+mj-lt"/>
              </a:rPr>
              <a:t>equipped with </a:t>
            </a:r>
            <a:r>
              <a:rPr lang="en-US" sz="2000" b="0" dirty="0">
                <a:latin typeface="+mj-lt"/>
              </a:rPr>
              <a:t>a carburetor). </a:t>
            </a:r>
            <a:r>
              <a:rPr lang="en-US" sz="2000" b="0" dirty="0" smtClean="0">
                <a:latin typeface="+mj-lt"/>
              </a:rPr>
              <a:t>Keeping </a:t>
            </a:r>
            <a:r>
              <a:rPr lang="en-US" sz="2000" b="0" dirty="0">
                <a:latin typeface="+mj-lt"/>
              </a:rPr>
              <a:t>the throttle </a:t>
            </a:r>
            <a:r>
              <a:rPr lang="en-US" sz="2000" b="0" dirty="0" smtClean="0">
                <a:latin typeface="+mj-lt"/>
              </a:rPr>
              <a:t>open ensures </a:t>
            </a:r>
            <a:r>
              <a:rPr lang="en-US" sz="2000" b="0" dirty="0">
                <a:latin typeface="+mj-lt"/>
              </a:rPr>
              <a:t>that enough air will be drawn into the engine </a:t>
            </a:r>
            <a:r>
              <a:rPr lang="en-US" sz="2000" b="0" dirty="0" smtClean="0">
                <a:latin typeface="+mj-lt"/>
              </a:rPr>
              <a:t>so that </a:t>
            </a:r>
            <a:r>
              <a:rPr lang="en-US" sz="2000" b="0" dirty="0">
                <a:latin typeface="+mj-lt"/>
              </a:rPr>
              <a:t>the compression test results will be accurate.</a:t>
            </a:r>
            <a:endParaRPr lang="en-US" sz="2000" dirty="0">
              <a:latin typeface="+mj-lt"/>
            </a:endParaRPr>
          </a:p>
        </p:txBody>
      </p:sp>
      <p:pic>
        <p:nvPicPr>
          <p:cNvPr id="3" name="Picture 2" descr="A photo shows a technician using a screwdriver to wedge the throttle linkage op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302" y="1524000"/>
            <a:ext cx="6675425" cy="4425696"/>
          </a:xfrm>
          <a:prstGeom prst="rect">
            <a:avLst/>
          </a:prstGeom>
        </p:spPr>
      </p:pic>
    </p:spTree>
    <p:extLst>
      <p:ext uri="{BB962C8B-B14F-4D97-AF65-F5344CB8AC3E}">
        <p14:creationId xmlns:p14="http://schemas.microsoft.com/office/powerpoint/2010/main" val="283307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26.1 </a:t>
            </a:r>
            <a:r>
              <a:rPr lang="en-US" sz="2000" dirty="0" err="1">
                <a:latin typeface="+mj-lt"/>
              </a:rPr>
              <a:t>Blowby</a:t>
            </a:r>
            <a:r>
              <a:rPr lang="en-US" sz="2000" dirty="0">
                <a:latin typeface="+mj-lt"/>
              </a:rPr>
              <a:t> gases coming out of the crankcase vent hose. As seen on this old high-mileage engine, excessive amounts of combustion gases flow past the piston rings and into the crankcase</a:t>
            </a:r>
            <a:endParaRPr lang="en-US" sz="2000" dirty="0">
              <a:latin typeface="+mj-lt"/>
            </a:endParaRPr>
          </a:p>
        </p:txBody>
      </p:sp>
      <p:pic>
        <p:nvPicPr>
          <p:cNvPr id="5" name="Picture 4" descr="Photo of a crankcase vent hose connected to the crankcase of an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699" y="1907820"/>
            <a:ext cx="6152602" cy="4228592"/>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4. </a:t>
            </a:r>
            <a:r>
              <a:rPr lang="en-US" sz="2400" b="0" dirty="0">
                <a:latin typeface="+mj-lt"/>
              </a:rPr>
              <a:t>Before removing the spark plugs, use an air nozzle </a:t>
            </a:r>
            <a:r>
              <a:rPr lang="en-US" sz="2400" b="0" dirty="0" smtClean="0">
                <a:latin typeface="+mj-lt"/>
              </a:rPr>
              <a:t>to blow </a:t>
            </a:r>
            <a:r>
              <a:rPr lang="en-US" sz="2400" b="0" dirty="0">
                <a:latin typeface="+mj-lt"/>
              </a:rPr>
              <a:t>away any dirt that may be around the spark plug.</a:t>
            </a:r>
            <a:r>
              <a:rPr lang="en-US" sz="2400" dirty="0" smtClean="0">
                <a:latin typeface="+mj-lt"/>
              </a:rPr>
              <a:t> </a:t>
            </a:r>
            <a:endParaRPr lang="en-US" sz="2400" dirty="0">
              <a:latin typeface="+mj-lt"/>
            </a:endParaRPr>
          </a:p>
        </p:txBody>
      </p:sp>
      <p:pic>
        <p:nvPicPr>
          <p:cNvPr id="3" name="Picture 2" descr="A photo shows a technician using an air nozzle to blow away any dirt around the spark plug of an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288" y="1600200"/>
            <a:ext cx="6675425" cy="4425696"/>
          </a:xfrm>
          <a:prstGeom prst="rect">
            <a:avLst/>
          </a:prstGeom>
        </p:spPr>
      </p:pic>
    </p:spTree>
    <p:extLst>
      <p:ext uri="{BB962C8B-B14F-4D97-AF65-F5344CB8AC3E}">
        <p14:creationId xmlns:p14="http://schemas.microsoft.com/office/powerpoint/2010/main" val="2504207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5.</a:t>
            </a:r>
            <a:r>
              <a:rPr lang="en-US" b="0" dirty="0">
                <a:latin typeface="+mj-lt"/>
              </a:rPr>
              <a:t> Remove all of the spark plugs. Be sure to mark the </a:t>
            </a:r>
            <a:r>
              <a:rPr lang="en-US" b="0" dirty="0" smtClean="0">
                <a:latin typeface="+mj-lt"/>
              </a:rPr>
              <a:t>spark plug </a:t>
            </a:r>
            <a:r>
              <a:rPr lang="en-US" b="0" dirty="0">
                <a:latin typeface="+mj-lt"/>
              </a:rPr>
              <a:t>wires so that they can be reinstalled onto the </a:t>
            </a:r>
            <a:r>
              <a:rPr lang="en-US" b="0" dirty="0" smtClean="0">
                <a:latin typeface="+mj-lt"/>
              </a:rPr>
              <a:t>correct spark </a:t>
            </a:r>
            <a:r>
              <a:rPr lang="en-US" b="0" dirty="0">
                <a:latin typeface="+mj-lt"/>
              </a:rPr>
              <a:t>plugs after the compression test has been performed.</a:t>
            </a:r>
            <a:r>
              <a:rPr lang="en-US" dirty="0" smtClean="0">
                <a:latin typeface="+mj-lt"/>
              </a:rPr>
              <a:t> </a:t>
            </a:r>
            <a:endParaRPr lang="en-US" dirty="0">
              <a:latin typeface="+mj-lt"/>
            </a:endParaRPr>
          </a:p>
        </p:txBody>
      </p:sp>
      <p:pic>
        <p:nvPicPr>
          <p:cNvPr id="3" name="Picture 2" descr="A photo shows a technician removing the spark plug of an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288" y="1676400"/>
            <a:ext cx="6675425" cy="4425696"/>
          </a:xfrm>
          <a:prstGeom prst="rect">
            <a:avLst/>
          </a:prstGeom>
        </p:spPr>
      </p:pic>
    </p:spTree>
    <p:extLst>
      <p:ext uri="{BB962C8B-B14F-4D97-AF65-F5344CB8AC3E}">
        <p14:creationId xmlns:p14="http://schemas.microsoft.com/office/powerpoint/2010/main" val="233107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6.</a:t>
            </a:r>
            <a:r>
              <a:rPr lang="en-US" b="0" dirty="0">
                <a:latin typeface="+mj-lt"/>
              </a:rPr>
              <a:t> Select the proper adapter for the compression </a:t>
            </a:r>
            <a:r>
              <a:rPr lang="en-US" b="0" dirty="0" smtClean="0">
                <a:latin typeface="+mj-lt"/>
              </a:rPr>
              <a:t>gauge. The </a:t>
            </a:r>
            <a:r>
              <a:rPr lang="en-US" b="0" dirty="0">
                <a:latin typeface="+mj-lt"/>
              </a:rPr>
              <a:t>threads on the adapter should match those on </a:t>
            </a:r>
            <a:r>
              <a:rPr lang="en-US" b="0" dirty="0" smtClean="0">
                <a:latin typeface="+mj-lt"/>
              </a:rPr>
              <a:t>the spark </a:t>
            </a:r>
            <a:r>
              <a:rPr lang="en-US" b="0" dirty="0">
                <a:latin typeface="+mj-lt"/>
              </a:rPr>
              <a:t>plug.</a:t>
            </a:r>
            <a:r>
              <a:rPr lang="en-US" dirty="0" smtClean="0">
                <a:latin typeface="+mj-lt"/>
              </a:rPr>
              <a:t> </a:t>
            </a:r>
            <a:endParaRPr lang="en-US" dirty="0">
              <a:latin typeface="+mj-lt"/>
            </a:endParaRPr>
          </a:p>
        </p:txBody>
      </p:sp>
      <p:pic>
        <p:nvPicPr>
          <p:cNvPr id="3" name="Picture 2" descr="A photo shows a technician connecting a compression gauge to the spark plug ho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288" y="1600200"/>
            <a:ext cx="6675425" cy="4425696"/>
          </a:xfrm>
          <a:prstGeom prst="rect">
            <a:avLst/>
          </a:prstGeom>
        </p:spPr>
      </p:pic>
    </p:spTree>
    <p:extLst>
      <p:ext uri="{BB962C8B-B14F-4D97-AF65-F5344CB8AC3E}">
        <p14:creationId xmlns:p14="http://schemas.microsoft.com/office/powerpoint/2010/main" val="327491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7.</a:t>
            </a:r>
            <a:r>
              <a:rPr lang="en-US" b="0" dirty="0">
                <a:latin typeface="+mj-lt"/>
              </a:rPr>
              <a:t> If necessary, connect a battery charger to the </a:t>
            </a:r>
            <a:r>
              <a:rPr lang="en-US" b="0" dirty="0" smtClean="0">
                <a:latin typeface="+mj-lt"/>
              </a:rPr>
              <a:t>battery before </a:t>
            </a:r>
            <a:r>
              <a:rPr lang="en-US" b="0" dirty="0">
                <a:latin typeface="+mj-lt"/>
              </a:rPr>
              <a:t>starting the compression test. It is important </a:t>
            </a:r>
            <a:r>
              <a:rPr lang="en-US" b="0" dirty="0" smtClean="0">
                <a:latin typeface="+mj-lt"/>
              </a:rPr>
              <a:t>that consistent </a:t>
            </a:r>
            <a:r>
              <a:rPr lang="en-US" b="0" dirty="0">
                <a:latin typeface="+mj-lt"/>
              </a:rPr>
              <a:t>cranking speed be available for each </a:t>
            </a:r>
            <a:r>
              <a:rPr lang="en-US" b="0" dirty="0" smtClean="0">
                <a:latin typeface="+mj-lt"/>
              </a:rPr>
              <a:t>cylinder being </a:t>
            </a:r>
            <a:r>
              <a:rPr lang="en-US" b="0" dirty="0">
                <a:latin typeface="+mj-lt"/>
              </a:rPr>
              <a:t>tested.</a:t>
            </a:r>
            <a:r>
              <a:rPr lang="en-US" dirty="0" smtClean="0">
                <a:latin typeface="+mj-lt"/>
              </a:rPr>
              <a:t> </a:t>
            </a:r>
            <a:endParaRPr lang="en-US" dirty="0">
              <a:latin typeface="+mj-lt"/>
            </a:endParaRPr>
          </a:p>
        </p:txBody>
      </p:sp>
      <p:pic>
        <p:nvPicPr>
          <p:cNvPr id="3" name="Picture 2" descr="A photo shows a technician connecting a battery charger to the battery of an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287" y="1676400"/>
            <a:ext cx="6675425" cy="4425696"/>
          </a:xfrm>
          <a:prstGeom prst="rect">
            <a:avLst/>
          </a:prstGeom>
        </p:spPr>
      </p:pic>
    </p:spTree>
    <p:extLst>
      <p:ext uri="{BB962C8B-B14F-4D97-AF65-F5344CB8AC3E}">
        <p14:creationId xmlns:p14="http://schemas.microsoft.com/office/powerpoint/2010/main" val="260092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8.</a:t>
            </a:r>
            <a:r>
              <a:rPr lang="en-US" b="0" dirty="0">
                <a:latin typeface="+mj-lt"/>
              </a:rPr>
              <a:t> Make a note of the reading on the gauge after the </a:t>
            </a:r>
            <a:r>
              <a:rPr lang="en-US" b="0" dirty="0" smtClean="0">
                <a:latin typeface="+mj-lt"/>
              </a:rPr>
              <a:t>first “puff</a:t>
            </a:r>
            <a:r>
              <a:rPr lang="en-US" b="0" dirty="0">
                <a:latin typeface="+mj-lt"/>
              </a:rPr>
              <a:t>,” which indicates the first compression </a:t>
            </a:r>
            <a:r>
              <a:rPr lang="en-US" b="0" dirty="0" smtClean="0">
                <a:latin typeface="+mj-lt"/>
              </a:rPr>
              <a:t>stroke that </a:t>
            </a:r>
            <a:r>
              <a:rPr lang="en-US" b="0" dirty="0">
                <a:latin typeface="+mj-lt"/>
              </a:rPr>
              <a:t>occurred on that cylinder as the engine was </a:t>
            </a:r>
            <a:r>
              <a:rPr lang="en-US" b="0" dirty="0" smtClean="0">
                <a:latin typeface="+mj-lt"/>
              </a:rPr>
              <a:t>being rotated</a:t>
            </a:r>
            <a:r>
              <a:rPr lang="en-US" b="0" dirty="0">
                <a:latin typeface="+mj-lt"/>
              </a:rPr>
              <a:t>.</a:t>
            </a:r>
            <a:r>
              <a:rPr lang="en-US" dirty="0" smtClean="0">
                <a:latin typeface="+mj-lt"/>
              </a:rPr>
              <a:t> </a:t>
            </a:r>
            <a:endParaRPr lang="en-US" dirty="0">
              <a:latin typeface="+mj-lt"/>
            </a:endParaRPr>
          </a:p>
        </p:txBody>
      </p:sp>
      <p:pic>
        <p:nvPicPr>
          <p:cNvPr id="3" name="Picture 2" descr="A photo shows a compression gauge connected to an engine with the gauge reading 90 PS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288" y="1676400"/>
            <a:ext cx="6675425" cy="4425696"/>
          </a:xfrm>
          <a:prstGeom prst="rect">
            <a:avLst/>
          </a:prstGeom>
        </p:spPr>
      </p:pic>
    </p:spTree>
    <p:extLst>
      <p:ext uri="{BB962C8B-B14F-4D97-AF65-F5344CB8AC3E}">
        <p14:creationId xmlns:p14="http://schemas.microsoft.com/office/powerpoint/2010/main" val="1906522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9.</a:t>
            </a:r>
            <a:r>
              <a:rPr lang="en-US" b="0" dirty="0">
                <a:latin typeface="+mj-lt"/>
              </a:rPr>
              <a:t> After the engine has been cranked for four “puffs,” </a:t>
            </a:r>
            <a:r>
              <a:rPr lang="en-US" b="0" dirty="0" smtClean="0">
                <a:latin typeface="+mj-lt"/>
              </a:rPr>
              <a:t>stop cranking </a:t>
            </a:r>
            <a:r>
              <a:rPr lang="en-US" b="0" dirty="0">
                <a:latin typeface="+mj-lt"/>
              </a:rPr>
              <a:t>the engine and observe the compression gauge.</a:t>
            </a:r>
            <a:r>
              <a:rPr lang="en-US" dirty="0" smtClean="0">
                <a:latin typeface="+mj-lt"/>
              </a:rPr>
              <a:t> </a:t>
            </a:r>
            <a:endParaRPr lang="en-US" dirty="0">
              <a:latin typeface="+mj-lt"/>
            </a:endParaRPr>
          </a:p>
        </p:txBody>
      </p:sp>
      <p:pic>
        <p:nvPicPr>
          <p:cNvPr id="3" name="Picture 2" descr="A photo shows a compression gauge connected to an engine with the gauge reading 150 PS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708" y="1676400"/>
            <a:ext cx="6675425" cy="4425696"/>
          </a:xfrm>
          <a:prstGeom prst="rect">
            <a:avLst/>
          </a:prstGeom>
        </p:spPr>
      </p:pic>
    </p:spTree>
    <p:extLst>
      <p:ext uri="{BB962C8B-B14F-4D97-AF65-F5344CB8AC3E}">
        <p14:creationId xmlns:p14="http://schemas.microsoft.com/office/powerpoint/2010/main" val="61813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10.</a:t>
            </a:r>
            <a:r>
              <a:rPr lang="en-US" b="0" dirty="0">
                <a:latin typeface="+mj-lt"/>
              </a:rPr>
              <a:t> Record the first puff and this final reading for </a:t>
            </a:r>
            <a:r>
              <a:rPr lang="en-US" b="0" dirty="0" smtClean="0">
                <a:latin typeface="+mj-lt"/>
              </a:rPr>
              <a:t>each cylinder</a:t>
            </a:r>
            <a:r>
              <a:rPr lang="en-US" b="0" dirty="0">
                <a:latin typeface="+mj-lt"/>
              </a:rPr>
              <a:t>. The final readings should all be </a:t>
            </a:r>
            <a:r>
              <a:rPr lang="en-US" b="0" dirty="0" smtClean="0">
                <a:latin typeface="+mj-lt"/>
              </a:rPr>
              <a:t>within 20</a:t>
            </a:r>
            <a:r>
              <a:rPr lang="en-US" b="0" dirty="0">
                <a:latin typeface="+mj-lt"/>
              </a:rPr>
              <a:t>% of each other.</a:t>
            </a:r>
            <a:r>
              <a:rPr lang="en-US" dirty="0" smtClean="0">
                <a:latin typeface="+mj-lt"/>
              </a:rPr>
              <a:t> </a:t>
            </a:r>
            <a:endParaRPr lang="en-US" dirty="0">
              <a:latin typeface="+mj-lt"/>
            </a:endParaRPr>
          </a:p>
        </p:txBody>
      </p:sp>
      <p:pic>
        <p:nvPicPr>
          <p:cNvPr id="3" name="Picture 2" descr="A photo shows a technician recording the final readings of first, high, and wet for all cylind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287" y="1676400"/>
            <a:ext cx="6675425" cy="4425696"/>
          </a:xfrm>
          <a:prstGeom prst="rect">
            <a:avLst/>
          </a:prstGeom>
        </p:spPr>
      </p:pic>
    </p:spTree>
    <p:extLst>
      <p:ext uri="{BB962C8B-B14F-4D97-AF65-F5344CB8AC3E}">
        <p14:creationId xmlns:p14="http://schemas.microsoft.com/office/powerpoint/2010/main" val="2998349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11.</a:t>
            </a:r>
            <a:r>
              <a:rPr lang="en-US" b="0" dirty="0">
                <a:latin typeface="+mj-lt"/>
              </a:rPr>
              <a:t> If a cylinder(s) is lower than most of the </a:t>
            </a:r>
            <a:r>
              <a:rPr lang="en-US" b="0" dirty="0" smtClean="0">
                <a:latin typeface="+mj-lt"/>
              </a:rPr>
              <a:t>others, use </a:t>
            </a:r>
            <a:r>
              <a:rPr lang="en-US" b="0" dirty="0">
                <a:latin typeface="+mj-lt"/>
              </a:rPr>
              <a:t>an oil can and squirt two squirts of engine </a:t>
            </a:r>
            <a:r>
              <a:rPr lang="en-US" b="0" dirty="0" smtClean="0">
                <a:latin typeface="+mj-lt"/>
              </a:rPr>
              <a:t>oil into </a:t>
            </a:r>
            <a:r>
              <a:rPr lang="en-US" b="0" dirty="0">
                <a:latin typeface="+mj-lt"/>
              </a:rPr>
              <a:t>the cylinder and repeat the compression test.</a:t>
            </a:r>
            <a:r>
              <a:rPr lang="en-US" dirty="0" smtClean="0">
                <a:latin typeface="+mj-lt"/>
              </a:rPr>
              <a:t> </a:t>
            </a:r>
            <a:endParaRPr lang="en-US" dirty="0">
              <a:latin typeface="+mj-lt"/>
            </a:endParaRPr>
          </a:p>
        </p:txBody>
      </p:sp>
      <p:pic>
        <p:nvPicPr>
          <p:cNvPr id="3" name="Picture 2" descr="A photo shows a technician squirting engine oil from an oil can into a cylinder of an eng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288" y="1600200"/>
            <a:ext cx="6675425" cy="4425696"/>
          </a:xfrm>
          <a:prstGeom prst="rect">
            <a:avLst/>
          </a:prstGeom>
        </p:spPr>
      </p:pic>
    </p:spTree>
    <p:extLst>
      <p:ext uri="{BB962C8B-B14F-4D97-AF65-F5344CB8AC3E}">
        <p14:creationId xmlns:p14="http://schemas.microsoft.com/office/powerpoint/2010/main" val="5064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12. </a:t>
            </a:r>
            <a:r>
              <a:rPr lang="en-US" b="0" dirty="0">
                <a:latin typeface="+mj-lt"/>
              </a:rPr>
              <a:t>If the gauge reading is now much higher than </a:t>
            </a:r>
            <a:r>
              <a:rPr lang="en-US" b="0" dirty="0" smtClean="0">
                <a:latin typeface="+mj-lt"/>
              </a:rPr>
              <a:t>the first </a:t>
            </a:r>
            <a:r>
              <a:rPr lang="en-US" b="0" dirty="0">
                <a:latin typeface="+mj-lt"/>
              </a:rPr>
              <a:t>test results, then the cause of the low </a:t>
            </a:r>
            <a:r>
              <a:rPr lang="en-US" b="0" dirty="0" smtClean="0">
                <a:latin typeface="+mj-lt"/>
              </a:rPr>
              <a:t>compression is </a:t>
            </a:r>
            <a:r>
              <a:rPr lang="en-US" b="0" dirty="0">
                <a:latin typeface="+mj-lt"/>
              </a:rPr>
              <a:t>due to worn or defective piston rings.</a:t>
            </a:r>
            <a:endParaRPr lang="en-US" dirty="0">
              <a:latin typeface="+mj-lt"/>
            </a:endParaRPr>
          </a:p>
        </p:txBody>
      </p:sp>
      <p:pic>
        <p:nvPicPr>
          <p:cNvPr id="3" name="Picture 2" descr="A photo shows a compression gauge connected to an engine with the gauge reading 220 PS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167" y="1600200"/>
            <a:ext cx="6675425" cy="4425696"/>
          </a:xfrm>
          <a:prstGeom prst="rect">
            <a:avLst/>
          </a:prstGeom>
        </p:spPr>
      </p:pic>
    </p:spTree>
    <p:extLst>
      <p:ext uri="{BB962C8B-B14F-4D97-AF65-F5344CB8AC3E}">
        <p14:creationId xmlns:p14="http://schemas.microsoft.com/office/powerpoint/2010/main" val="238351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26.2 White steam is usually an indication of a blown (defective) cylinder head gasket that allows engine coolant to flow into the combustion chamber where it is turned into steam</a:t>
            </a:r>
            <a:endParaRPr lang="en-US" sz="2000" dirty="0">
              <a:latin typeface="+mj-lt"/>
            </a:endParaRPr>
          </a:p>
        </p:txBody>
      </p:sp>
      <p:pic>
        <p:nvPicPr>
          <p:cNvPr id="6" name="Picture 5" descr="A photo shows the exhaust of a car emitting white smok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851" y="1937174"/>
            <a:ext cx="5582299" cy="4186725"/>
          </a:xfrm>
          <a:prstGeom prst="rect">
            <a:avLst/>
          </a:prstGeom>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does blue exhaust smoke indicate?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The engine </a:t>
            </a:r>
            <a:r>
              <a:rPr lang="en-US" sz="4000" dirty="0" smtClean="0">
                <a:solidFill>
                  <a:srgbClr val="000000"/>
                </a:solidFill>
              </a:rPr>
              <a:t>has an oil consumption concern</a:t>
            </a:r>
            <a:r>
              <a:rPr lang="en-US" sz="4000" dirty="0" smtClean="0">
                <a:solidFill>
                  <a:srgbClr val="000000"/>
                </a:solidFill>
              </a:rPr>
              <a: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1625</TotalTime>
  <Words>1928</Words>
  <Application>Microsoft Office PowerPoint</Application>
  <PresentationFormat>On-screen Show (4:3)</PresentationFormat>
  <Paragraphs>148</Paragraphs>
  <Slides>69</Slides>
  <Notes>0</Notes>
  <HiddenSlides>0</HiddenSlides>
  <MMClips>0</MMClips>
  <ScaleCrop>false</ScaleCrop>
  <HeadingPairs>
    <vt:vector size="4" baseType="variant">
      <vt:variant>
        <vt:lpstr>Theme</vt:lpstr>
      </vt:variant>
      <vt:variant>
        <vt:i4>6</vt:i4>
      </vt:variant>
      <vt:variant>
        <vt:lpstr>Slide Titles</vt:lpstr>
      </vt:variant>
      <vt:variant>
        <vt:i4>69</vt:i4>
      </vt:variant>
    </vt:vector>
  </HeadingPairs>
  <TitlesOfParts>
    <vt:vector size="75"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TYPICAL ENGINE-RELATED COMPLAINTS</vt:lpstr>
      <vt:lpstr>ENGINE SMOKE DIAGNOSIS</vt:lpstr>
      <vt:lpstr>Figure 26.1 Blowby gases coming out of the crankcase vent hose. As seen on this old high-mileage engine, excessive amounts of combustion gases flow past the piston rings and into the crankcase</vt:lpstr>
      <vt:lpstr>Figure 26.2 White steam is usually an indication of a blown (defective) cylinder head gasket that allows engine coolant to flow into the combustion chamber where it is turned into steam</vt:lpstr>
      <vt:lpstr>QUESTION 1: ?</vt:lpstr>
      <vt:lpstr>ANSWER 1:</vt:lpstr>
      <vt:lpstr>THE DRIVER IS YOUR BEST RESOURCE</vt:lpstr>
      <vt:lpstr>Tech Tip </vt:lpstr>
      <vt:lpstr>VISUAL CHECKS</vt:lpstr>
      <vt:lpstr>Figure 26.3 What looks like an oil pan gasket leak can be a rocker cover gasket leak. Always look for the highest and most forward place you see oil leaking; that should be repaired first</vt:lpstr>
      <vt:lpstr>Figure 26.4 The transmission and flexplate (flywheel) were removed to check the exact location of this oil leak. The rear main seal and/or the oil pan gasket could be the cause of this leak</vt:lpstr>
      <vt:lpstr>Figure 26.5 Using a black light to spot leaks after adding dye to the oil</vt:lpstr>
      <vt:lpstr>ENGINE NOISE DAIGNOSIS</vt:lpstr>
      <vt:lpstr>Figure 26.6 An accessory belt tensioner. Most tensioners have a mark that indicates normal operating location. If the belt has stretched, this indicator mark will be outside of the normal range. Anything wrong with the belt or tensioner can cause noise</vt:lpstr>
      <vt:lpstr>Figure 26.7 A cracked exhaust manifold on a Ford V-8</vt:lpstr>
      <vt:lpstr> OIL PRESSURE TESTING</vt:lpstr>
      <vt:lpstr>Figure 26.8 To measure engine oil pressure, remove the oil pressure sending (sender) unit usually located near the oil filter. Screw the pressure gauge into the oil pressure sending unit hole</vt:lpstr>
      <vt:lpstr>TECH TIP</vt:lpstr>
      <vt:lpstr>Figure 26.9 A Tech 2 scan tool display showing a fault with cylinder 3. Once the cylinder has been identified, then more detailed tests can be performed to determine the root cause, which could be an ignition, fuel or mechanical issue</vt:lpstr>
      <vt:lpstr>Figure 26.10 The Ford IDS scan tool has a graph function that allows the technician to view the data on the cylinder contribution test visually, making diagnosis easier. In this example, the cylinders on bank 2 on a Ford V-8 (cylinders 7, 6, 5, and 8) are weak</vt:lpstr>
      <vt:lpstr>TECH TIP </vt:lpstr>
      <vt:lpstr>Figure 26.11 The paper test involves holding a piece of paper near the tailpipe of an idling engine. A good engine should produce even, outward puffs of exhaust. If the paper is sucked in toward the tailpipe, a burned valve is a possibility</vt:lpstr>
      <vt:lpstr>COMPRESSION TEST</vt:lpstr>
      <vt:lpstr>Figure 26.12 A two-piece compression gauge set. The threaded hose is screwed into the spark plug hole after removing the spark plug. The gauge part is then snapped onto the end of the hose</vt:lpstr>
      <vt:lpstr>TECH TIP</vt:lpstr>
      <vt:lpstr>Figure 26.13 Use a vacuum or fuel line hose over the spark plug to install it without danger of cross-threading the cylinder head</vt:lpstr>
      <vt:lpstr>Figure 26.14 Badly burned exhaust valve. A compression test could have detected a problem, and a cylinder leakage test (leakdown test) could have been used to determine the exact problem</vt:lpstr>
      <vt:lpstr>Figure 26.15 (a) A relative compression test using an amp clamp around the starter motor power cable and a Pico scope. (b) The result is a waveform that displays the current needed for each cylinder is the same, indicating that all cylinders have the same relative compression</vt:lpstr>
      <vt:lpstr>Figure 26.16 A typical handheld cylinder leakage tester</vt:lpstr>
      <vt:lpstr>Figure 26.17 A whistle stop used to find top dead center. Remove the spark plug and install the whistle stop, then rotate the engine by hand. When the whistle stops making a sound, the piston is at the top</vt:lpstr>
      <vt:lpstr>QUESTION 2: ?</vt:lpstr>
      <vt:lpstr>ANSWER 2:</vt:lpstr>
      <vt:lpstr>CYLINDER BALANCE TEST</vt:lpstr>
      <vt:lpstr>Figure 26.18 Using a vacuum hose and a test light to ground one cylinder at a time on a distributorless ignition system. </vt:lpstr>
      <vt:lpstr>VACUUM TESTS</vt:lpstr>
      <vt:lpstr>Figure 26.19 An engine in good mechanical condition should produce 17 to 21 inch Hg of vacuum at idle at sea level</vt:lpstr>
      <vt:lpstr>Figure 26.20 A steady but low reading could indicate retarded valve or ignition timing</vt:lpstr>
      <vt:lpstr>Figure 26.21 A gauge reading with the needle fluctuating 3 to 9 inch Hg below normal often indicates a vacuum leak in the intake system</vt:lpstr>
      <vt:lpstr>Figure 26.22 A leaking head gasket can cause the needle to vibrate as it moves through a range from below to above normal</vt:lpstr>
      <vt:lpstr>Figure 26.23 An oscillating needle 1 or 2 inch Hg below normal could indicate an incorrect air-fuel mixture (either too rich or too lean)</vt:lpstr>
      <vt:lpstr>Figure 26.24 A rapidly vibrating needle at idle that becomes steady as engine speed is increased indicates worn valve guides</vt:lpstr>
      <vt:lpstr>Figure 26.25 If the needle drops 1 or 2 inch Hg from the normal reading, one of the engine valves is burned or not seating properly</vt:lpstr>
      <vt:lpstr>Figure 26.26 Weak valve springs will produce a normal reading at idle, but as engine speed increases, the needle will fluctuate rapidly between 12 and 24 inch Hg</vt:lpstr>
      <vt:lpstr>Figure 26.27 A steady needle reading that drops 2 or 3 inch Hg when the engine speed is increased slightly above idle indicates that the ignition timing is retarded</vt:lpstr>
      <vt:lpstr>Figure 26.28 A steady needle reading that rises 2 or 3 inch Hg when the engine speed is increased slightly above idle indicates that the ignition timing is advanced</vt:lpstr>
      <vt:lpstr>Figure 26.29 A needle that drops to near zero when the engine is accelerated rapidly and then rises slightly to a reading below normal indicates an exhaust restriction </vt:lpstr>
      <vt:lpstr>QUESTION 3: ?</vt:lpstr>
      <vt:lpstr>ANSWER 3:</vt:lpstr>
      <vt:lpstr>EXHAUST RESTRICTION TEST</vt:lpstr>
      <vt:lpstr>Figure 26.30 A technician-made adapter used to test exhaust system back pressure</vt:lpstr>
      <vt:lpstr>DIAGNOSING HEAD GASKET FAILURE</vt:lpstr>
      <vt:lpstr>Figure 26.31 A tester that uses a blue liquid to check for exhaust gases in the exhaust, which would indicate a head gasket leak problem</vt:lpstr>
      <vt:lpstr>COMPRESSION TEST</vt:lpstr>
      <vt:lpstr>1. The tools and equipment needed to perform a compression test include a compression gauge, an air nozzle, and the socket ratchets and extensions that may be necessary to remove the spark plugs from the engine.</vt:lpstr>
      <vt:lpstr>2. To prevent ignition and fuel-injection operation while the engine is being cranked, remove both the fuel injection fuse and the ignition fuse.</vt:lpstr>
      <vt:lpstr>3. Block open the throttle (and choke, if the engine is equipped with a carburetor). Keeping the throttle open ensures that enough air will be drawn into the engine so that the compression test results will be accurate.</vt:lpstr>
      <vt:lpstr>4. Before removing the spark plugs, use an air nozzle to blow away any dirt that may be around the spark plug. </vt:lpstr>
      <vt:lpstr>5. Remove all of the spark plugs. Be sure to mark the spark plug wires so that they can be reinstalled onto the correct spark plugs after the compression test has been performed. </vt:lpstr>
      <vt:lpstr>6. Select the proper adapter for the compression gauge. The threads on the adapter should match those on the spark plug. </vt:lpstr>
      <vt:lpstr>7. If necessary, connect a battery charger to the battery before starting the compression test. It is important that consistent cranking speed be available for each cylinder being tested. </vt:lpstr>
      <vt:lpstr>8. Make a note of the reading on the gauge after the first “puff,” which indicates the first compression stroke that occurred on that cylinder as the engine was being rotated. </vt:lpstr>
      <vt:lpstr>9. After the engine has been cranked for four “puffs,” stop cranking the engine and observe the compression gauge. </vt:lpstr>
      <vt:lpstr>10. Record the first puff and this final reading for each cylinder. The final readings should all be within 20% of each other. </vt:lpstr>
      <vt:lpstr>11. If a cylinder(s) is lower than most of the others, use an oil can and squirt two squirts of engine oil into the cylinder and repeat the compression test. </vt:lpstr>
      <vt:lpstr>12. If the gauge reading is now much higher than the first test results, then the cause of the low compression is due to worn or defective piston rings.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26</dc:title>
  <dc:creator>Curt &amp; Tammy</dc:creator>
  <cp:lastModifiedBy>Curt &amp; Tammy</cp:lastModifiedBy>
  <cp:revision>58</cp:revision>
  <dcterms:created xsi:type="dcterms:W3CDTF">2018-09-25T19:30:15Z</dcterms:created>
  <dcterms:modified xsi:type="dcterms:W3CDTF">2019-02-18T16:32:57Z</dcterms:modified>
</cp:coreProperties>
</file>