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15" r:id="rId11"/>
    <p:sldId id="316" r:id="rId12"/>
    <p:sldId id="267" r:id="rId13"/>
    <p:sldId id="268" r:id="rId14"/>
    <p:sldId id="263" r:id="rId15"/>
    <p:sldId id="335" r:id="rId16"/>
    <p:sldId id="317" r:id="rId17"/>
    <p:sldId id="270" r:id="rId18"/>
    <p:sldId id="318" r:id="rId19"/>
    <p:sldId id="269" r:id="rId20"/>
    <p:sldId id="319" r:id="rId21"/>
    <p:sldId id="320" r:id="rId22"/>
    <p:sldId id="321" r:id="rId23"/>
    <p:sldId id="271" r:id="rId24"/>
    <p:sldId id="322" r:id="rId25"/>
    <p:sldId id="323" r:id="rId26"/>
    <p:sldId id="324" r:id="rId27"/>
    <p:sldId id="326" r:id="rId28"/>
    <p:sldId id="273" r:id="rId29"/>
    <p:sldId id="286" r:id="rId30"/>
    <p:sldId id="287" r:id="rId31"/>
    <p:sldId id="275" r:id="rId32"/>
    <p:sldId id="327" r:id="rId33"/>
    <p:sldId id="328" r:id="rId34"/>
    <p:sldId id="329" r:id="rId35"/>
    <p:sldId id="272" r:id="rId36"/>
    <p:sldId id="330" r:id="rId37"/>
    <p:sldId id="299" r:id="rId38"/>
    <p:sldId id="300" r:id="rId39"/>
    <p:sldId id="277" r:id="rId40"/>
    <p:sldId id="331" r:id="rId41"/>
    <p:sldId id="334" r:id="rId42"/>
    <p:sldId id="332" r:id="rId43"/>
    <p:sldId id="333" r:id="rId44"/>
    <p:sldId id="325"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heme" Target="theme/theme1.xml"/><Relationship Id="rId8"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2/17/2019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2/17/2019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2/17/2019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2/17/2019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2/17/2019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2/17/2019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2/17/2019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2/17/2019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2/17/2019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2/17/2019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7.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7.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7.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7.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25</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Turbocharging and Supercharging</a:t>
            </a: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mj-lt"/>
              </a:rPr>
              <a:t>FORCED INDUCTION PRINCIPLES </a:t>
            </a:r>
            <a:r>
              <a:rPr lang="en-US" sz="2800" dirty="0" smtClean="0">
                <a:latin typeface="+mj-lt"/>
              </a:rPr>
              <a:t>(2 </a:t>
            </a:r>
            <a:r>
              <a:rPr lang="en-US" sz="2800" dirty="0">
                <a:latin typeface="+mj-lt"/>
              </a:rPr>
              <a:t>of 2)</a:t>
            </a:r>
            <a:endParaRPr lang="en-US" sz="2800" dirty="0">
              <a:latin typeface="+mj-lt"/>
            </a:endParaRPr>
          </a:p>
        </p:txBody>
      </p:sp>
      <p:sp>
        <p:nvSpPr>
          <p:cNvPr id="3" name="Content Placeholder 2"/>
          <p:cNvSpPr>
            <a:spLocks noGrp="1"/>
          </p:cNvSpPr>
          <p:nvPr>
            <p:ph idx="1"/>
          </p:nvPr>
        </p:nvSpPr>
        <p:spPr/>
        <p:txBody>
          <a:bodyPr/>
          <a:lstStyle/>
          <a:p>
            <a:r>
              <a:rPr lang="en-US" dirty="0"/>
              <a:t>Forced </a:t>
            </a:r>
            <a:r>
              <a:rPr lang="en-US" dirty="0" smtClean="0"/>
              <a:t>induction systems </a:t>
            </a:r>
            <a:r>
              <a:rPr lang="en-US" dirty="0"/>
              <a:t>use an air pump to pack a denser air-fuel charge into </a:t>
            </a:r>
            <a:r>
              <a:rPr lang="en-US" dirty="0" smtClean="0"/>
              <a:t>the cylinders.</a:t>
            </a:r>
          </a:p>
          <a:p>
            <a:pPr lvl="1"/>
            <a:r>
              <a:rPr lang="en-US" dirty="0"/>
              <a:t>The weight of the air-fuel charge is higher</a:t>
            </a:r>
            <a:r>
              <a:rPr lang="en-US" dirty="0" smtClean="0"/>
              <a:t>.</a:t>
            </a:r>
          </a:p>
          <a:p>
            <a:pPr lvl="1"/>
            <a:r>
              <a:rPr lang="en-US" dirty="0"/>
              <a:t>Power is increased because it is directly related to the </a:t>
            </a:r>
            <a:r>
              <a:rPr lang="en-US" dirty="0" smtClean="0"/>
              <a:t>weight of </a:t>
            </a:r>
            <a:r>
              <a:rPr lang="en-US" dirty="0"/>
              <a:t>an air-fuel charge consumed within a given time period</a:t>
            </a:r>
            <a:r>
              <a:rPr lang="en-US" dirty="0" smtClean="0"/>
              <a:t>.</a:t>
            </a:r>
          </a:p>
          <a:p>
            <a:r>
              <a:rPr lang="en-US" dirty="0"/>
              <a:t>Atmospheric pressure </a:t>
            </a:r>
            <a:r>
              <a:rPr lang="en-US" dirty="0" smtClean="0"/>
              <a:t>drops as </a:t>
            </a:r>
            <a:r>
              <a:rPr lang="en-US" dirty="0"/>
              <a:t>altitude increases, but boost pressure remains the same.</a:t>
            </a:r>
            <a:endParaRPr lang="en-US" dirty="0" smtClean="0"/>
          </a:p>
          <a:p>
            <a:r>
              <a:rPr lang="en-US" dirty="0" smtClean="0"/>
              <a:t>Boost increases the </a:t>
            </a:r>
            <a:r>
              <a:rPr lang="en-US" dirty="0"/>
              <a:t>amount of air drawn into the cylinder during the </a:t>
            </a:r>
            <a:r>
              <a:rPr lang="en-US" dirty="0" smtClean="0"/>
              <a:t>intake stroke</a:t>
            </a:r>
            <a:r>
              <a:rPr lang="en-US" dirty="0"/>
              <a:t>.</a:t>
            </a:r>
            <a:endParaRPr lang="en-US" dirty="0"/>
          </a:p>
        </p:txBody>
      </p:sp>
    </p:spTree>
    <p:extLst>
      <p:ext uri="{BB962C8B-B14F-4D97-AF65-F5344CB8AC3E}">
        <p14:creationId xmlns:p14="http://schemas.microsoft.com/office/powerpoint/2010/main" val="157067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25.3 The more air and fuel that can be packed in a cylinder, the greater the density of the air-fuel charge</a:t>
            </a:r>
            <a:endParaRPr lang="en-US" sz="2400" dirty="0">
              <a:latin typeface="+mj-lt"/>
            </a:endParaRPr>
          </a:p>
        </p:txBody>
      </p:sp>
      <p:pic>
        <p:nvPicPr>
          <p:cNvPr id="4" name="Picture 2" descr="A figure illustrates air density with the help of two containers of the same size. The container on the left has less air packed inside it and has low density. The container on the right has more air packed inside it and has high density."/>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40143" y="2286000"/>
            <a:ext cx="6063713" cy="364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855452"/>
          </a:xfrm>
        </p:spPr>
        <p:txBody>
          <a:bodyPr/>
          <a:lstStyle/>
          <a:p>
            <a:r>
              <a:rPr lang="en-IN" sz="2800" dirty="0">
                <a:latin typeface="+mj-lt"/>
              </a:rPr>
              <a:t>Figure 25.4 Atmospheric pressure decreases with increases in altitude</a:t>
            </a:r>
            <a:endParaRPr lang="en-US" sz="2800" dirty="0">
              <a:latin typeface="+mj-lt"/>
            </a:endParaRPr>
          </a:p>
        </p:txBody>
      </p:sp>
      <p:pic>
        <p:nvPicPr>
          <p:cNvPr id="4" name="Picture 2" descr="The figure shows the following atmospheric pressures across different altitudes:&#10;• Pikes peak is at 14,000 feet and has an atmospheric pressure of 8.6 PSI.&#10;• Denver is at 5,000 feet and has an atmospheric pressure of 13.0 PSI.&#10;• ST. Louis is at 6,00 feet and has an atmospheric pressure of 14.4 PSI.&#10;• Ney York city is below ST. Louis and has an atmospheric pressure of 14.7 PSI.&#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90600" y="1474067"/>
            <a:ext cx="7128453" cy="4679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400" dirty="0" smtClean="0">
                <a:latin typeface="+mj-lt"/>
              </a:rPr>
              <a:t>Chart 25-1 The </a:t>
            </a:r>
            <a:r>
              <a:rPr lang="en-IN" sz="2400" dirty="0">
                <a:latin typeface="+mj-lt"/>
              </a:rPr>
              <a:t>effective compression ratio compared to the boost pressure</a:t>
            </a:r>
            <a:r>
              <a:rPr lang="en-IN" sz="2400" dirty="0"/>
              <a:t>.</a:t>
            </a:r>
          </a:p>
        </p:txBody>
      </p:sp>
      <p:pic>
        <p:nvPicPr>
          <p:cNvPr id="6" name="Picture 2" descr="The table lists the following:&#10; BLOWER BOOST (PSI)&#10;Comp Ratio 2 4 6 8 10 12 14 16 18 20&#10;6.5 7.4 8.3 9.2 10 10.9 11.8 12.7 13.6 14.5 15.3&#10;7 8 8.9 9.9 10.8 11.8 12.7 13.6 14.5 15.3 16.2&#10;7.5 8.5 9.5 10.6 11.6 12.6 13.6 14.6 15.7 16.7 17.8&#10;8 9.1 10.2 11.3 12.4 13.4 14.5 15.6 16.7 17.8 18.9&#10;8.5 9.7 10.8 12 13.1 14.3 15.4 16.6 17.8 18.9 19.8&#10;9 10.2 11.4 12.7 13.9 15.1 16.3 17.6 18.8 20 21.2&#10;9.5 10.8 12.1 13.4 14.7 16 17.3 18.5 19.8 21.1 22.4&#10;10 11.4 12.7 14.1 15.4 16.8 18.2 19.5 20.9 22.2 23.6&#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529" y="2133600"/>
            <a:ext cx="8150943" cy="2889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202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SUPERCHARGERS</a:t>
            </a:r>
            <a:endParaRPr lang="en-US" dirty="0">
              <a:latin typeface="+mj-lt"/>
            </a:endParaRPr>
          </a:p>
        </p:txBody>
      </p:sp>
      <p:sp>
        <p:nvSpPr>
          <p:cNvPr id="28675" name="Content Placeholder 2"/>
          <p:cNvSpPr>
            <a:spLocks noGrp="1"/>
          </p:cNvSpPr>
          <p:nvPr>
            <p:ph idx="1"/>
          </p:nvPr>
        </p:nvSpPr>
        <p:spPr>
          <a:xfrm>
            <a:off x="228600" y="1600200"/>
            <a:ext cx="8458200" cy="4525963"/>
          </a:xfrm>
        </p:spPr>
        <p:txBody>
          <a:bodyPr/>
          <a:lstStyle/>
          <a:p>
            <a:r>
              <a:rPr lang="en-US" sz="2400" dirty="0"/>
              <a:t>A supercharger is an engine-driven air </a:t>
            </a:r>
            <a:r>
              <a:rPr lang="en-US" sz="2400" dirty="0" smtClean="0"/>
              <a:t>pump that </a:t>
            </a:r>
            <a:r>
              <a:rPr lang="en-US" sz="2400" dirty="0"/>
              <a:t>supplies more than the normal amount of air into the </a:t>
            </a:r>
            <a:r>
              <a:rPr lang="en-US" sz="2400" dirty="0" smtClean="0"/>
              <a:t>intake manifold</a:t>
            </a:r>
            <a:r>
              <a:rPr lang="en-US" sz="2400" dirty="0"/>
              <a:t>, and boosts engine torque and power</a:t>
            </a:r>
            <a:r>
              <a:rPr lang="en-US" sz="2400" dirty="0" smtClean="0"/>
              <a:t>.</a:t>
            </a:r>
          </a:p>
          <a:p>
            <a:r>
              <a:rPr lang="en-US" sz="2400" dirty="0" smtClean="0"/>
              <a:t>The roots type of supercharger is </a:t>
            </a:r>
            <a:r>
              <a:rPr lang="en-US" sz="2400" dirty="0" smtClean="0"/>
              <a:t>positive </a:t>
            </a:r>
            <a:r>
              <a:rPr lang="en-US" sz="2400" dirty="0"/>
              <a:t>displacement design, because all of the air </a:t>
            </a:r>
            <a:r>
              <a:rPr lang="en-US" sz="2400" dirty="0" smtClean="0"/>
              <a:t>that enters </a:t>
            </a:r>
            <a:r>
              <a:rPr lang="en-US" sz="2400" dirty="0"/>
              <a:t>is forced through the unit</a:t>
            </a:r>
            <a:r>
              <a:rPr lang="en-US" sz="2400" dirty="0" smtClean="0"/>
              <a:t>.</a:t>
            </a:r>
          </a:p>
          <a:p>
            <a:r>
              <a:rPr lang="en-US" sz="2400" dirty="0"/>
              <a:t>A centrifugal </a:t>
            </a:r>
            <a:r>
              <a:rPr lang="en-US" sz="2400" dirty="0" smtClean="0"/>
              <a:t>supercharger is </a:t>
            </a:r>
            <a:r>
              <a:rPr lang="en-US" sz="2400" dirty="0"/>
              <a:t>not a positive displacement pump and all of the </a:t>
            </a:r>
            <a:r>
              <a:rPr lang="en-US" sz="2400" dirty="0" smtClean="0"/>
              <a:t>air that </a:t>
            </a:r>
            <a:r>
              <a:rPr lang="en-US" sz="2400" dirty="0"/>
              <a:t>enters is not forced through the </a:t>
            </a:r>
            <a:r>
              <a:rPr lang="en-US" sz="2400" dirty="0" smtClean="0"/>
              <a:t>unit.</a:t>
            </a:r>
            <a:endParaRPr lang="en-US" sz="2400" dirty="0"/>
          </a:p>
          <a:p>
            <a:r>
              <a:rPr lang="en-US" sz="2400" dirty="0" smtClean="0"/>
              <a:t>A bypass </a:t>
            </a:r>
            <a:r>
              <a:rPr lang="en-US" sz="2400" dirty="0"/>
              <a:t>valve </a:t>
            </a:r>
            <a:r>
              <a:rPr lang="en-US" sz="2400" dirty="0" smtClean="0"/>
              <a:t>allows intake </a:t>
            </a:r>
            <a:r>
              <a:rPr lang="en-US" sz="2400" dirty="0"/>
              <a:t>air to flow directly into the intake </a:t>
            </a:r>
            <a:r>
              <a:rPr lang="en-US" sz="2400" dirty="0" smtClean="0"/>
              <a:t>manifold.</a:t>
            </a:r>
            <a:endParaRPr lang="en-US" sz="2400" dirty="0"/>
          </a:p>
        </p:txBody>
      </p:sp>
    </p:spTree>
    <p:extLst>
      <p:ext uri="{BB962C8B-B14F-4D97-AF65-F5344CB8AC3E}">
        <p14:creationId xmlns:p14="http://schemas.microsoft.com/office/powerpoint/2010/main" val="72669597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400" dirty="0">
                <a:latin typeface="+mj-lt"/>
              </a:rPr>
              <a:t>Figure 25.5 A roots-type supercharger uses two lobes to force the air around the outside of the housing and into the intake manifold</a:t>
            </a:r>
            <a:endParaRPr lang="en-US" sz="2400" dirty="0">
              <a:latin typeface="+mj-lt"/>
            </a:endParaRPr>
          </a:p>
        </p:txBody>
      </p:sp>
      <p:pic>
        <p:nvPicPr>
          <p:cNvPr id="6" name="Picture 2" descr="A figure shows a roots-type supercharger that uses two counter-rotating meshed lobed rotors to force air from the top to bottom of the hous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60050" y="2394580"/>
            <a:ext cx="3223898" cy="3770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8522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sz="2400" dirty="0">
                <a:latin typeface="+mj-lt"/>
              </a:rPr>
              <a:t>Figure 25.6 The bypass actuator opens the bypass valve to control boost pressure</a:t>
            </a:r>
            <a:endParaRPr lang="en-US" dirty="0">
              <a:latin typeface="+mj-lt"/>
            </a:endParaRPr>
          </a:p>
        </p:txBody>
      </p:sp>
      <p:pic>
        <p:nvPicPr>
          <p:cNvPr id="4" name="Picture 2" descr="The figure shows the following details:&#10;• A supercharger driven by a drive pulley is connected to the lower intake plenum.&#10;• A bypass actuator is placed between the throttle body and the supercharger.&#10;• The bypass actuator is connected to a vacuum source at the top that is controlled by a computer.&#10;• A bypass valve below the actuator allows airflow to be directed around the supercharger under certain conditions.&#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3980" y="2209906"/>
            <a:ext cx="8116038" cy="3454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7452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sz="2000" dirty="0">
                <a:latin typeface="+mj-lt"/>
              </a:rPr>
              <a:t>Figure 25.7 A Ford supercharger cutaway display showing the roots-type blower and air charge cooler (intercooler). The air charge cooler is used to reduce the temperature of the compressed air before it enters the </a:t>
            </a:r>
            <a:r>
              <a:rPr lang="en-IN" sz="2000" dirty="0" smtClean="0">
                <a:latin typeface="+mj-lt"/>
              </a:rPr>
              <a:t>engine.</a:t>
            </a:r>
            <a:endParaRPr lang="en-US" sz="2000" dirty="0">
              <a:latin typeface="+mj-lt"/>
            </a:endParaRPr>
          </a:p>
        </p:txBody>
      </p:sp>
      <p:pic>
        <p:nvPicPr>
          <p:cNvPr id="4" name="Picture 2" descr="Photo of a Ford supercharger cutaway that shows the roots-type blower and an air charge cooler placed below i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05830" y="1905000"/>
            <a:ext cx="4197222" cy="4016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653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latin typeface="+mj-lt"/>
              </a:rPr>
              <a:t>TURBOCHARGERS</a:t>
            </a:r>
            <a:endParaRPr lang="en-US" dirty="0">
              <a:latin typeface="+mj-lt"/>
            </a:endParaRPr>
          </a:p>
        </p:txBody>
      </p:sp>
      <p:sp>
        <p:nvSpPr>
          <p:cNvPr id="28675" name="Content Placeholder 2"/>
          <p:cNvSpPr>
            <a:spLocks noGrp="1"/>
          </p:cNvSpPr>
          <p:nvPr>
            <p:ph idx="1"/>
          </p:nvPr>
        </p:nvSpPr>
        <p:spPr/>
        <p:txBody>
          <a:bodyPr/>
          <a:lstStyle/>
          <a:p>
            <a:r>
              <a:rPr lang="en-US" dirty="0"/>
              <a:t>A turbocharger uses the heat of </a:t>
            </a:r>
            <a:r>
              <a:rPr lang="en-US" dirty="0" smtClean="0"/>
              <a:t>the exhaust </a:t>
            </a:r>
            <a:r>
              <a:rPr lang="en-US" dirty="0"/>
              <a:t>to power a turbine wheel and, therefore, does not </a:t>
            </a:r>
            <a:r>
              <a:rPr lang="en-US" dirty="0" smtClean="0"/>
              <a:t>directly reduce </a:t>
            </a:r>
            <a:r>
              <a:rPr lang="en-US" dirty="0"/>
              <a:t>engine power</a:t>
            </a:r>
            <a:r>
              <a:rPr lang="en-US" dirty="0" smtClean="0"/>
              <a:t>.</a:t>
            </a:r>
          </a:p>
          <a:p>
            <a:r>
              <a:rPr lang="en-US" dirty="0" smtClean="0"/>
              <a:t>The turbine </a:t>
            </a:r>
            <a:r>
              <a:rPr lang="en-US" dirty="0"/>
              <a:t>wheel </a:t>
            </a:r>
            <a:r>
              <a:rPr lang="en-US" dirty="0" smtClean="0"/>
              <a:t>turns an </a:t>
            </a:r>
            <a:r>
              <a:rPr lang="en-US" i="1" dirty="0" smtClean="0"/>
              <a:t>impeller </a:t>
            </a:r>
            <a:r>
              <a:rPr lang="en-US" dirty="0"/>
              <a:t>(compressor) </a:t>
            </a:r>
            <a:r>
              <a:rPr lang="en-US" i="1" dirty="0"/>
              <a:t>wheel </a:t>
            </a:r>
            <a:r>
              <a:rPr lang="en-US" i="1" dirty="0" smtClean="0"/>
              <a:t>which is </a:t>
            </a:r>
            <a:r>
              <a:rPr lang="en-US" dirty="0" smtClean="0"/>
              <a:t>connected </a:t>
            </a:r>
            <a:r>
              <a:rPr lang="en-US" dirty="0"/>
              <a:t>by a shaft </a:t>
            </a:r>
            <a:r>
              <a:rPr lang="en-US" dirty="0" smtClean="0"/>
              <a:t>in the center housing.</a:t>
            </a:r>
          </a:p>
          <a:p>
            <a:r>
              <a:rPr lang="en-US" dirty="0" smtClean="0"/>
              <a:t>The </a:t>
            </a:r>
            <a:r>
              <a:rPr lang="en-US" dirty="0"/>
              <a:t>delay between acceleration and </a:t>
            </a:r>
            <a:r>
              <a:rPr lang="en-US" dirty="0" smtClean="0"/>
              <a:t>turbo boost </a:t>
            </a:r>
            <a:r>
              <a:rPr lang="en-US" dirty="0"/>
              <a:t>is called turbo </a:t>
            </a:r>
            <a:r>
              <a:rPr lang="en-US" dirty="0" smtClean="0"/>
              <a:t>lag.</a:t>
            </a:r>
          </a:p>
          <a:p>
            <a:endParaRPr lang="en-US" dirty="0" smtClean="0"/>
          </a:p>
        </p:txBody>
      </p:sp>
    </p:spTree>
    <p:extLst>
      <p:ext uri="{BB962C8B-B14F-4D97-AF65-F5344CB8AC3E}">
        <p14:creationId xmlns:p14="http://schemas.microsoft.com/office/powerpoint/2010/main" val="344358824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800" dirty="0">
                <a:latin typeface="+mj-lt"/>
              </a:rPr>
              <a:t>Figure 25.8 A turbocharger uses some of the heat energy that would normally be wasted</a:t>
            </a:r>
            <a:endParaRPr lang="en-US" sz="2800" dirty="0">
              <a:latin typeface="+mj-lt"/>
            </a:endParaRPr>
          </a:p>
        </p:txBody>
      </p:sp>
      <p:pic>
        <p:nvPicPr>
          <p:cNvPr id="6" name="Picture 2" descr="A figure shows the percentage of heat energy used by different components in an engine. Fuel in is at 100 percent, radiator cooling consumes 25 percent, power output is at 25 percent, and exhaust out is at 50 percen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48360" y="1907871"/>
            <a:ext cx="7247279" cy="3956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4707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25.1</a:t>
            </a:r>
            <a:r>
              <a:rPr lang="en-US" dirty="0" smtClean="0"/>
              <a:t> </a:t>
            </a:r>
            <a:r>
              <a:rPr lang="en-US" dirty="0"/>
              <a:t>Discuss airflow requirements and volumetric efficiency of engines</a:t>
            </a:r>
            <a:r>
              <a:rPr lang="en-US" dirty="0" smtClean="0"/>
              <a:t>.</a:t>
            </a:r>
          </a:p>
          <a:p>
            <a:pPr marL="0" indent="0">
              <a:buNone/>
            </a:pPr>
            <a:r>
              <a:rPr lang="en-US" b="1" dirty="0" smtClean="0">
                <a:solidFill>
                  <a:srgbClr val="005A70"/>
                </a:solidFill>
              </a:rPr>
              <a:t>25.2 </a:t>
            </a:r>
            <a:r>
              <a:rPr lang="en-US" dirty="0"/>
              <a:t>Explain forced induction principles</a:t>
            </a:r>
            <a:r>
              <a:rPr lang="en-US" dirty="0" smtClean="0"/>
              <a:t>.</a:t>
            </a:r>
          </a:p>
          <a:p>
            <a:pPr marL="0" indent="0">
              <a:buNone/>
            </a:pPr>
            <a:r>
              <a:rPr lang="en-US" b="1" dirty="0" smtClean="0">
                <a:solidFill>
                  <a:srgbClr val="005A70"/>
                </a:solidFill>
              </a:rPr>
              <a:t>25.3 </a:t>
            </a:r>
            <a:r>
              <a:rPr lang="en-US" dirty="0"/>
              <a:t>Discuss superchargers.</a:t>
            </a:r>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400" dirty="0">
                <a:latin typeface="+mj-lt"/>
              </a:rPr>
              <a:t>Figure 25.9 A turbine wheel is turned by the expanding exhaust gases</a:t>
            </a:r>
            <a:endParaRPr lang="en-US" dirty="0">
              <a:latin typeface="+mj-lt"/>
            </a:endParaRPr>
          </a:p>
        </p:txBody>
      </p:sp>
      <p:pic>
        <p:nvPicPr>
          <p:cNvPr id="6" name="Picture 2" descr="A figure shows the parts of a turbine. A turbine wheel and an impeller are connected by a shaft that passes through a central housing. Exhaust gases flow over the turbine wheel and cause it to rotate.&#10;&#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24000" y="1630081"/>
            <a:ext cx="6151135" cy="4522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771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000" dirty="0">
                <a:latin typeface="+mj-lt"/>
              </a:rPr>
              <a:t>Figure 25.10 The exhaust drives the turbine wheel on the left, which is connected to the impeller wheel on the right through a shaft. The bushings that support the shaft are lubricated with engine oil under pressure</a:t>
            </a:r>
            <a:endParaRPr lang="en-US" sz="2000" dirty="0">
              <a:latin typeface="+mj-lt"/>
            </a:endParaRPr>
          </a:p>
        </p:txBody>
      </p:sp>
      <p:pic>
        <p:nvPicPr>
          <p:cNvPr id="6" name="Picture 2" descr="A photo shows a cutaway of a turbocharger. A turbine wheel on the left is connected to an impeller wheel on the right through a shaf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77023" y="2209800"/>
            <a:ext cx="4789950" cy="3596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5030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25.11 Engine oil is fed to the </a:t>
            </a:r>
            <a:r>
              <a:rPr lang="en-IN" sz="2400" dirty="0" err="1">
                <a:latin typeface="+mj-lt"/>
              </a:rPr>
              <a:t>center</a:t>
            </a:r>
            <a:r>
              <a:rPr lang="en-IN" sz="2400" dirty="0">
                <a:latin typeface="+mj-lt"/>
              </a:rPr>
              <a:t> of the turbocharger to lubricate the bushings and returns to the oil pan through a return line</a:t>
            </a:r>
            <a:endParaRPr lang="en-US" dirty="0">
              <a:latin typeface="+mj-lt"/>
            </a:endParaRPr>
          </a:p>
        </p:txBody>
      </p:sp>
      <p:pic>
        <p:nvPicPr>
          <p:cNvPr id="3" name="Picture 2" descr="The turbine at the exhaust side is connected to an air side impeller through a central housing. An oil line is connected to the center of the turbocharger to lubricate the bushings and returns to the oil pan through a return lin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15830" y="1727906"/>
            <a:ext cx="5912336" cy="4341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449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latin typeface="+mj-lt"/>
              </a:rPr>
              <a:t>TURBOCHARGER FAILURES</a:t>
            </a:r>
            <a:endParaRPr lang="en-US" dirty="0">
              <a:latin typeface="+mj-lt"/>
            </a:endParaRPr>
          </a:p>
        </p:txBody>
      </p:sp>
      <p:sp>
        <p:nvSpPr>
          <p:cNvPr id="28675" name="Content Placeholder 2"/>
          <p:cNvSpPr>
            <a:spLocks noGrp="1"/>
          </p:cNvSpPr>
          <p:nvPr>
            <p:ph idx="1"/>
          </p:nvPr>
        </p:nvSpPr>
        <p:spPr>
          <a:xfrm>
            <a:off x="457200" y="1600200"/>
            <a:ext cx="7924800" cy="4525963"/>
          </a:xfrm>
        </p:spPr>
        <p:txBody>
          <a:bodyPr/>
          <a:lstStyle/>
          <a:p>
            <a:r>
              <a:rPr lang="en-US" dirty="0" smtClean="0"/>
              <a:t>Creates a noticeable drop in power.</a:t>
            </a:r>
          </a:p>
          <a:p>
            <a:r>
              <a:rPr lang="en-US" dirty="0" smtClean="0"/>
              <a:t>Bearing failure is the most common cause.</a:t>
            </a:r>
          </a:p>
          <a:p>
            <a:r>
              <a:rPr lang="en-US" dirty="0" smtClean="0"/>
              <a:t>Excessive oil consumption due to wear.</a:t>
            </a:r>
          </a:p>
          <a:p>
            <a:r>
              <a:rPr lang="en-US" dirty="0" smtClean="0"/>
              <a:t>Most failures are preventable by performing regular maintenance.</a:t>
            </a:r>
          </a:p>
          <a:p>
            <a:endParaRPr lang="en-US" dirty="0" smtClean="0"/>
          </a:p>
          <a:p>
            <a:endParaRPr lang="en-US" dirty="0" smtClean="0"/>
          </a:p>
          <a:p>
            <a:endParaRPr lang="en-US" dirty="0" smtClean="0"/>
          </a:p>
        </p:txBody>
      </p:sp>
    </p:spTree>
    <p:extLst>
      <p:ext uri="{BB962C8B-B14F-4D97-AF65-F5344CB8AC3E}">
        <p14:creationId xmlns:p14="http://schemas.microsoft.com/office/powerpoint/2010/main" val="148128582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is a common cause of turbocharger failures?</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707886"/>
          </a:xfrm>
          <a:prstGeom prst="rect">
            <a:avLst/>
          </a:prstGeom>
        </p:spPr>
        <p:txBody>
          <a:bodyPr wrap="square">
            <a:spAutoFit/>
          </a:bodyPr>
          <a:lstStyle/>
          <a:p>
            <a:r>
              <a:rPr lang="en-US" sz="4000" dirty="0" smtClean="0">
                <a:solidFill>
                  <a:srgbClr val="000000"/>
                </a:solidFill>
              </a:rPr>
              <a:t>Bearing failures.</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 </a:t>
            </a:r>
            <a:r>
              <a:rPr lang="en-US" dirty="0" smtClean="0">
                <a:latin typeface="+mj-lt"/>
              </a:rPr>
              <a:t>BOOST CONTROL</a:t>
            </a:r>
            <a:endParaRPr lang="en-US" dirty="0">
              <a:latin typeface="+mj-lt"/>
            </a:endParaRPr>
          </a:p>
        </p:txBody>
      </p:sp>
      <p:sp>
        <p:nvSpPr>
          <p:cNvPr id="28675" name="Content Placeholder 2"/>
          <p:cNvSpPr>
            <a:spLocks noGrp="1"/>
          </p:cNvSpPr>
          <p:nvPr>
            <p:ph idx="1"/>
          </p:nvPr>
        </p:nvSpPr>
        <p:spPr>
          <a:xfrm>
            <a:off x="76200" y="1524000"/>
            <a:ext cx="8382000" cy="4525963"/>
          </a:xfrm>
        </p:spPr>
        <p:txBody>
          <a:bodyPr/>
          <a:lstStyle/>
          <a:p>
            <a:r>
              <a:rPr lang="en-US" dirty="0" smtClean="0"/>
              <a:t>Wastegate: </a:t>
            </a:r>
            <a:r>
              <a:rPr lang="en-US" dirty="0"/>
              <a:t>It is a bypass valve at the exhaust </a:t>
            </a:r>
            <a:r>
              <a:rPr lang="en-US" dirty="0" smtClean="0"/>
              <a:t>inlet to </a:t>
            </a:r>
            <a:r>
              <a:rPr lang="en-US" dirty="0"/>
              <a:t>the turbine, which </a:t>
            </a:r>
            <a:r>
              <a:rPr lang="en-US" dirty="0" smtClean="0"/>
              <a:t>allows all or part of the exhaust gas to enter the turbine.</a:t>
            </a:r>
          </a:p>
          <a:p>
            <a:r>
              <a:rPr lang="en-US" dirty="0" smtClean="0"/>
              <a:t>Relief Valves: It </a:t>
            </a:r>
            <a:r>
              <a:rPr lang="en-US" dirty="0" smtClean="0"/>
              <a:t>vents </a:t>
            </a:r>
            <a:r>
              <a:rPr lang="en-US" dirty="0"/>
              <a:t>pressurized air from the connecting pipe between the </a:t>
            </a:r>
            <a:r>
              <a:rPr lang="en-US" dirty="0" smtClean="0"/>
              <a:t>outlet of </a:t>
            </a:r>
            <a:r>
              <a:rPr lang="en-US" dirty="0"/>
              <a:t>the turbocharger and the </a:t>
            </a:r>
            <a:r>
              <a:rPr lang="en-US" dirty="0" smtClean="0"/>
              <a:t>throttle</a:t>
            </a:r>
          </a:p>
          <a:p>
            <a:r>
              <a:rPr lang="en-US" dirty="0" smtClean="0"/>
              <a:t>Two types of relief valves:</a:t>
            </a:r>
          </a:p>
          <a:p>
            <a:pPr lvl="1"/>
            <a:r>
              <a:rPr lang="en-US" dirty="0"/>
              <a:t>Compressor bypass valve (CBV</a:t>
            </a:r>
            <a:r>
              <a:rPr lang="en-US" dirty="0" smtClean="0"/>
              <a:t>)</a:t>
            </a:r>
          </a:p>
          <a:p>
            <a:pPr lvl="1"/>
            <a:r>
              <a:rPr lang="en-US" dirty="0"/>
              <a:t>Blow-off valve (BOV</a:t>
            </a:r>
            <a:r>
              <a:rPr lang="en-US" dirty="0" smtClean="0"/>
              <a:t>)</a:t>
            </a:r>
            <a:endParaRPr lang="en-US" dirty="0" smtClean="0"/>
          </a:p>
        </p:txBody>
      </p:sp>
      <p:sp>
        <p:nvSpPr>
          <p:cNvPr id="3" name="TextBox 2"/>
          <p:cNvSpPr txBox="1"/>
          <p:nvPr/>
        </p:nvSpPr>
        <p:spPr>
          <a:xfrm>
            <a:off x="4724400" y="5105400"/>
            <a:ext cx="3733800" cy="400110"/>
          </a:xfrm>
          <a:prstGeom prst="rect">
            <a:avLst/>
          </a:prstGeom>
          <a:noFill/>
        </p:spPr>
        <p:txBody>
          <a:bodyPr wrap="square" rtlCol="0">
            <a:spAutoFit/>
          </a:bodyPr>
          <a:lstStyle/>
          <a:p>
            <a:r>
              <a:rPr lang="en-US" sz="2000" dirty="0" smtClean="0"/>
              <a:t>.</a:t>
            </a:r>
          </a:p>
        </p:txBody>
      </p:sp>
    </p:spTree>
    <p:extLst>
      <p:ext uri="{BB962C8B-B14F-4D97-AF65-F5344CB8AC3E}">
        <p14:creationId xmlns:p14="http://schemas.microsoft.com/office/powerpoint/2010/main" val="331578950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25.12 The unit on top of this Subaru that looks like a radiator is the intercooler, which cools the air after it has been compressed by the turbocharger</a:t>
            </a:r>
            <a:endParaRPr lang="en-US" dirty="0">
              <a:latin typeface="+mj-lt"/>
            </a:endParaRPr>
          </a:p>
        </p:txBody>
      </p:sp>
      <p:pic>
        <p:nvPicPr>
          <p:cNvPr id="3" name="Picture 2" descr="Photo of an intercooler under the hood of a Subaru. The intercooler resembles a radiator in construction.&#10;&#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73877" y="1947448"/>
            <a:ext cx="5596241" cy="420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4783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25.13 A wastegate is used on many turbocharged engines to control maximum boost pressure. The wastegate is controlled by a computer-controlled valve</a:t>
            </a:r>
            <a:endParaRPr lang="en-US" sz="2400" dirty="0">
              <a:latin typeface="+mj-lt"/>
            </a:endParaRPr>
          </a:p>
        </p:txBody>
      </p:sp>
      <p:pic>
        <p:nvPicPr>
          <p:cNvPr id="3" name="Picture 2" descr="The figure shows the following:&#10;• Wastegate control valve is controlled by means of an ignition coil by a PCM and is connected to a vent that leads to air cleaner and another vent that is connected to wastegate.&#10;• Wastegate is connected to the turbocharger that houses a compressor wheel and turbine wheel.&#10;• When the wastegate is open, most of the exhaust gas from the cylinder flows directly out of the exhaust and less amount of exhaust drives the turbine, causing a reduction in boost pressure.&#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47880" y="1524000"/>
            <a:ext cx="4248235" cy="4748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6822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25.14 A blow-off valve is used in some turbocharged systems to relieve boost pressure during deceleration</a:t>
            </a:r>
            <a:endParaRPr lang="en-US" dirty="0">
              <a:latin typeface="+mj-lt"/>
            </a:endParaRPr>
          </a:p>
        </p:txBody>
      </p:sp>
      <p:pic>
        <p:nvPicPr>
          <p:cNvPr id="3" name="Picture 2" descr="The figure shows the following details:&#10;• The intake port of an engine is connected to the compressor side of the supercharger and the exhaust port of the engine is connected to the turbine side of the supercharger.&#10;• A wastegate is positioned over the turbine side of the supercharger.&#10;• When the wastegate is closed, all the exhaust from the engine is forced through the turbine.&#10;• A blow-off valve is placed on the intake line of the engine.&#10;• An enlarged view of the blow-off valve shows a spring controlled relief valve.&#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74743" y="1635804"/>
            <a:ext cx="4794509" cy="4526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1780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25.4</a:t>
            </a:r>
            <a:r>
              <a:rPr lang="en-US" dirty="0" smtClean="0"/>
              <a:t> </a:t>
            </a:r>
            <a:r>
              <a:rPr lang="en-US" dirty="0"/>
              <a:t>Discuss turbochargers and turbocharger failures</a:t>
            </a:r>
            <a:r>
              <a:rPr lang="en-US" dirty="0" smtClean="0"/>
              <a:t>.</a:t>
            </a:r>
          </a:p>
          <a:p>
            <a:pPr marL="0" indent="0">
              <a:buNone/>
            </a:pPr>
            <a:r>
              <a:rPr lang="en-US" b="1" dirty="0" smtClean="0">
                <a:solidFill>
                  <a:srgbClr val="005A70"/>
                </a:solidFill>
              </a:rPr>
              <a:t>25.5</a:t>
            </a:r>
            <a:r>
              <a:rPr lang="en-US" dirty="0" smtClean="0"/>
              <a:t> </a:t>
            </a:r>
            <a:r>
              <a:rPr lang="en-US" dirty="0"/>
              <a:t>Explain boost control</a:t>
            </a:r>
            <a:r>
              <a:rPr lang="en-US" dirty="0" smtClean="0"/>
              <a:t>.</a:t>
            </a:r>
          </a:p>
          <a:p>
            <a:pPr marL="0" indent="0">
              <a:buNone/>
            </a:pPr>
            <a:r>
              <a:rPr lang="en-US" b="1" dirty="0" smtClean="0">
                <a:solidFill>
                  <a:schemeClr val="accent2"/>
                </a:solidFill>
              </a:rPr>
              <a:t>25.6 </a:t>
            </a:r>
            <a:r>
              <a:rPr lang="en-US" dirty="0" smtClean="0"/>
              <a:t> </a:t>
            </a:r>
            <a:r>
              <a:rPr lang="en-US" dirty="0"/>
              <a:t>Describe the purpose of a nitrous oxide system.</a:t>
            </a:r>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r>
              <a:rPr lang="en-US" sz="3400" dirty="0" smtClean="0">
                <a:latin typeface="+mj-lt"/>
              </a:rPr>
              <a:t> </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1466850"/>
            <a:ext cx="6048375" cy="392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25.15 A dual turbocharger system installed on a small block Chevrolet V-8 engine</a:t>
            </a:r>
            <a:endParaRPr lang="en-US" dirty="0">
              <a:latin typeface="+mj-lt"/>
            </a:endParaRPr>
          </a:p>
        </p:txBody>
      </p:sp>
      <p:pic>
        <p:nvPicPr>
          <p:cNvPr id="3" name="Picture 2" descr="Photo of a Chevrolet V-8 engine with two turbocharger systems installed on the two exhaust manifolds of the engin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10114" y="1600200"/>
            <a:ext cx="5140364" cy="4575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3980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is the purpose of an intercooler?</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Reduce the temperature of the air entering the engine.</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 </a:t>
            </a:r>
            <a:r>
              <a:rPr lang="en-US" dirty="0" smtClean="0">
                <a:latin typeface="+mj-lt"/>
              </a:rPr>
              <a:t>NITROUS OXIDE</a:t>
            </a:r>
            <a:endParaRPr lang="en-US" dirty="0">
              <a:latin typeface="+mj-lt"/>
            </a:endParaRPr>
          </a:p>
        </p:txBody>
      </p:sp>
      <p:sp>
        <p:nvSpPr>
          <p:cNvPr id="28675" name="Content Placeholder 2"/>
          <p:cNvSpPr>
            <a:spLocks noGrp="1"/>
          </p:cNvSpPr>
          <p:nvPr>
            <p:ph idx="1"/>
          </p:nvPr>
        </p:nvSpPr>
        <p:spPr>
          <a:xfrm>
            <a:off x="76200" y="1524000"/>
            <a:ext cx="8763000" cy="4525963"/>
          </a:xfrm>
        </p:spPr>
        <p:txBody>
          <a:bodyPr/>
          <a:lstStyle/>
          <a:p>
            <a:r>
              <a:rPr lang="en-US" dirty="0"/>
              <a:t>Nitrous oxide is used for racing or </a:t>
            </a:r>
            <a:r>
              <a:rPr lang="en-US" dirty="0" smtClean="0"/>
              <a:t>high performance only</a:t>
            </a:r>
            <a:r>
              <a:rPr lang="en-US" dirty="0"/>
              <a:t>, and is not used from the factory on any vehicle</a:t>
            </a:r>
            <a:r>
              <a:rPr lang="en-US" dirty="0" smtClean="0"/>
              <a:t>.</a:t>
            </a:r>
          </a:p>
          <a:p>
            <a:r>
              <a:rPr lang="en-US" dirty="0"/>
              <a:t>Nitrous oxide has two nitrogen atoms and one oxide atom.</a:t>
            </a:r>
            <a:endParaRPr lang="en-US" dirty="0" smtClean="0"/>
          </a:p>
          <a:p>
            <a:r>
              <a:rPr lang="en-US" dirty="0" smtClean="0"/>
              <a:t>A </a:t>
            </a:r>
            <a:r>
              <a:rPr lang="en-US" dirty="0"/>
              <a:t>relatively inexpensive way to get additional </a:t>
            </a:r>
            <a:r>
              <a:rPr lang="en-US" dirty="0" smtClean="0"/>
              <a:t>power from </a:t>
            </a:r>
            <a:r>
              <a:rPr lang="en-US" dirty="0"/>
              <a:t>an </a:t>
            </a:r>
            <a:r>
              <a:rPr lang="en-US" dirty="0" smtClean="0"/>
              <a:t>engine.</a:t>
            </a:r>
          </a:p>
          <a:p>
            <a:r>
              <a:rPr lang="en-US" dirty="0" smtClean="0"/>
              <a:t>Engine damage can occur if not used properly.</a:t>
            </a:r>
          </a:p>
          <a:p>
            <a:endParaRPr lang="en-US" dirty="0"/>
          </a:p>
        </p:txBody>
      </p:sp>
    </p:spTree>
    <p:extLst>
      <p:ext uri="{BB962C8B-B14F-4D97-AF65-F5344CB8AC3E}">
        <p14:creationId xmlns:p14="http://schemas.microsoft.com/office/powerpoint/2010/main" val="102822596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25.16 Nitrous bottles have to be mounted at an angle to ensure that the pickup tube is in the liquid N</a:t>
            </a:r>
            <a:r>
              <a:rPr lang="en-IN" sz="2400" baseline="-25000" dirty="0">
                <a:latin typeface="+mj-lt"/>
              </a:rPr>
              <a:t>2</a:t>
            </a:r>
            <a:r>
              <a:rPr lang="en-IN" sz="2400" dirty="0">
                <a:latin typeface="+mj-lt"/>
              </a:rPr>
              <a:t>O</a:t>
            </a:r>
            <a:endParaRPr lang="en-US" dirty="0">
              <a:latin typeface="+mj-lt"/>
            </a:endParaRPr>
          </a:p>
        </p:txBody>
      </p:sp>
      <p:pic>
        <p:nvPicPr>
          <p:cNvPr id="3" name="Picture 2" descr="A figure shows a nitrous bottle mounted at an angle and the pickup tube inside the bottle submerged in liquid nitrous oxid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70867" y="1605012"/>
            <a:ext cx="6002260" cy="4479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5144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TECH TIP</a:t>
            </a:r>
            <a:endParaRPr lang="en-US" sz="3200"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775" y="2005013"/>
            <a:ext cx="5886450" cy="284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2220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25.17 An electrical heating mat is installed on the bottle of nitrous oxide to increase the pressure of the gas inside</a:t>
            </a:r>
            <a:endParaRPr lang="en-US" dirty="0">
              <a:latin typeface="+mj-lt"/>
            </a:endParaRPr>
          </a:p>
        </p:txBody>
      </p:sp>
      <p:pic>
        <p:nvPicPr>
          <p:cNvPr id="3" name="Picture 2" descr="A photo shows a nitrous bottle installed in a vehicle with a heating mat on top of i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09933" y="1730502"/>
            <a:ext cx="5524129" cy="4304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1579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smtClean="0">
                <a:latin typeface="+mj-lt"/>
              </a:rPr>
              <a:t>Chart 25-2 Temperature/pressure </a:t>
            </a:r>
            <a:r>
              <a:rPr lang="en-IN" sz="2400" dirty="0">
                <a:latin typeface="+mj-lt"/>
              </a:rPr>
              <a:t>relation for nitrous oxide: The higher the temperature, the higher the pressure</a:t>
            </a:r>
            <a:r>
              <a:rPr lang="en-IN" sz="2400" dirty="0" smtClean="0">
                <a:latin typeface="+mj-lt"/>
              </a:rPr>
              <a:t>.</a:t>
            </a:r>
            <a:endParaRPr lang="en-US" sz="2400" dirty="0">
              <a:latin typeface="+mj-lt"/>
            </a:endParaRPr>
          </a:p>
        </p:txBody>
      </p:sp>
      <p:pic>
        <p:nvPicPr>
          <p:cNvPr id="3" name="Picture 2" descr="The table lists the following:&#10;Temperature (degrees F or degrees C) Pressure(PSI or KPA)&#10;negative 30 or negative 34 67 or 468&#10;negative 20 or negative 29 203 or 1,400&#10;negative 10 or negative 23 240 or 1,655&#10;0 or negative 18 283 or 1,950&#10;10 or negative 12 335 or 2,310&#10;20 or negative 7 387 or 2,668&#10;30 or negative 1 460 or 3,172&#10;40 or 4 520 or 3,585&#10;50 or 10 590 or 4,068&#10;60 or 16 675 or 4,654&#10;70 or 21 760 or 5,240&#10;80 or 27 865 or 5,964&#10;90 or 32 985 or 6,792&#10;100 or 38 1,120 or 7,722&#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0314" y="1676400"/>
            <a:ext cx="4955827" cy="4427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2050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INTRODUCTION</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Air Flow Requirements</a:t>
            </a:r>
          </a:p>
          <a:p>
            <a:pPr lvl="1"/>
            <a:r>
              <a:rPr lang="en-US" dirty="0" smtClean="0"/>
              <a:t>Calculate </a:t>
            </a:r>
            <a:r>
              <a:rPr lang="en-US" dirty="0"/>
              <a:t>engine airflow requirements </a:t>
            </a:r>
            <a:r>
              <a:rPr lang="en-US" dirty="0" smtClean="0"/>
              <a:t>using three </a:t>
            </a:r>
            <a:r>
              <a:rPr lang="en-US" dirty="0"/>
              <a:t>factors</a:t>
            </a:r>
            <a:r>
              <a:rPr lang="en-US" dirty="0" smtClean="0"/>
              <a:t>.</a:t>
            </a:r>
          </a:p>
          <a:p>
            <a:pPr lvl="2"/>
            <a:r>
              <a:rPr lang="en-US" dirty="0" smtClean="0"/>
              <a:t>Engine displacement</a:t>
            </a:r>
          </a:p>
          <a:p>
            <a:pPr lvl="2"/>
            <a:r>
              <a:rPr lang="en-US" dirty="0" smtClean="0"/>
              <a:t>Engine Revolutions Per Minute (RPM)</a:t>
            </a:r>
          </a:p>
          <a:p>
            <a:pPr lvl="2"/>
            <a:r>
              <a:rPr lang="en-US" dirty="0" smtClean="0"/>
              <a:t>Volumetric Efficiency</a:t>
            </a:r>
          </a:p>
          <a:p>
            <a:r>
              <a:rPr lang="en-US" dirty="0" smtClean="0"/>
              <a:t>Volumetric Efficiency</a:t>
            </a:r>
          </a:p>
          <a:p>
            <a:pPr lvl="1"/>
            <a:r>
              <a:rPr lang="en-US" sz="2000" dirty="0" smtClean="0"/>
              <a:t>A measure </a:t>
            </a:r>
            <a:r>
              <a:rPr lang="en-US" sz="2000" dirty="0"/>
              <a:t>of how well an engine breathes</a:t>
            </a:r>
            <a:r>
              <a:rPr lang="en-US" sz="2000" dirty="0" smtClean="0"/>
              <a:t>.</a:t>
            </a:r>
          </a:p>
          <a:p>
            <a:pPr lvl="1"/>
            <a:r>
              <a:rPr lang="en-US" sz="2000" dirty="0"/>
              <a:t>A new engine is about 85% efficient</a:t>
            </a:r>
            <a:r>
              <a:rPr lang="en-US" sz="2000" dirty="0" smtClean="0"/>
              <a:t>.</a:t>
            </a:r>
          </a:p>
          <a:p>
            <a:pPr lvl="1"/>
            <a:r>
              <a:rPr lang="en-US" sz="2000" dirty="0" smtClean="0"/>
              <a:t>Turbochargers </a:t>
            </a:r>
            <a:r>
              <a:rPr lang="en-US" sz="2000" dirty="0"/>
              <a:t>or </a:t>
            </a:r>
            <a:r>
              <a:rPr lang="en-US" sz="2000" dirty="0" smtClean="0"/>
              <a:t>superchargers can increase volumetric efficiency to over 100%.</a:t>
            </a:r>
          </a:p>
          <a:p>
            <a:pPr lvl="1"/>
            <a:endParaRPr lang="en-US" dirty="0" smtClean="0">
              <a:solidFill>
                <a:srgbClr val="0000FF"/>
              </a:solidFill>
            </a:endParaRPr>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25.1 A supercharger on a Ford V-8</a:t>
            </a:r>
            <a:endParaRPr lang="en-US" sz="2800" dirty="0">
              <a:latin typeface="+mj-lt"/>
            </a:endParaRPr>
          </a:p>
        </p:txBody>
      </p:sp>
      <p:pic>
        <p:nvPicPr>
          <p:cNvPr id="5" name="Picture 2" descr="Photo of a supercharger on a Ford V-8 engine connected to a cover over drive bel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40143" y="1600200"/>
            <a:ext cx="6063713" cy="4553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800" dirty="0">
                <a:latin typeface="+mj-lt"/>
              </a:rPr>
              <a:t>Figure 25.2 A turbocharged Ford three-cylinder 1.0 </a:t>
            </a:r>
            <a:r>
              <a:rPr lang="en-IN" sz="2800" dirty="0" err="1">
                <a:latin typeface="+mj-lt"/>
              </a:rPr>
              <a:t>liter</a:t>
            </a:r>
            <a:r>
              <a:rPr lang="en-IN" sz="2800" dirty="0">
                <a:latin typeface="+mj-lt"/>
              </a:rPr>
              <a:t> Eco Boost engine</a:t>
            </a:r>
            <a:endParaRPr lang="en-US" sz="2800" dirty="0">
              <a:latin typeface="+mj-lt"/>
            </a:endParaRPr>
          </a:p>
        </p:txBody>
      </p:sp>
      <p:pic>
        <p:nvPicPr>
          <p:cNvPr id="6" name="Picture 2" descr="Photo of a turbocharged Ford three-cylinder 1.0 liter Eco Boost engine with a turbocharger connected to the exhaust manifold. A wastegate actuator is connected to the turbocharg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87292" y="1844502"/>
            <a:ext cx="5769415" cy="4316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707886"/>
          </a:xfrm>
          <a:prstGeom prst="rect">
            <a:avLst/>
          </a:prstGeom>
        </p:spPr>
        <p:txBody>
          <a:bodyPr wrap="square">
            <a:spAutoFit/>
          </a:bodyPr>
          <a:lstStyle/>
          <a:p>
            <a:r>
              <a:rPr lang="en-US" sz="4000" dirty="0" smtClean="0">
                <a:solidFill>
                  <a:srgbClr val="000000"/>
                </a:solidFill>
              </a:rPr>
              <a:t>What is volumetric efficiency?</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323439"/>
          </a:xfrm>
          <a:prstGeom prst="rect">
            <a:avLst/>
          </a:prstGeom>
        </p:spPr>
        <p:txBody>
          <a:bodyPr wrap="square">
            <a:spAutoFit/>
          </a:bodyPr>
          <a:lstStyle/>
          <a:p>
            <a:pPr lvl="1"/>
            <a:r>
              <a:rPr lang="en-US" sz="4000" dirty="0">
                <a:solidFill>
                  <a:schemeClr val="tx2"/>
                </a:solidFill>
              </a:rPr>
              <a:t>A measure of how well an engine breathes.</a:t>
            </a: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mj-lt"/>
              </a:rPr>
              <a:t>FORCED INDUCTION </a:t>
            </a:r>
            <a:r>
              <a:rPr lang="en-US" sz="2800" dirty="0" smtClean="0">
                <a:latin typeface="+mj-lt"/>
              </a:rPr>
              <a:t>PRINCIPLES (1 of 2)</a:t>
            </a:r>
            <a:endParaRPr lang="en-US" sz="2800" dirty="0">
              <a:latin typeface="+mj-lt"/>
            </a:endParaRPr>
          </a:p>
        </p:txBody>
      </p:sp>
      <p:sp>
        <p:nvSpPr>
          <p:cNvPr id="26627" name="Content Placeholder 2"/>
          <p:cNvSpPr>
            <a:spLocks noGrp="1"/>
          </p:cNvSpPr>
          <p:nvPr>
            <p:ph idx="1"/>
          </p:nvPr>
        </p:nvSpPr>
        <p:spPr>
          <a:xfrm>
            <a:off x="457200" y="1600200"/>
            <a:ext cx="8077200" cy="4525963"/>
          </a:xfrm>
        </p:spPr>
        <p:txBody>
          <a:bodyPr/>
          <a:lstStyle/>
          <a:p>
            <a:r>
              <a:rPr lang="en-US" sz="2400" dirty="0"/>
              <a:t>Charge density is a term used to define the amount of </a:t>
            </a:r>
            <a:r>
              <a:rPr lang="en-US" sz="2400" dirty="0" smtClean="0"/>
              <a:t>the air-fuel </a:t>
            </a:r>
            <a:r>
              <a:rPr lang="en-US" sz="2400" dirty="0"/>
              <a:t>charge introduced into the cylinders</a:t>
            </a:r>
            <a:r>
              <a:rPr lang="en-US" sz="2400" dirty="0" smtClean="0"/>
              <a:t>.</a:t>
            </a:r>
          </a:p>
          <a:p>
            <a:r>
              <a:rPr lang="en-US" sz="2400" dirty="0"/>
              <a:t>When air is pumped into the cylinder, the combustion </a:t>
            </a:r>
            <a:r>
              <a:rPr lang="en-US" sz="2400" dirty="0" smtClean="0"/>
              <a:t>chamber receives </a:t>
            </a:r>
            <a:r>
              <a:rPr lang="en-US" sz="2400" dirty="0"/>
              <a:t>an increase of air pressure known as </a:t>
            </a:r>
            <a:r>
              <a:rPr lang="en-US" sz="2400" dirty="0" smtClean="0"/>
              <a:t>boost.</a:t>
            </a:r>
          </a:p>
          <a:p>
            <a:r>
              <a:rPr lang="en-US" sz="2400" dirty="0" smtClean="0"/>
              <a:t>Boost can measured in:</a:t>
            </a:r>
          </a:p>
          <a:p>
            <a:pPr lvl="1"/>
            <a:r>
              <a:rPr lang="en-US" sz="2000" dirty="0"/>
              <a:t>Pounds per square inch (PSI</a:t>
            </a:r>
            <a:r>
              <a:rPr lang="en-US" sz="2000" dirty="0" smtClean="0"/>
              <a:t>)</a:t>
            </a:r>
          </a:p>
          <a:p>
            <a:pPr lvl="1"/>
            <a:r>
              <a:rPr lang="en-US" sz="2000" dirty="0"/>
              <a:t>Atmospheres (ATM) (1 atmosphere is 14.7 PSI</a:t>
            </a:r>
            <a:r>
              <a:rPr lang="en-US" sz="2000" dirty="0" smtClean="0"/>
              <a:t>)</a:t>
            </a:r>
          </a:p>
          <a:p>
            <a:pPr lvl="1"/>
            <a:r>
              <a:rPr lang="en-US" sz="2000" dirty="0"/>
              <a:t>Bars (1 bar is 14.7 PSI)</a:t>
            </a:r>
            <a:endParaRPr lang="en-US" sz="2000" dirty="0" smtClean="0"/>
          </a:p>
          <a:p>
            <a:endParaRPr lang="en-US" sz="2400" dirty="0"/>
          </a:p>
        </p:txBody>
      </p:sp>
    </p:spTree>
    <p:extLst>
      <p:ext uri="{BB962C8B-B14F-4D97-AF65-F5344CB8AC3E}">
        <p14:creationId xmlns:p14="http://schemas.microsoft.com/office/powerpoint/2010/main" val="61861048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572</TotalTime>
  <Words>1057</Words>
  <Application>Microsoft Office PowerPoint</Application>
  <PresentationFormat>On-screen Show (4:3)</PresentationFormat>
  <Paragraphs>97</Paragraphs>
  <Slides>39</Slides>
  <Notes>0</Notes>
  <HiddenSlides>0</HiddenSlides>
  <MMClips>0</MMClips>
  <ScaleCrop>false</ScaleCrop>
  <HeadingPairs>
    <vt:vector size="4" baseType="variant">
      <vt:variant>
        <vt:lpstr>Theme</vt:lpstr>
      </vt:variant>
      <vt:variant>
        <vt:i4>6</vt:i4>
      </vt:variant>
      <vt:variant>
        <vt:lpstr>Slide Titles</vt:lpstr>
      </vt:variant>
      <vt:variant>
        <vt:i4>39</vt:i4>
      </vt:variant>
    </vt:vector>
  </HeadingPairs>
  <TitlesOfParts>
    <vt:vector size="45"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INTRODUCTION</vt:lpstr>
      <vt:lpstr>Figure 25.1 A supercharger on a Ford V-8</vt:lpstr>
      <vt:lpstr>Figure 25.2 A turbocharged Ford three-cylinder 1.0 liter Eco Boost engine</vt:lpstr>
      <vt:lpstr>QUESTION 1: ?</vt:lpstr>
      <vt:lpstr>ANSWER 1:</vt:lpstr>
      <vt:lpstr>FORCED INDUCTION PRINCIPLES (1 of 2)</vt:lpstr>
      <vt:lpstr>FORCED INDUCTION PRINCIPLES (2 of 2)</vt:lpstr>
      <vt:lpstr>Figure 25.3 The more air and fuel that can be packed in a cylinder, the greater the density of the air-fuel charge</vt:lpstr>
      <vt:lpstr>Figure 25.4 Atmospheric pressure decreases with increases in altitude</vt:lpstr>
      <vt:lpstr>Chart 25-1 The effective compression ratio compared to the boost pressure.</vt:lpstr>
      <vt:lpstr>SUPERCHARGERS</vt:lpstr>
      <vt:lpstr>Figure 25.5 A roots-type supercharger uses two lobes to force the air around the outside of the housing and into the intake manifold</vt:lpstr>
      <vt:lpstr>Figure 25.6 The bypass actuator opens the bypass valve to control boost pressure</vt:lpstr>
      <vt:lpstr>Figure 25.7 A Ford supercharger cutaway display showing the roots-type blower and air charge cooler (intercooler). The air charge cooler is used to reduce the temperature of the compressed air before it enters the engine.</vt:lpstr>
      <vt:lpstr>TURBOCHARGERS</vt:lpstr>
      <vt:lpstr>Figure 25.8 A turbocharger uses some of the heat energy that would normally be wasted</vt:lpstr>
      <vt:lpstr>Figure 25.9 A turbine wheel is turned by the expanding exhaust gases</vt:lpstr>
      <vt:lpstr>Figure 25.10 The exhaust drives the turbine wheel on the left, which is connected to the impeller wheel on the right through a shaft. The bushings that support the shaft are lubricated with engine oil under pressure</vt:lpstr>
      <vt:lpstr>Figure 25.11 Engine oil is fed to the center of the turbocharger to lubricate the bushings and returns to the oil pan through a return line</vt:lpstr>
      <vt:lpstr>TURBOCHARGER FAILURES</vt:lpstr>
      <vt:lpstr>QUESTION 2: ?</vt:lpstr>
      <vt:lpstr>ANSWER 2:</vt:lpstr>
      <vt:lpstr> BOOST CONTROL</vt:lpstr>
      <vt:lpstr>Figure 25.12 The unit on top of this Subaru that looks like a radiator is the intercooler, which cools the air after it has been compressed by the turbocharger</vt:lpstr>
      <vt:lpstr>Figure 25.13 A wastegate is used on many turbocharged engines to control maximum boost pressure. The wastegate is controlled by a computer-controlled valve</vt:lpstr>
      <vt:lpstr>Figure 25.14 A blow-off valve is used in some turbocharged systems to relieve boost pressure during deceleration</vt:lpstr>
      <vt:lpstr>Tech Tip </vt:lpstr>
      <vt:lpstr>Figure 25.15 A dual turbocharger system installed on a small block Chevrolet V-8 engine</vt:lpstr>
      <vt:lpstr>QUESTION 3: ?</vt:lpstr>
      <vt:lpstr>ANSWER 3:</vt:lpstr>
      <vt:lpstr> NITROUS OXIDE</vt:lpstr>
      <vt:lpstr>Figure 25.16 Nitrous bottles have to be mounted at an angle to ensure that the pickup tube is in the liquid N2O</vt:lpstr>
      <vt:lpstr>TECH TIP</vt:lpstr>
      <vt:lpstr>Figure 25.17 An electrical heating mat is installed on the bottle of nitrous oxide to increase the pressure of the gas inside</vt:lpstr>
      <vt:lpstr>Chart 25-2 Temperature/pressure relation for nitrous oxide: The higher the temperature, the higher the pressure.</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25</dc:title>
  <dc:creator>Curt &amp; Tammy</dc:creator>
  <cp:lastModifiedBy>Curt &amp; Tammy</cp:lastModifiedBy>
  <cp:revision>54</cp:revision>
  <dcterms:created xsi:type="dcterms:W3CDTF">2018-09-25T19:30:15Z</dcterms:created>
  <dcterms:modified xsi:type="dcterms:W3CDTF">2019-02-17T18:36:50Z</dcterms:modified>
</cp:coreProperties>
</file>