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5" r:id="rId12"/>
    <p:sldId id="316" r:id="rId13"/>
    <p:sldId id="317" r:id="rId14"/>
    <p:sldId id="267" r:id="rId15"/>
    <p:sldId id="268" r:id="rId16"/>
    <p:sldId id="269" r:id="rId17"/>
    <p:sldId id="270" r:id="rId18"/>
    <p:sldId id="271" r:id="rId19"/>
    <p:sldId id="273" r:id="rId20"/>
    <p:sldId id="275" r:id="rId21"/>
    <p:sldId id="318" r:id="rId22"/>
    <p:sldId id="319" r:id="rId23"/>
    <p:sldId id="320" r:id="rId24"/>
    <p:sldId id="321" r:id="rId25"/>
    <p:sldId id="322" r:id="rId26"/>
    <p:sldId id="286" r:id="rId27"/>
    <p:sldId id="287" r:id="rId28"/>
    <p:sldId id="277" r:id="rId29"/>
    <p:sldId id="323" r:id="rId30"/>
    <p:sldId id="324" r:id="rId31"/>
    <p:sldId id="274" r:id="rId32"/>
    <p:sldId id="278" r:id="rId33"/>
    <p:sldId id="326" r:id="rId34"/>
    <p:sldId id="327" r:id="rId35"/>
    <p:sldId id="280" r:id="rId36"/>
    <p:sldId id="328" r:id="rId37"/>
    <p:sldId id="329" r:id="rId38"/>
    <p:sldId id="272" r:id="rId39"/>
    <p:sldId id="282" r:id="rId40"/>
    <p:sldId id="330" r:id="rId41"/>
    <p:sldId id="299" r:id="rId42"/>
    <p:sldId id="300" r:id="rId43"/>
    <p:sldId id="284" r:id="rId44"/>
    <p:sldId id="331" r:id="rId45"/>
    <p:sldId id="285" r:id="rId46"/>
    <p:sldId id="332" r:id="rId47"/>
    <p:sldId id="32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23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Lubrication System Operation and Diagnosis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The wedging action of oil between two surfaces that have relative motion.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LUBRICATION SYSTEMS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The primary function of the </a:t>
            </a:r>
            <a:r>
              <a:rPr lang="en-US" dirty="0" smtClean="0"/>
              <a:t>engine lubrication </a:t>
            </a:r>
            <a:r>
              <a:rPr lang="en-US" dirty="0"/>
              <a:t>system is to maintain a positive and continuous </a:t>
            </a:r>
            <a:r>
              <a:rPr lang="en-US" dirty="0" smtClean="0"/>
              <a:t>oil supply </a:t>
            </a:r>
            <a:r>
              <a:rPr lang="en-US" dirty="0"/>
              <a:t>to the bearings</a:t>
            </a:r>
            <a:r>
              <a:rPr lang="en-US" dirty="0" smtClean="0"/>
              <a:t>.</a:t>
            </a:r>
          </a:p>
          <a:p>
            <a:r>
              <a:rPr lang="en-US" dirty="0"/>
              <a:t>The normal engine oil </a:t>
            </a:r>
            <a:r>
              <a:rPr lang="en-US" dirty="0" smtClean="0"/>
              <a:t>pressure range </a:t>
            </a:r>
            <a:r>
              <a:rPr lang="en-US" dirty="0"/>
              <a:t>is from 10 to 60 PSI (200 to 400 </a:t>
            </a:r>
            <a:r>
              <a:rPr lang="en-US" dirty="0" err="1"/>
              <a:t>kPa</a:t>
            </a:r>
            <a:r>
              <a:rPr lang="en-US" dirty="0"/>
              <a:t>) or 10 PSI per </a:t>
            </a:r>
            <a:r>
              <a:rPr lang="en-US" dirty="0" smtClean="0"/>
              <a:t>1000 engine </a:t>
            </a:r>
            <a:r>
              <a:rPr lang="en-US" dirty="0"/>
              <a:t>RPM</a:t>
            </a:r>
            <a:r>
              <a:rPr lang="en-US" dirty="0" smtClean="0"/>
              <a:t>.</a:t>
            </a:r>
          </a:p>
          <a:p>
            <a:r>
              <a:rPr lang="en-US" dirty="0"/>
              <a:t>Estimated oil temperature = Outside </a:t>
            </a:r>
            <a:r>
              <a:rPr lang="en-US" dirty="0" smtClean="0"/>
              <a:t>air temperature </a:t>
            </a:r>
            <a:r>
              <a:rPr lang="en-US" dirty="0"/>
              <a:t>+ 120°F”?</a:t>
            </a:r>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000" dirty="0">
                <a:latin typeface="+mj-lt"/>
              </a:rPr>
              <a:t>Figure 23.4 The dash oil pressure gauge may be a good indicator of engine oil pressure. If there is any concern about the oil pressure, always use a mechanical gauge to be sure</a:t>
            </a:r>
            <a:endParaRPr lang="en-US" sz="2000" dirty="0">
              <a:latin typeface="+mj-lt"/>
            </a:endParaRPr>
          </a:p>
        </p:txBody>
      </p:sp>
      <p:pic>
        <p:nvPicPr>
          <p:cNvPr id="4" name="Picture 2" descr="A photo shows an oil pressure gauge on the dash of a vehicle. The markings in the gauge are 0, 40 and 80, and the pointer rests at zer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104" y="2078406"/>
            <a:ext cx="5329792" cy="399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OIL PUMPS</a:t>
            </a:r>
            <a:endParaRPr lang="en-US" dirty="0">
              <a:latin typeface="+mj-lt"/>
            </a:endParaRPr>
          </a:p>
        </p:txBody>
      </p:sp>
      <p:sp>
        <p:nvSpPr>
          <p:cNvPr id="28675" name="Content Placeholder 2"/>
          <p:cNvSpPr>
            <a:spLocks noGrp="1"/>
          </p:cNvSpPr>
          <p:nvPr>
            <p:ph idx="1"/>
          </p:nvPr>
        </p:nvSpPr>
        <p:spPr/>
        <p:txBody>
          <a:bodyPr/>
          <a:lstStyle/>
          <a:p>
            <a:r>
              <a:rPr lang="en-US" dirty="0"/>
              <a:t>Provide 3 to 6 gallons per minute of engine </a:t>
            </a:r>
            <a:r>
              <a:rPr lang="en-US" dirty="0" smtClean="0"/>
              <a:t>oil.</a:t>
            </a:r>
          </a:p>
          <a:p>
            <a:r>
              <a:rPr lang="en-US" dirty="0"/>
              <a:t>Maintain pressure, by forcing the oil into the lubrication </a:t>
            </a:r>
            <a:r>
              <a:rPr lang="en-US" dirty="0" smtClean="0"/>
              <a:t>system.</a:t>
            </a:r>
          </a:p>
          <a:p>
            <a:r>
              <a:rPr lang="en-US" dirty="0"/>
              <a:t>All oil pumps are called </a:t>
            </a:r>
            <a:r>
              <a:rPr lang="en-US" dirty="0" smtClean="0"/>
              <a:t>positive displacement pumps.</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TYPES OF OIL PUMPS (1 of 2)</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a:t>External gear type</a:t>
            </a:r>
            <a:r>
              <a:rPr lang="en-US" dirty="0" smtClean="0"/>
              <a:t>.</a:t>
            </a:r>
          </a:p>
          <a:p>
            <a:pPr lvl="1"/>
            <a:r>
              <a:rPr lang="en-US" dirty="0"/>
              <a:t>A gear-type oil pump is usually </a:t>
            </a:r>
            <a:r>
              <a:rPr lang="en-US" dirty="0" smtClean="0"/>
              <a:t>driven by </a:t>
            </a:r>
            <a:r>
              <a:rPr lang="en-US" dirty="0"/>
              <a:t>a shaft from the distributor, which is driven by the camshaft</a:t>
            </a:r>
            <a:r>
              <a:rPr lang="en-US" dirty="0" smtClean="0"/>
              <a:t>.</a:t>
            </a:r>
          </a:p>
          <a:p>
            <a:r>
              <a:rPr lang="en-US" dirty="0"/>
              <a:t>Internal/external gear type</a:t>
            </a:r>
            <a:r>
              <a:rPr lang="en-US" dirty="0" smtClean="0"/>
              <a:t>.</a:t>
            </a:r>
          </a:p>
          <a:p>
            <a:pPr lvl="1"/>
            <a:r>
              <a:rPr lang="en-US" dirty="0"/>
              <a:t>This type of oil pump is </a:t>
            </a:r>
            <a:r>
              <a:rPr lang="en-US" dirty="0" smtClean="0"/>
              <a:t>driven by </a:t>
            </a:r>
            <a:r>
              <a:rPr lang="en-US" dirty="0"/>
              <a:t>the crankshaft and operates at engine speed</a:t>
            </a:r>
            <a:r>
              <a:rPr lang="en-US" dirty="0" smtClean="0"/>
              <a:t>.</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TYPES OF OIL PUMPS (2 of 2)</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a:t>Rotor type.</a:t>
            </a:r>
          </a:p>
          <a:p>
            <a:pPr lvl="1"/>
            <a:r>
              <a:rPr lang="en-US" dirty="0"/>
              <a:t>This rotor-type oil pump is driven by the crankshaft and uses a special lobe-shape gear meshing with the inside of a lobed rotor</a:t>
            </a:r>
            <a:r>
              <a:rPr lang="en-US" dirty="0" smtClean="0"/>
              <a:t>.</a:t>
            </a:r>
          </a:p>
          <a:p>
            <a:r>
              <a:rPr lang="en-US" dirty="0" err="1"/>
              <a:t>Gerotor</a:t>
            </a:r>
            <a:r>
              <a:rPr lang="en-US" dirty="0"/>
              <a:t> type</a:t>
            </a:r>
            <a:r>
              <a:rPr lang="en-US" dirty="0" smtClean="0"/>
              <a:t>.</a:t>
            </a:r>
          </a:p>
          <a:p>
            <a:pPr lvl="1"/>
            <a:r>
              <a:rPr lang="en-US" dirty="0"/>
              <a:t>This type of positive displacement oil </a:t>
            </a:r>
            <a:r>
              <a:rPr lang="en-US" dirty="0" smtClean="0"/>
              <a:t>pump uses </a:t>
            </a:r>
            <a:r>
              <a:rPr lang="en-US" dirty="0"/>
              <a:t>an inner and an outer rotor. The term is derived from </a:t>
            </a:r>
            <a:r>
              <a:rPr lang="en-US" dirty="0" smtClean="0"/>
              <a:t>two words</a:t>
            </a:r>
            <a:r>
              <a:rPr lang="en-US" dirty="0"/>
              <a:t>: “</a:t>
            </a:r>
            <a:r>
              <a:rPr lang="en-US" i="1" dirty="0"/>
              <a:t>ge</a:t>
            </a:r>
            <a:r>
              <a:rPr lang="en-US" dirty="0"/>
              <a:t>nerated </a:t>
            </a:r>
            <a:r>
              <a:rPr lang="en-US" i="1" dirty="0"/>
              <a:t>rotor,</a:t>
            </a:r>
            <a:r>
              <a:rPr lang="en-US" dirty="0"/>
              <a:t>” or </a:t>
            </a:r>
            <a:r>
              <a:rPr lang="en-US" dirty="0" err="1"/>
              <a:t>gerotor</a:t>
            </a:r>
            <a:r>
              <a:rPr lang="en-US" dirty="0"/>
              <a:t>.</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23.5 An oil pump driven by the camshaft</a:t>
            </a:r>
            <a:endParaRPr lang="en-US" sz="2800" dirty="0">
              <a:latin typeface="+mj-lt"/>
            </a:endParaRPr>
          </a:p>
        </p:txBody>
      </p:sp>
      <p:pic>
        <p:nvPicPr>
          <p:cNvPr id="6" name="Picture 2" descr="A figure shows an oil pump driven by a camshaft. On one end of the camshaft, a drive gear is meshed with a driven gear on a distributor shaft. The distributor shaft is connected to the gears driving the oil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9308" y="1407888"/>
            <a:ext cx="4425385" cy="474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23.6 In an external gear-type oil pump, the oil flows through the pump around the outside of each gear. This is an example of a positive displacement pump, where everything entering the pump must leave the pump</a:t>
            </a:r>
            <a:endParaRPr lang="en-US" sz="2000" dirty="0">
              <a:latin typeface="+mj-lt"/>
            </a:endParaRPr>
          </a:p>
        </p:txBody>
      </p:sp>
      <p:pic>
        <p:nvPicPr>
          <p:cNvPr id="6" name="Picture 2" descr="Arrow marks indicate the flow of oil from the inlet at the top, around the two gear wheels, and through an outlet at the bottom. The gear on the left rotates in anticlockwise direction, whereas the one on the right side rotates clockwis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5996" y="2209800"/>
            <a:ext cx="5732007" cy="371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23.7 A typical internal/external oil pump mounted in the front cover of the engine that is driven by the crankshaft</a:t>
            </a:r>
            <a:endParaRPr lang="en-US" dirty="0">
              <a:latin typeface="+mj-lt"/>
            </a:endParaRPr>
          </a:p>
        </p:txBody>
      </p:sp>
      <p:pic>
        <p:nvPicPr>
          <p:cNvPr id="4" name="Picture 2" descr="A photo shows an internal gear type oil pump that has 2 gears. The smaller gear of the two is meshed within the bigger gear, and a crescent shaped element is fixed between the two gear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2822" y="2133600"/>
            <a:ext cx="4258356" cy="370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800" dirty="0">
                <a:latin typeface="+mj-lt"/>
              </a:rPr>
              <a:t>Figure 23.8 The operation of a rotor-type oil pump</a:t>
            </a:r>
            <a:endParaRPr lang="en-US" sz="2800" dirty="0">
              <a:latin typeface="+mj-lt"/>
            </a:endParaRPr>
          </a:p>
        </p:txBody>
      </p:sp>
      <p:pic>
        <p:nvPicPr>
          <p:cNvPr id="4" name="Picture 2" descr="Three figures A, B, and C illustrate the following:&#10;An inner rotor with four lobes is meshed within an outer rotor with 5 lobes. The oil inlet port is on the right side of the outer rotor and the outlet port, on the left side. &#10;Drawing A:  Oil is picked up in lobe of outer rotor that is near the inlet;&#10;Drawing B: Oil is moved in lobe of outer rotor to outlet;&#10;Drawing C: Oil is forced out of outlet because the inner and outer rotors mesh too tightly at point 1, which is at the top portion of the outer rotor and above right to the outlet, and the oil cannot pass through.&#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7951" y="1600954"/>
            <a:ext cx="7103115" cy="451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23.1</a:t>
            </a:r>
            <a:r>
              <a:rPr lang="en-US" dirty="0" smtClean="0"/>
              <a:t> </a:t>
            </a:r>
            <a:r>
              <a:rPr lang="en-US" dirty="0"/>
              <a:t>Explain the purpose of the lubrication system, and state </a:t>
            </a:r>
            <a:r>
              <a:rPr lang="en-US" dirty="0" smtClean="0"/>
              <a:t>the lubrication principles.</a:t>
            </a:r>
          </a:p>
          <a:p>
            <a:pPr marL="0" indent="0">
              <a:buNone/>
            </a:pPr>
            <a:r>
              <a:rPr lang="en-US" b="1" dirty="0" smtClean="0">
                <a:solidFill>
                  <a:srgbClr val="005A70"/>
                </a:solidFill>
              </a:rPr>
              <a:t>23.2 </a:t>
            </a:r>
            <a:r>
              <a:rPr lang="en-US" dirty="0"/>
              <a:t>Discuss engine lubrication systems</a:t>
            </a:r>
            <a:r>
              <a:rPr lang="en-US" dirty="0" smtClean="0"/>
              <a:t>.</a:t>
            </a:r>
          </a:p>
          <a:p>
            <a:pPr marL="0" indent="0">
              <a:buNone/>
            </a:pPr>
            <a:r>
              <a:rPr lang="en-US" b="1" dirty="0" smtClean="0">
                <a:solidFill>
                  <a:srgbClr val="005A70"/>
                </a:solidFill>
              </a:rPr>
              <a:t>23.3 </a:t>
            </a:r>
            <a:r>
              <a:rPr lang="en-US" dirty="0"/>
              <a:t>Describe the purpose and function of oil pumps.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23.9 </a:t>
            </a:r>
            <a:r>
              <a:rPr lang="en-IN" sz="2800" dirty="0" err="1">
                <a:latin typeface="+mj-lt"/>
              </a:rPr>
              <a:t>Gerotor</a:t>
            </a:r>
            <a:r>
              <a:rPr lang="en-IN" sz="2800" dirty="0">
                <a:latin typeface="+mj-lt"/>
              </a:rPr>
              <a:t>-type oil pump driven by the crankshaft</a:t>
            </a:r>
            <a:endParaRPr lang="en-US" sz="2800" dirty="0">
              <a:latin typeface="+mj-lt"/>
            </a:endParaRPr>
          </a:p>
        </p:txBody>
      </p:sp>
      <p:pic>
        <p:nvPicPr>
          <p:cNvPr id="6" name="Picture 2" descr="A drawing shows a gerotor type oil pump. An inner rotor with a big opening in the center to hold the crankshaft, is enmeshed within an outer rotor that has one more tooth than the inner rotor, and this is encased in an outer ca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8378" y="1752600"/>
            <a:ext cx="4356327" cy="43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four types of oil pumps?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External gear type, internal/external gear type, rotor type, and </a:t>
            </a:r>
            <a:r>
              <a:rPr lang="en-US" sz="4000" dirty="0" err="1" smtClean="0">
                <a:solidFill>
                  <a:srgbClr val="000000"/>
                </a:solidFill>
              </a:rPr>
              <a:t>gerotor</a:t>
            </a:r>
            <a:r>
              <a:rPr lang="en-US" sz="4000" dirty="0" smtClean="0">
                <a:solidFill>
                  <a:srgbClr val="000000"/>
                </a:solidFill>
              </a:rPr>
              <a:t> type.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OIL PRESSURE REGULATION</a:t>
            </a:r>
            <a:endParaRPr lang="en-US" dirty="0">
              <a:latin typeface="+mj-lt"/>
            </a:endParaRPr>
          </a:p>
        </p:txBody>
      </p:sp>
      <p:sp>
        <p:nvSpPr>
          <p:cNvPr id="28675" name="Content Placeholder 2"/>
          <p:cNvSpPr>
            <a:spLocks noGrp="1"/>
          </p:cNvSpPr>
          <p:nvPr>
            <p:ph idx="1"/>
          </p:nvPr>
        </p:nvSpPr>
        <p:spPr>
          <a:xfrm>
            <a:off x="76200" y="1524000"/>
            <a:ext cx="8686800" cy="4525963"/>
          </a:xfrm>
        </p:spPr>
        <p:txBody>
          <a:bodyPr/>
          <a:lstStyle/>
          <a:p>
            <a:r>
              <a:rPr lang="en-US" dirty="0" smtClean="0"/>
              <a:t>Maximum </a:t>
            </a:r>
            <a:r>
              <a:rPr lang="en-US" dirty="0"/>
              <a:t>pressure is limited with a </a:t>
            </a:r>
            <a:r>
              <a:rPr lang="en-US" dirty="0" smtClean="0"/>
              <a:t>pressure </a:t>
            </a:r>
            <a:r>
              <a:rPr lang="en-US" i="1" dirty="0" smtClean="0"/>
              <a:t>relief </a:t>
            </a:r>
            <a:r>
              <a:rPr lang="en-US" i="1" dirty="0"/>
              <a:t>valve. </a:t>
            </a:r>
            <a:r>
              <a:rPr lang="en-US" dirty="0"/>
              <a:t>The relief valve (sometimes called the </a:t>
            </a:r>
            <a:r>
              <a:rPr lang="en-US" dirty="0" smtClean="0"/>
              <a:t>pressure regulating </a:t>
            </a:r>
            <a:r>
              <a:rPr lang="en-US" dirty="0"/>
              <a:t>valve) is located at the outlet of </a:t>
            </a:r>
            <a:r>
              <a:rPr lang="en-US" dirty="0" smtClean="0"/>
              <a:t>the </a:t>
            </a:r>
            <a:r>
              <a:rPr lang="en-US" dirty="0"/>
              <a:t>pump</a:t>
            </a:r>
            <a:r>
              <a:rPr lang="en-US" dirty="0" smtClean="0"/>
              <a:t>.</a:t>
            </a:r>
          </a:p>
          <a:p>
            <a:r>
              <a:rPr lang="en-US" dirty="0" smtClean="0"/>
              <a:t>Factors affecting oil pressure.</a:t>
            </a:r>
          </a:p>
          <a:p>
            <a:pPr lvl="1"/>
            <a:r>
              <a:rPr lang="en-US" dirty="0" smtClean="0"/>
              <a:t>Leaks</a:t>
            </a:r>
          </a:p>
          <a:p>
            <a:pPr lvl="1"/>
            <a:r>
              <a:rPr lang="en-US" dirty="0" smtClean="0"/>
              <a:t>Oil pump capacity</a:t>
            </a:r>
          </a:p>
          <a:p>
            <a:pPr lvl="1"/>
            <a:r>
              <a:rPr lang="en-US" dirty="0" smtClean="0"/>
              <a:t>Viscosity of engine oil</a:t>
            </a:r>
          </a:p>
          <a:p>
            <a:pPr lvl="1"/>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23.10 Oil pressure relief valves are spring loaded. The stronger the spring tension, the higher the oil pressure</a:t>
            </a:r>
            <a:endParaRPr lang="en-US" dirty="0">
              <a:latin typeface="+mj-lt"/>
            </a:endParaRPr>
          </a:p>
        </p:txBody>
      </p:sp>
      <p:pic>
        <p:nvPicPr>
          <p:cNvPr id="6" name="Picture 2" descr="Two figures show the following states of an oil pressure relief valve.&#10;• A calibrated spring is attached to a piston, and this is placed inside a holder. The holder is in turn inside a housing that contains oil. &#10;• Closed state: when the pressure exerted by the oil is less, the spring is fully relaxed or stretched. &#10;• Open state: When oil pressure is in excess, the piston pushes the spring and makes it contract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2651" y="2033290"/>
            <a:ext cx="6278698" cy="413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23.11 A typical engine design that uses both pressure and splash lubrication.</a:t>
            </a:r>
            <a:endParaRPr lang="en-US" sz="2800" dirty="0">
              <a:latin typeface="+mj-lt"/>
            </a:endParaRPr>
          </a:p>
        </p:txBody>
      </p:sp>
      <p:pic>
        <p:nvPicPr>
          <p:cNvPr id="6" name="Picture 2" descr="The figures illustrate the following.&#10;OHC Engine:&#10;• The oil flows through the oil pump from a pickup tube at the bottom, and then upward through the oil galleries and reaches the overhead camshaft at the top by the force of pressure. From there, by the action of gravity, oil returns to the lower section galleries and reaches various sections of the camshaft.  &#10;OHV Engine:&#10;• The oil from the sump at the bottom, flows through a filter feed gallery at the middle and into an oil filter located near the gallery through a filter bypass valve. From there it reaches the crankshaft beneath, the camshaft above, and rocker arms at the top, to provide pressure oiling. The oil reaches the top portion of the engine, provides splash oiling and returns to the sump. It also provides splash oiling to the cylinder walls.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7186" y="1752600"/>
            <a:ext cx="5995710" cy="401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600200"/>
            <a:ext cx="61150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OIL PUMP CHECKS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a:t>Visual inspection</a:t>
            </a:r>
            <a:r>
              <a:rPr lang="en-US" dirty="0" smtClean="0"/>
              <a:t>.</a:t>
            </a:r>
          </a:p>
          <a:p>
            <a:pPr lvl="1"/>
            <a:r>
              <a:rPr lang="en-US" dirty="0"/>
              <a:t>The gears and housing are examined </a:t>
            </a:r>
            <a:r>
              <a:rPr lang="en-US" dirty="0" smtClean="0"/>
              <a:t>for scoring.</a:t>
            </a:r>
          </a:p>
          <a:p>
            <a:r>
              <a:rPr lang="en-US" dirty="0"/>
              <a:t>Measurements</a:t>
            </a:r>
            <a:r>
              <a:rPr lang="en-US" dirty="0" smtClean="0"/>
              <a:t>.</a:t>
            </a:r>
          </a:p>
          <a:p>
            <a:pPr lvl="1"/>
            <a:r>
              <a:rPr lang="en-US" dirty="0"/>
              <a:t>If they are lightly scored, the clearances </a:t>
            </a:r>
            <a:r>
              <a:rPr lang="en-US" dirty="0" smtClean="0"/>
              <a:t>in the </a:t>
            </a:r>
            <a:r>
              <a:rPr lang="en-US" dirty="0"/>
              <a:t>pump should be measured</a:t>
            </a:r>
            <a:r>
              <a:rPr lang="en-US" dirty="0" smtClean="0"/>
              <a:t>.</a:t>
            </a:r>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23.12 (a) A visual inspection indicated that this pump cover was worn. (b) An embedded particle of something was found on one of the gears, making this pump worthless except for scrap metal</a:t>
            </a:r>
            <a:endParaRPr lang="en-US" sz="2000" dirty="0">
              <a:latin typeface="+mj-lt"/>
            </a:endParaRPr>
          </a:p>
        </p:txBody>
      </p:sp>
      <p:pic>
        <p:nvPicPr>
          <p:cNvPr id="3" name="Picture 2" descr="A photo shows a pump cover that is heavily scor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407" y="2060828"/>
            <a:ext cx="4026041" cy="3858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damaged pump gear with one of its gear missing a small chunk of met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0007" y="2060827"/>
            <a:ext cx="4026041" cy="385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1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23.13 (a) The oil pump is the only part in an engine that gets unfiltered engine oil. The oil is drawn up from the bottom of the oil pan and is pressurized before flowing to the oil filter. (b) If debris gets into an oil pump, the drive or distributor shaft can twist and/or break. </a:t>
            </a:r>
            <a:endParaRPr lang="en-US" sz="1800" dirty="0">
              <a:latin typeface="+mj-lt"/>
            </a:endParaRPr>
          </a:p>
        </p:txBody>
      </p:sp>
      <p:pic>
        <p:nvPicPr>
          <p:cNvPr id="3" name="Picture 2" descr="Photo of the oil pump of an engine covered with grease and dir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724" y="2501060"/>
            <a:ext cx="3907636" cy="36463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twisted distributor shaft of an oil pump."/>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5352" y="2048982"/>
            <a:ext cx="2743200" cy="410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0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23.4</a:t>
            </a:r>
            <a:r>
              <a:rPr lang="en-US" dirty="0" smtClean="0"/>
              <a:t> </a:t>
            </a:r>
            <a:r>
              <a:rPr lang="en-US" dirty="0"/>
              <a:t>Discuss the purpose and function of oil passages</a:t>
            </a:r>
            <a:r>
              <a:rPr lang="en-US" dirty="0" smtClean="0"/>
              <a:t>.</a:t>
            </a:r>
          </a:p>
          <a:p>
            <a:pPr marL="0" indent="0">
              <a:buNone/>
            </a:pPr>
            <a:r>
              <a:rPr lang="en-US" b="1" dirty="0" smtClean="0">
                <a:solidFill>
                  <a:srgbClr val="005A70"/>
                </a:solidFill>
              </a:rPr>
              <a:t>23.5</a:t>
            </a:r>
            <a:r>
              <a:rPr lang="en-US" dirty="0" smtClean="0"/>
              <a:t> </a:t>
            </a:r>
            <a:r>
              <a:rPr lang="en-US" dirty="0"/>
              <a:t>Discuss oil pans, oil coolers, and the dry sump system.</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OIL PASSAGES</a:t>
            </a:r>
            <a:endParaRPr lang="en-US" dirty="0">
              <a:latin typeface="+mj-lt"/>
            </a:endParaRPr>
          </a:p>
        </p:txBody>
      </p:sp>
      <p:sp>
        <p:nvSpPr>
          <p:cNvPr id="28675" name="Content Placeholder 2"/>
          <p:cNvSpPr>
            <a:spLocks noGrp="1"/>
          </p:cNvSpPr>
          <p:nvPr>
            <p:ph idx="1"/>
          </p:nvPr>
        </p:nvSpPr>
        <p:spPr>
          <a:xfrm>
            <a:off x="76200" y="1524000"/>
            <a:ext cx="8763000" cy="4525963"/>
          </a:xfrm>
        </p:spPr>
        <p:txBody>
          <a:bodyPr/>
          <a:lstStyle/>
          <a:p>
            <a:r>
              <a:rPr lang="en-US" dirty="0"/>
              <a:t>Oil from the oil pump first </a:t>
            </a:r>
            <a:r>
              <a:rPr lang="en-US" dirty="0" smtClean="0"/>
              <a:t>flows through </a:t>
            </a:r>
            <a:r>
              <a:rPr lang="en-US" dirty="0"/>
              <a:t>the oil filter, and then goes through a drilled hole </a:t>
            </a:r>
            <a:r>
              <a:rPr lang="en-US" dirty="0" smtClean="0"/>
              <a:t>that intersects </a:t>
            </a:r>
            <a:r>
              <a:rPr lang="en-US" dirty="0"/>
              <a:t>with a drilled main oil </a:t>
            </a:r>
            <a:r>
              <a:rPr lang="en-US" dirty="0" smtClean="0"/>
              <a:t>gallery.</a:t>
            </a:r>
          </a:p>
          <a:p>
            <a:r>
              <a:rPr lang="en-US" dirty="0"/>
              <a:t>Passages drilled through the block bulkheads allow </a:t>
            </a:r>
            <a:r>
              <a:rPr lang="en-US" dirty="0" smtClean="0"/>
              <a:t>the oil </a:t>
            </a:r>
            <a:r>
              <a:rPr lang="en-US" dirty="0"/>
              <a:t>to go from the main oil gallery to the main and cam bearings</a:t>
            </a:r>
            <a:r>
              <a:rPr lang="en-US" dirty="0" smtClean="0"/>
              <a:t>.</a:t>
            </a:r>
          </a:p>
          <a:p>
            <a:r>
              <a:rPr lang="en-US" dirty="0"/>
              <a:t>The valve train </a:t>
            </a:r>
            <a:r>
              <a:rPr lang="en-US" dirty="0" smtClean="0"/>
              <a:t>components are </a:t>
            </a:r>
            <a:r>
              <a:rPr lang="en-US" dirty="0"/>
              <a:t>the last to receive oil and the first to suffer from a lack oil or </a:t>
            </a:r>
            <a:r>
              <a:rPr lang="en-US" dirty="0" smtClean="0"/>
              <a:t>oil pressure</a:t>
            </a:r>
            <a:r>
              <a:rPr lang="en-US" dirty="0"/>
              <a:t>.</a:t>
            </a:r>
            <a:endParaRPr lang="en-US" dirty="0" smtClean="0"/>
          </a:p>
          <a:p>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23.14 An intermediate shaft drives the oil pump on this overhead camshaft engine. Note the main gallery and other drilled passages in the block and cylinder head</a:t>
            </a:r>
            <a:endParaRPr lang="en-US" dirty="0">
              <a:latin typeface="+mj-lt"/>
            </a:endParaRPr>
          </a:p>
        </p:txBody>
      </p:sp>
      <p:pic>
        <p:nvPicPr>
          <p:cNvPr id="3" name="Picture 2" descr="The figure shows the following details:&#10;• Oil from the balance shaft gallery through the oil pump flows to the crankshaft, hydraulic lifters, cam shaft, and timing gears&#10;• Oil from the main gallery lubricates the turbocharger and cylinder head &#10;• During camshaft lubrication, oil is splashed through a jet hole to the bearing cap cavity and camshaft journal slot&#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0945" y="1714380"/>
            <a:ext cx="3642109" cy="443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3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23.15 Oil is sent to the rocker arms on this Chevrolet V-8 engine through the hollow pushrods. The oil returns to the oil pan through the oil </a:t>
            </a:r>
            <a:r>
              <a:rPr lang="en-IN" sz="2000" dirty="0" err="1">
                <a:latin typeface="+mj-lt"/>
              </a:rPr>
              <a:t>drainback</a:t>
            </a:r>
            <a:r>
              <a:rPr lang="en-IN" sz="2000" dirty="0">
                <a:latin typeface="+mj-lt"/>
              </a:rPr>
              <a:t> holes in the cylinder head</a:t>
            </a:r>
            <a:endParaRPr lang="en-US" sz="2000" dirty="0">
              <a:latin typeface="+mj-lt"/>
            </a:endParaRPr>
          </a:p>
        </p:txBody>
      </p:sp>
      <p:pic>
        <p:nvPicPr>
          <p:cNvPr id="3" name="Picture 2" descr="Photo of the cylinder head of a Chevrolet V-8 engine with an oil drainback hole visible on the cylinder head next to the rocker ar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7534" y="1988055"/>
            <a:ext cx="5548930" cy="412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5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519238"/>
            <a:ext cx="60007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OIL PANS</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dirty="0"/>
              <a:t>The oil pan is where engine oil </a:t>
            </a:r>
            <a:r>
              <a:rPr lang="en-US" dirty="0" smtClean="0"/>
              <a:t>is used </a:t>
            </a:r>
            <a:r>
              <a:rPr lang="en-US" dirty="0"/>
              <a:t>for lubricating the engine. Another name for the oil pan is a sump</a:t>
            </a:r>
            <a:r>
              <a:rPr lang="en-US" dirty="0" smtClean="0"/>
              <a:t>.</a:t>
            </a:r>
          </a:p>
          <a:p>
            <a:r>
              <a:rPr lang="en-US" dirty="0" smtClean="0"/>
              <a:t>A baffle </a:t>
            </a:r>
            <a:r>
              <a:rPr lang="en-US" dirty="0"/>
              <a:t>or windage tray is sometimes installed in engines to </a:t>
            </a:r>
            <a:r>
              <a:rPr lang="en-US" dirty="0" smtClean="0"/>
              <a:t>eliminate the </a:t>
            </a:r>
            <a:r>
              <a:rPr lang="en-US" dirty="0"/>
              <a:t>oil churning problem</a:t>
            </a:r>
            <a:r>
              <a:rPr lang="en-US" dirty="0" smtClean="0"/>
              <a:t>.</a:t>
            </a:r>
          </a:p>
          <a:p>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23.16 A typical oil pan with a built-in windage tray used to keep oil from being churned up by the rotating crankshaft</a:t>
            </a:r>
            <a:endParaRPr lang="en-US" dirty="0">
              <a:latin typeface="+mj-lt"/>
            </a:endParaRPr>
          </a:p>
        </p:txBody>
      </p:sp>
      <p:pic>
        <p:nvPicPr>
          <p:cNvPr id="3" name="Picture 2" descr="A photo shows a typical oil pan with a built-in windage tray that resemble a plate installed under a crank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3547" y="1681544"/>
            <a:ext cx="5916905" cy="444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7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purpose of a windage tray?</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To eliminate oil churning.</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DRY SUMP SYSTEM</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In a </a:t>
            </a:r>
            <a:r>
              <a:rPr lang="en-US" dirty="0"/>
              <a:t>dry sump system, the oil pan is shallow and the oil is </a:t>
            </a:r>
            <a:r>
              <a:rPr lang="en-US" dirty="0" smtClean="0"/>
              <a:t>pumped into </a:t>
            </a:r>
            <a:r>
              <a:rPr lang="en-US" dirty="0"/>
              <a:t>a remote reservoir</a:t>
            </a:r>
            <a:r>
              <a:rPr lang="en-US" dirty="0" smtClean="0"/>
              <a:t>.</a:t>
            </a:r>
          </a:p>
          <a:p>
            <a:r>
              <a:rPr lang="en-US" dirty="0" smtClean="0"/>
              <a:t>Advantages:</a:t>
            </a:r>
          </a:p>
          <a:p>
            <a:pPr lvl="1"/>
            <a:r>
              <a:rPr lang="en-US" dirty="0" smtClean="0"/>
              <a:t>The </a:t>
            </a:r>
            <a:r>
              <a:rPr lang="en-US" dirty="0"/>
              <a:t>engine to be mounted lower in </a:t>
            </a:r>
            <a:r>
              <a:rPr lang="en-US" dirty="0" smtClean="0"/>
              <a:t>the vehicle</a:t>
            </a:r>
          </a:p>
          <a:p>
            <a:pPr lvl="1"/>
            <a:r>
              <a:rPr lang="en-US" dirty="0"/>
              <a:t>The oil capacity can be greatly </a:t>
            </a:r>
            <a:r>
              <a:rPr lang="en-US" dirty="0" smtClean="0"/>
              <a:t>expanded</a:t>
            </a:r>
          </a:p>
          <a:p>
            <a:pPr lvl="1"/>
            <a:r>
              <a:rPr lang="en-US" dirty="0"/>
              <a:t>A dry sump system also allows the engine to develop </a:t>
            </a:r>
            <a:r>
              <a:rPr lang="en-US" dirty="0" smtClean="0"/>
              <a:t>more power </a:t>
            </a:r>
            <a:r>
              <a:rPr lang="en-US" dirty="0"/>
              <a:t>as the oil is kept away from the moving crankshaft</a:t>
            </a:r>
            <a:r>
              <a:rPr lang="en-US" dirty="0" smtClean="0"/>
              <a:t>.</a:t>
            </a:r>
          </a:p>
          <a:p>
            <a:r>
              <a:rPr lang="en-US" dirty="0" smtClean="0"/>
              <a:t>Disadvantages:</a:t>
            </a:r>
          </a:p>
          <a:p>
            <a:pPr lvl="1"/>
            <a:r>
              <a:rPr lang="en-US" dirty="0" smtClean="0"/>
              <a:t>The system is expensive and complex and extra components can lead to more leaks.</a:t>
            </a:r>
            <a:endParaRPr lang="en-US" dirty="0"/>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23.17 A dry sump system as used in a Chevrolet Corvette</a:t>
            </a:r>
            <a:endParaRPr lang="en-US" dirty="0">
              <a:latin typeface="+mj-lt"/>
            </a:endParaRPr>
          </a:p>
        </p:txBody>
      </p:sp>
      <p:pic>
        <p:nvPicPr>
          <p:cNvPr id="3" name="Picture 2" descr="The figure shows the following circuits:&#10;Suction circuit:&#10;• Oil from oil tank is drawn by the pump and also from the oil pickup&#10;Main pressure:&#10;• Oil from the oil pump is pumped to the oil filter through a relief valve and then to an oil cooler.&#10;• Oil from the cooler lubricates the crank bearing, cam bearing, and valve lifters.&#10;Return to oil tank:&#10;• Oil from the valve lifters returns back to the oil tank through the oil pum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0" y="1650749"/>
            <a:ext cx="4127804" cy="446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9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PURPOSE AND FUNCTION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Lubricate all moving parts to prevent wear.</a:t>
            </a:r>
          </a:p>
          <a:p>
            <a:r>
              <a:rPr lang="en-US" dirty="0" smtClean="0"/>
              <a:t>Help cool the engine.</a:t>
            </a:r>
          </a:p>
          <a:p>
            <a:r>
              <a:rPr lang="en-US" dirty="0" smtClean="0"/>
              <a:t>Help seal the piston rings.</a:t>
            </a:r>
          </a:p>
          <a:p>
            <a:r>
              <a:rPr lang="en-US" dirty="0" smtClean="0"/>
              <a:t>Cleaning and holding dirt in suspension in the oil.</a:t>
            </a:r>
          </a:p>
          <a:p>
            <a:r>
              <a:rPr lang="en-US" dirty="0" smtClean="0"/>
              <a:t>Neutralizing acids formed from combustion.</a:t>
            </a:r>
          </a:p>
          <a:p>
            <a:r>
              <a:rPr lang="en-US" dirty="0" smtClean="0"/>
              <a:t>Reducing friction.</a:t>
            </a:r>
          </a:p>
          <a:p>
            <a:r>
              <a:rPr lang="en-US" dirty="0" smtClean="0"/>
              <a:t>Preventing rust and corrosion.</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OIL COOLERS</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2000" b="1" dirty="0"/>
              <a:t> </a:t>
            </a:r>
            <a:r>
              <a:rPr lang="en-US" dirty="0"/>
              <a:t>Oil temperature must be controlled on many high-performance </a:t>
            </a:r>
            <a:r>
              <a:rPr lang="en-US" dirty="0" smtClean="0"/>
              <a:t>or turbocharged </a:t>
            </a:r>
            <a:r>
              <a:rPr lang="en-US" dirty="0"/>
              <a:t>engines</a:t>
            </a:r>
            <a:r>
              <a:rPr lang="en-US" dirty="0" smtClean="0"/>
              <a:t>.</a:t>
            </a:r>
          </a:p>
          <a:p>
            <a:r>
              <a:rPr lang="en-US" dirty="0"/>
              <a:t>Coolant flows through the oil cooler to help warm the oil when </a:t>
            </a:r>
            <a:r>
              <a:rPr lang="en-US" dirty="0" smtClean="0"/>
              <a:t>the engine </a:t>
            </a:r>
            <a:r>
              <a:rPr lang="en-US" dirty="0"/>
              <a:t>is cold and cool the oil when the engine is hot</a:t>
            </a:r>
            <a:r>
              <a:rPr lang="en-US" dirty="0" smtClean="0"/>
              <a:t>.</a:t>
            </a:r>
          </a:p>
          <a:p>
            <a:r>
              <a:rPr lang="en-US" dirty="0" smtClean="0"/>
              <a:t>Oil temperatures should be:</a:t>
            </a:r>
          </a:p>
          <a:p>
            <a:pPr lvl="1"/>
            <a:r>
              <a:rPr lang="en-US" dirty="0" smtClean="0"/>
              <a:t>Above </a:t>
            </a:r>
            <a:r>
              <a:rPr lang="en-US" dirty="0"/>
              <a:t>212°F (100°C) to boil off any accumulated </a:t>
            </a:r>
            <a:r>
              <a:rPr lang="en-US" dirty="0" smtClean="0"/>
              <a:t>moisture </a:t>
            </a:r>
          </a:p>
          <a:p>
            <a:pPr lvl="1"/>
            <a:r>
              <a:rPr lang="en-US" dirty="0" smtClean="0"/>
              <a:t>Below </a:t>
            </a:r>
            <a:r>
              <a:rPr lang="en-US" dirty="0"/>
              <a:t>280°F to 300°F (138°C to 148°C)</a:t>
            </a:r>
            <a:endParaRPr lang="en-US" b="1" dirty="0" smtClean="0"/>
          </a:p>
          <a:p>
            <a:pPr lvl="2"/>
            <a:endParaRPr lang="en-US" b="1" dirty="0" smtClean="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23.18 Oil is cooled by the flow of coolant through the oil filter adaptor</a:t>
            </a:r>
            <a:endParaRPr lang="en-US" dirty="0">
              <a:latin typeface="+mj-lt"/>
            </a:endParaRPr>
          </a:p>
        </p:txBody>
      </p:sp>
      <p:pic>
        <p:nvPicPr>
          <p:cNvPr id="3" name="Picture 2" descr="A photo shows an oil filter connected to the oil cooler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2478" y="1821243"/>
            <a:ext cx="4779042" cy="433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3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LUBRICATION PRINCIPLES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Create an </a:t>
            </a:r>
            <a:r>
              <a:rPr lang="en-US" sz="2400" dirty="0"/>
              <a:t>oil film that separates the surfaces </a:t>
            </a:r>
            <a:r>
              <a:rPr lang="en-US" sz="2400" dirty="0" smtClean="0"/>
              <a:t>and supports </a:t>
            </a:r>
            <a:r>
              <a:rPr lang="en-US" sz="2400" dirty="0"/>
              <a:t>the load</a:t>
            </a:r>
            <a:r>
              <a:rPr lang="en-US" sz="2400" dirty="0" smtClean="0"/>
              <a:t>.</a:t>
            </a:r>
          </a:p>
          <a:p>
            <a:r>
              <a:rPr lang="en-US" sz="2400" dirty="0"/>
              <a:t>The specified oil viscosity and oil clearances </a:t>
            </a:r>
            <a:r>
              <a:rPr lang="en-US" sz="2400" dirty="0" smtClean="0"/>
              <a:t>must be </a:t>
            </a:r>
            <a:r>
              <a:rPr lang="en-US" sz="2400" dirty="0"/>
              <a:t>adhered to during service to help prevent boundary </a:t>
            </a:r>
            <a:r>
              <a:rPr lang="en-US" sz="2400" dirty="0" smtClean="0"/>
              <a:t>lubrication and unintended wear.</a:t>
            </a:r>
          </a:p>
          <a:p>
            <a:r>
              <a:rPr lang="en-US" sz="2400" dirty="0"/>
              <a:t>Hydrodynamic lubrication occurs when a wedge-shaped </a:t>
            </a:r>
            <a:r>
              <a:rPr lang="en-US" sz="2400" dirty="0" smtClean="0"/>
              <a:t>film of </a:t>
            </a:r>
            <a:r>
              <a:rPr lang="en-US" sz="2400" dirty="0"/>
              <a:t>lubricating oil develops between two surfaces that have </a:t>
            </a:r>
            <a:r>
              <a:rPr lang="en-US" sz="2400" dirty="0" smtClean="0"/>
              <a:t>relative motion </a:t>
            </a:r>
            <a:r>
              <a:rPr lang="en-US" sz="2400" dirty="0"/>
              <a:t>between them</a:t>
            </a:r>
            <a:r>
              <a:rPr lang="en-US" sz="2400" dirty="0" smtClean="0"/>
              <a:t>.</a:t>
            </a:r>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23.1 Oil molecules cling to metal surfaces but easily slide against each other</a:t>
            </a:r>
            <a:endParaRPr lang="en-US" sz="2800" dirty="0">
              <a:latin typeface="+mj-lt"/>
            </a:endParaRPr>
          </a:p>
        </p:txBody>
      </p:sp>
      <p:pic>
        <p:nvPicPr>
          <p:cNvPr id="5" name="Picture 2" descr="A diagram depicts the depositing of multiple layers of oil molecules between a stationary and a moving surface. Arrow marks indicate movement of 2 layers of oil molecules closest to the moving surface, and along with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6343" y="1766043"/>
            <a:ext cx="6811314" cy="405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23.2 Wedge-shaped oil film developed below a moving block</a:t>
            </a:r>
            <a:endParaRPr lang="en-US" sz="2800" dirty="0">
              <a:latin typeface="+mj-lt"/>
            </a:endParaRPr>
          </a:p>
        </p:txBody>
      </p:sp>
      <p:pic>
        <p:nvPicPr>
          <p:cNvPr id="6" name="Picture 2" descr="A diagram illustrates a wedge shaped oil film developed beneath a moving block. The direction of movement is indicated by an arrow pointing toward the left and the wedge tapers toward the righ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2621" y="2569653"/>
            <a:ext cx="7158759" cy="245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23.3 Wedge-shaped oil film curved around a bearing journal</a:t>
            </a:r>
            <a:endParaRPr lang="en-US" sz="2800" dirty="0">
              <a:latin typeface="+mj-lt"/>
            </a:endParaRPr>
          </a:p>
        </p:txBody>
      </p:sp>
      <p:pic>
        <p:nvPicPr>
          <p:cNvPr id="4" name="Picture 2" descr="A figure illustrates the formation of a wedge shaped oil film curved around a bearing journal. The rotation of the journal is indicated as clockwise with an oil feed feeding oi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8860" y="1490472"/>
            <a:ext cx="5946281" cy="460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What is hydrodynamic lubrication?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408</TotalTime>
  <Words>1269</Words>
  <Application>Microsoft Office PowerPoint</Application>
  <PresentationFormat>On-screen Show (4:3)</PresentationFormat>
  <Paragraphs>109</Paragraphs>
  <Slides>42</Slides>
  <Notes>0</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PURPOSE AND FUNCTION</vt:lpstr>
      <vt:lpstr>LUBRICATION PRINCIPLES</vt:lpstr>
      <vt:lpstr>Figure 23.1 Oil molecules cling to metal surfaces but easily slide against each other</vt:lpstr>
      <vt:lpstr>Figure 23.2 Wedge-shaped oil film developed below a moving block</vt:lpstr>
      <vt:lpstr>Figure 23.3 Wedge-shaped oil film curved around a bearing journal</vt:lpstr>
      <vt:lpstr>QUESTION 1: ?</vt:lpstr>
      <vt:lpstr>ANSWER 1:</vt:lpstr>
      <vt:lpstr>ENGINE LUBRICATION SYSTEMS</vt:lpstr>
      <vt:lpstr>Figure 23.4 The dash oil pressure gauge may be a good indicator of engine oil pressure. If there is any concern about the oil pressure, always use a mechanical gauge to be sure</vt:lpstr>
      <vt:lpstr>OIL PUMPS</vt:lpstr>
      <vt:lpstr>TYPES OF OIL PUMPS (1 of 2)</vt:lpstr>
      <vt:lpstr> TYPES OF OIL PUMPS (2 of 2)</vt:lpstr>
      <vt:lpstr>Figure 23.5 An oil pump driven by the camshaft</vt:lpstr>
      <vt:lpstr>Figure 23.6 In an external gear-type oil pump, the oil flows through the pump around the outside of each gear. This is an example of a positive displacement pump, where everything entering the pump must leave the pump</vt:lpstr>
      <vt:lpstr>Figure 23.7 A typical internal/external oil pump mounted in the front cover of the engine that is driven by the crankshaft</vt:lpstr>
      <vt:lpstr>Figure 23.8 The operation of a rotor-type oil pump</vt:lpstr>
      <vt:lpstr>Figure 23.9 Gerotor-type oil pump driven by the crankshaft</vt:lpstr>
      <vt:lpstr>QUESTION 2: ?</vt:lpstr>
      <vt:lpstr>ANSWER 2:</vt:lpstr>
      <vt:lpstr> OIL PRESSURE REGULATION</vt:lpstr>
      <vt:lpstr>Figure 23.10 Oil pressure relief valves are spring loaded. The stronger the spring tension, the higher the oil pressure</vt:lpstr>
      <vt:lpstr>Figure 23.11 A typical engine design that uses both pressure and splash lubrication.</vt:lpstr>
      <vt:lpstr>FREQUENTLY ASKED QUESTION</vt:lpstr>
      <vt:lpstr> OIL PUMP CHECKS</vt:lpstr>
      <vt:lpstr>Figure 23.12 (a) A visual inspection indicated that this pump cover was worn. (b) An embedded particle of something was found on one of the gears, making this pump worthless except for scrap metal</vt:lpstr>
      <vt:lpstr>Figure 23.13 (a) The oil pump is the only part in an engine that gets unfiltered engine oil. The oil is drawn up from the bottom of the oil pan and is pressurized before flowing to the oil filter. (b) If debris gets into an oil pump, the drive or distributor shaft can twist and/or break. </vt:lpstr>
      <vt:lpstr> OIL PASSAGES</vt:lpstr>
      <vt:lpstr>Figure 23.14 An intermediate shaft drives the oil pump on this overhead camshaft engine. Note the main gallery and other drilled passages in the block and cylinder head</vt:lpstr>
      <vt:lpstr>Figure 23.15 Oil is sent to the rocker arms on this Chevrolet V-8 engine through the hollow pushrods. The oil returns to the oil pan through the oil drainback holes in the cylinder head</vt:lpstr>
      <vt:lpstr>Tech Tip </vt:lpstr>
      <vt:lpstr> OIL PANS</vt:lpstr>
      <vt:lpstr>Figure 23.16 A typical oil pan with a built-in windage tray used to keep oil from being churned up by the rotating crankshaft</vt:lpstr>
      <vt:lpstr>QUESTION 3: ?</vt:lpstr>
      <vt:lpstr>ANSWER 3:</vt:lpstr>
      <vt:lpstr> DRY SUMP SYSTEM</vt:lpstr>
      <vt:lpstr>Figure 23.17 A dry sump system as used in a Chevrolet Corvette</vt:lpstr>
      <vt:lpstr> OIL COOLERS</vt:lpstr>
      <vt:lpstr>Figure 23.18 Oil is cooled by the flow of coolant through the oil filter adaptor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23</dc:title>
  <dc:creator>Curt &amp; Tammy</dc:creator>
  <cp:lastModifiedBy>Curt &amp; Tammy</cp:lastModifiedBy>
  <cp:revision>54</cp:revision>
  <dcterms:created xsi:type="dcterms:W3CDTF">2018-09-25T19:30:15Z</dcterms:created>
  <dcterms:modified xsi:type="dcterms:W3CDTF">2019-02-18T17:08:42Z</dcterms:modified>
</cp:coreProperties>
</file>