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 id="2147483709" r:id="rId4"/>
  </p:sldMasterIdLst>
  <p:sldIdLst>
    <p:sldId id="257" r:id="rId5"/>
    <p:sldId id="258" r:id="rId6"/>
    <p:sldId id="295" r:id="rId7"/>
    <p:sldId id="296" r:id="rId8"/>
    <p:sldId id="297" r:id="rId9"/>
    <p:sldId id="298" r:id="rId10"/>
    <p:sldId id="294" r:id="rId11"/>
    <p:sldId id="300" r:id="rId12"/>
    <p:sldId id="299" r:id="rId13"/>
    <p:sldId id="302" r:id="rId14"/>
    <p:sldId id="301" r:id="rId15"/>
    <p:sldId id="303" r:id="rId16"/>
    <p:sldId id="304" r:id="rId17"/>
    <p:sldId id="262" r:id="rId18"/>
    <p:sldId id="263" r:id="rId19"/>
    <p:sldId id="260" r:id="rId20"/>
    <p:sldId id="270" r:id="rId21"/>
    <p:sldId id="306" r:id="rId22"/>
    <p:sldId id="269" r:id="rId23"/>
    <p:sldId id="261" r:id="rId24"/>
    <p:sldId id="305" r:id="rId25"/>
    <p:sldId id="272" r:id="rId26"/>
    <p:sldId id="307" r:id="rId27"/>
    <p:sldId id="266" r:id="rId28"/>
    <p:sldId id="271" r:id="rId29"/>
    <p:sldId id="274" r:id="rId30"/>
    <p:sldId id="275" r:id="rId31"/>
    <p:sldId id="276"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2673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53509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1761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prstClr val="black"/>
                </a:solidFill>
                <a:latin typeface="Verdana"/>
              </a:rPr>
              <a:t>Copyright © 2020, 2016, 2012 Pearson Education, Inc. All Rights Reserved</a:t>
            </a:r>
            <a:endParaRPr lang="en-US" altLang="en-US" kern="0" dirty="0">
              <a:solidFill>
                <a:prstClr val="black"/>
              </a:solidFill>
              <a:latin typeface="Verdana"/>
            </a:endParaRPr>
          </a:p>
        </p:txBody>
      </p:sp>
    </p:spTree>
    <p:extLst>
      <p:ext uri="{BB962C8B-B14F-4D97-AF65-F5344CB8AC3E}">
        <p14:creationId xmlns:p14="http://schemas.microsoft.com/office/powerpoint/2010/main" val="181319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0814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5929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234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7845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71688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9696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6873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27712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9818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3635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47967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2364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1430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423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9662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150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3939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5390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21244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8947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50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99715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6686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4326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3406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2315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6073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576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1962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29429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4623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8613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8383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6881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7961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290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992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8546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0521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0701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8072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prstClr val="black"/>
                </a:solidFill>
                <a:latin typeface="Verdana"/>
              </a:rPr>
              <a:t>Copyright © 2020, 2016, 2012 Pearson Education, Inc. All Rights Reserved</a:t>
            </a:r>
            <a:endParaRPr lang="en-US" altLang="en-US" kern="0" dirty="0">
              <a:solidFill>
                <a:prstClr val="black"/>
              </a:solidFill>
              <a:latin typeface="Verdana"/>
            </a:endParaRPr>
          </a:p>
        </p:txBody>
      </p:sp>
    </p:spTree>
    <p:extLst>
      <p:ext uri="{BB962C8B-B14F-4D97-AF65-F5344CB8AC3E}">
        <p14:creationId xmlns:p14="http://schemas.microsoft.com/office/powerpoint/2010/main" val="75712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347458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705014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solidFill>
                  <a:srgbClr val="003057"/>
                </a:solidFill>
                <a:latin typeface="Verdana"/>
              </a:rPr>
              <a:t>Copyright © 2020, 2016, 2012 Pearson Education, Inc. All Rights Reserved</a:t>
            </a:r>
            <a:endParaRPr lang="en-US" altLang="en-US" kern="0" dirty="0">
              <a:solidFill>
                <a:srgbClr val="003057"/>
              </a:solidFill>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109202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p:txBody>
          <a:bodyPr/>
          <a:lstStyle/>
          <a:p>
            <a:pPr lvl="0"/>
            <a:r>
              <a:rPr lang="en-US" b="1" dirty="0">
                <a:solidFill>
                  <a:srgbClr val="005A70"/>
                </a:solidFill>
              </a:rPr>
              <a:t>Careers in the Automotive Service Industry</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dirty="0" smtClean="0">
                <a:solidFill>
                  <a:prstClr val="white"/>
                </a:solidFill>
                <a:latin typeface="Calibri"/>
                <a:ea typeface="Verdana" panose="020B0604030504040204" pitchFamily="34" charset="0"/>
                <a:cs typeface="Verdana" panose="020B0604030504040204" pitchFamily="34" charset="0"/>
              </a:rPr>
              <a:t>Copyright © 2018, 2015, 2011 Pearson Education, Inc. 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9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TECHNICIAN WORKSITES (3 of 3)</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dirty="0">
                <a:solidFill>
                  <a:srgbClr val="003057"/>
                </a:solidFill>
              </a:rPr>
              <a:t>Mass Merchandiser</a:t>
            </a:r>
          </a:p>
          <a:p>
            <a:pPr lvl="1">
              <a:buClr>
                <a:srgbClr val="3C1581"/>
              </a:buClr>
            </a:pPr>
            <a:r>
              <a:rPr lang="en-US" dirty="0">
                <a:solidFill>
                  <a:srgbClr val="003057"/>
                </a:solidFill>
              </a:rPr>
              <a:t>Examples include Goodyear and Firestone</a:t>
            </a:r>
          </a:p>
          <a:p>
            <a:pPr lvl="0">
              <a:buClr>
                <a:srgbClr val="3C1581"/>
              </a:buClr>
            </a:pPr>
            <a:r>
              <a:rPr lang="en-US" dirty="0">
                <a:solidFill>
                  <a:srgbClr val="003057"/>
                </a:solidFill>
              </a:rPr>
              <a:t>Specialty Service Facility</a:t>
            </a:r>
          </a:p>
          <a:p>
            <a:pPr lvl="1">
              <a:buClr>
                <a:srgbClr val="3C1581"/>
              </a:buClr>
            </a:pPr>
            <a:r>
              <a:rPr lang="en-US" dirty="0">
                <a:solidFill>
                  <a:srgbClr val="003057"/>
                </a:solidFill>
              </a:rPr>
              <a:t>Examples include Midas and AAMCO</a:t>
            </a:r>
          </a:p>
          <a:p>
            <a:pPr lvl="0">
              <a:buClr>
                <a:srgbClr val="3C1581"/>
              </a:buClr>
            </a:pPr>
            <a:r>
              <a:rPr lang="en-US" dirty="0">
                <a:solidFill>
                  <a:srgbClr val="003057"/>
                </a:solidFill>
              </a:rPr>
              <a:t>Fleet Facility</a:t>
            </a:r>
          </a:p>
          <a:p>
            <a:pPr lvl="1">
              <a:buClr>
                <a:srgbClr val="3C1581"/>
              </a:buClr>
            </a:pPr>
            <a:r>
              <a:rPr lang="en-US" dirty="0">
                <a:solidFill>
                  <a:srgbClr val="003057"/>
                </a:solidFill>
              </a:rPr>
              <a:t>Examples include city, county and state government</a:t>
            </a:r>
          </a:p>
          <a:p>
            <a:pPr lvl="1"/>
            <a:endParaRPr lang="en-US" b="1" dirty="0">
              <a:solidFill>
                <a:srgbClr val="0000FF"/>
              </a:solidFill>
            </a:endParaRPr>
          </a:p>
        </p:txBody>
      </p:sp>
    </p:spTree>
    <p:extLst>
      <p:ext uri="{BB962C8B-B14F-4D97-AF65-F5344CB8AC3E}">
        <p14:creationId xmlns:p14="http://schemas.microsoft.com/office/powerpoint/2010/main" val="6790210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2.3 This NAPA parts store also performs service work from the garage area on the side of the building</a:t>
            </a:r>
          </a:p>
        </p:txBody>
      </p:sp>
      <p:pic>
        <p:nvPicPr>
          <p:cNvPr id="3" name="Picture 2" descr="A photo shows the façade of The Parts Stores, which is a NAPA parts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86" y="2010010"/>
            <a:ext cx="731504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9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2.4 Midas is considered to be a specialty service shop</a:t>
            </a:r>
          </a:p>
        </p:txBody>
      </p:sp>
      <p:pic>
        <p:nvPicPr>
          <p:cNvPr id="3" name="Picture 2" descr="A photo shows the driveway leading to Midas auto service shop, a specialty service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536" y="1588700"/>
            <a:ext cx="590092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7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2.5 A school bus garage is a typical fleet operation shop that needs skilled service technicians</a:t>
            </a:r>
          </a:p>
        </p:txBody>
      </p:sp>
      <p:pic>
        <p:nvPicPr>
          <p:cNvPr id="3" name="Picture 2" descr="A photo shows a school bus garage with many school busses parked outside fo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998137"/>
            <a:ext cx="6169025" cy="416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9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latin typeface="HelveticaNeueLTW1G-Roman"/>
              </a:rPr>
              <a:t>What are some examples of mass merchandiser facilities?</a:t>
            </a:r>
            <a:endParaRPr lang="en-US" sz="4000" dirty="0">
              <a:solidFill>
                <a:srgbClr val="000000"/>
              </a:solidFill>
            </a:endParaRPr>
          </a:p>
        </p:txBody>
      </p:sp>
    </p:spTree>
    <p:extLst>
      <p:ext uri="{BB962C8B-B14F-4D97-AF65-F5344CB8AC3E}">
        <p14:creationId xmlns:p14="http://schemas.microsoft.com/office/powerpoint/2010/main" val="65531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a:solidFill>
                  <a:srgbClr val="000000"/>
                </a:solidFill>
              </a:rPr>
              <a:t>Goodyear and Firestone.</a:t>
            </a:r>
          </a:p>
        </p:txBody>
      </p:sp>
    </p:spTree>
    <p:extLst>
      <p:ext uri="{BB962C8B-B14F-4D97-AF65-F5344CB8AC3E}">
        <p14:creationId xmlns:p14="http://schemas.microsoft.com/office/powerpoint/2010/main" val="396809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TECHNICAIN JOB CLASSIFICATIONS </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Lube Tech/ Quick Service Technician</a:t>
            </a:r>
          </a:p>
          <a:p>
            <a:r>
              <a:rPr lang="en-US" dirty="0"/>
              <a:t>New Vehicle Preparation Technician</a:t>
            </a:r>
          </a:p>
          <a:p>
            <a:r>
              <a:rPr lang="en-US" dirty="0"/>
              <a:t> General Service Technician</a:t>
            </a:r>
          </a:p>
          <a:p>
            <a:r>
              <a:rPr lang="en-US" dirty="0"/>
              <a:t>Technician Team Leader</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19628885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009" y="1676400"/>
            <a:ext cx="4876800" cy="453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SERVICE MANAGEMENT JOB CLASSISFICATIONS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Shop Foreman</a:t>
            </a:r>
          </a:p>
          <a:p>
            <a:pPr lvl="1"/>
            <a:r>
              <a:rPr lang="en-US" dirty="0"/>
              <a:t>Assigns work to the technicians and assists with the repairs.</a:t>
            </a:r>
          </a:p>
          <a:p>
            <a:r>
              <a:rPr lang="en-US" dirty="0"/>
              <a:t>Service Advisor</a:t>
            </a:r>
          </a:p>
          <a:p>
            <a:pPr lvl="1"/>
            <a:r>
              <a:rPr lang="en-US" dirty="0"/>
              <a:t>Communicates the customer needs and accurately completes the work order. </a:t>
            </a:r>
          </a:p>
          <a:p>
            <a:r>
              <a:rPr lang="en-US" dirty="0"/>
              <a:t>Service Manager</a:t>
            </a:r>
          </a:p>
          <a:p>
            <a:pPr lvl="1"/>
            <a:r>
              <a:rPr lang="en-US" dirty="0"/>
              <a:t>Organizes the service facility and keeps it running smoothly.</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3077644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643063"/>
            <a:ext cx="62674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93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a:solidFill>
                  <a:srgbClr val="005A70"/>
                </a:solidFill>
              </a:rPr>
              <a:t>2.1</a:t>
            </a:r>
            <a:r>
              <a:rPr lang="en-US" dirty="0"/>
              <a:t> Discuss the need for servicing vehicles and the sites at which servicing is performed.</a:t>
            </a:r>
          </a:p>
          <a:p>
            <a:pPr marL="0" indent="0">
              <a:buNone/>
            </a:pPr>
            <a:r>
              <a:rPr lang="en-US" b="1" dirty="0">
                <a:solidFill>
                  <a:srgbClr val="005A70"/>
                </a:solidFill>
              </a:rPr>
              <a:t>2.2 </a:t>
            </a:r>
            <a:r>
              <a:rPr lang="en-US" dirty="0"/>
              <a:t>Describe the various technician positions and the training experience needed for each.</a:t>
            </a:r>
          </a:p>
          <a:p>
            <a:pPr marL="0" indent="0">
              <a:buNone/>
            </a:pPr>
            <a:r>
              <a:rPr lang="en-US" b="1" dirty="0">
                <a:solidFill>
                  <a:srgbClr val="005A70"/>
                </a:solidFill>
              </a:rPr>
              <a:t>2.3 </a:t>
            </a:r>
            <a:r>
              <a:rPr lang="en-US" dirty="0"/>
              <a:t>Explain the relationship of the service advisor and the service manager to others in a shop.</a:t>
            </a:r>
          </a:p>
          <a:p>
            <a:pPr marL="0" indent="0">
              <a:buNone/>
            </a:pPr>
            <a:r>
              <a:rPr lang="en-US" b="1" dirty="0">
                <a:solidFill>
                  <a:srgbClr val="005A70"/>
                </a:solidFill>
              </a:rPr>
              <a:t>2.4</a:t>
            </a:r>
            <a:r>
              <a:rPr lang="en-US" dirty="0">
                <a:solidFill>
                  <a:srgbClr val="005A70"/>
                </a:solidFill>
              </a:rPr>
              <a:t> </a:t>
            </a:r>
            <a:r>
              <a:rPr lang="en-US" dirty="0"/>
              <a:t>Discuss parts-related jobs and sales jobs in the automotive service industry and explain the typical automotive organization arrangement.</a:t>
            </a:r>
          </a:p>
        </p:txBody>
      </p:sp>
    </p:spTree>
    <p:extLst>
      <p:ext uri="{BB962C8B-B14F-4D97-AF65-F5344CB8AC3E}">
        <p14:creationId xmlns:p14="http://schemas.microsoft.com/office/powerpoint/2010/main" val="22625001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PARTS RELATED POSITIONS</a:t>
            </a:r>
            <a:endParaRPr lang="en-US" dirty="0">
              <a:latin typeface="+mj-lt"/>
            </a:endParaRPr>
          </a:p>
        </p:txBody>
      </p:sp>
      <p:sp>
        <p:nvSpPr>
          <p:cNvPr id="26627" name="Content Placeholder 2"/>
          <p:cNvSpPr>
            <a:spLocks noGrp="1"/>
          </p:cNvSpPr>
          <p:nvPr>
            <p:ph idx="1"/>
          </p:nvPr>
        </p:nvSpPr>
        <p:spPr>
          <a:xfrm>
            <a:off x="457200" y="1600200"/>
            <a:ext cx="7924800" cy="4525963"/>
          </a:xfrm>
        </p:spPr>
        <p:txBody>
          <a:bodyPr/>
          <a:lstStyle/>
          <a:p>
            <a:r>
              <a:rPr lang="en-US" dirty="0"/>
              <a:t>Parts Counter Person</a:t>
            </a:r>
          </a:p>
          <a:p>
            <a:pPr lvl="1"/>
            <a:r>
              <a:rPr lang="en-US" dirty="0"/>
              <a:t>Greet Customer</a:t>
            </a:r>
          </a:p>
          <a:p>
            <a:pPr lvl="1"/>
            <a:r>
              <a:rPr lang="en-US" dirty="0"/>
              <a:t>Locate parts</a:t>
            </a:r>
          </a:p>
          <a:p>
            <a:pPr lvl="1"/>
            <a:r>
              <a:rPr lang="en-US" dirty="0"/>
              <a:t>Stock Shelves</a:t>
            </a:r>
          </a:p>
          <a:p>
            <a:r>
              <a:rPr lang="en-US" dirty="0"/>
              <a:t>Parts Manager</a:t>
            </a:r>
          </a:p>
          <a:p>
            <a:pPr lvl="1"/>
            <a:r>
              <a:rPr lang="en-US" dirty="0"/>
              <a:t>Order parts</a:t>
            </a:r>
          </a:p>
          <a:p>
            <a:pPr lvl="1"/>
            <a:r>
              <a:rPr lang="en-US" dirty="0"/>
              <a:t>Organize departments</a:t>
            </a:r>
          </a:p>
          <a:p>
            <a:pPr lvl="1"/>
            <a:r>
              <a:rPr lang="en-US" dirty="0"/>
              <a:t>Develop contacts</a:t>
            </a:r>
          </a:p>
        </p:txBody>
      </p:sp>
      <p:sp>
        <p:nvSpPr>
          <p:cNvPr id="3" name="TextBox 2"/>
          <p:cNvSpPr txBox="1"/>
          <p:nvPr/>
        </p:nvSpPr>
        <p:spPr>
          <a:xfrm>
            <a:off x="4512482" y="5283368"/>
            <a:ext cx="4536897" cy="400110"/>
          </a:xfrm>
          <a:prstGeom prst="rect">
            <a:avLst/>
          </a:prstGeom>
          <a:noFill/>
        </p:spPr>
        <p:txBody>
          <a:bodyPr wrap="square" rtlCol="0">
            <a:spAutoFit/>
          </a:bodyPr>
          <a:lstStyle/>
          <a:p>
            <a:endParaRPr lang="en-US" sz="2000" dirty="0">
              <a:solidFill>
                <a:srgbClr val="003057"/>
              </a:solidFill>
            </a:endParaRPr>
          </a:p>
        </p:txBody>
      </p:sp>
    </p:spTree>
    <p:extLst>
      <p:ext uri="{BB962C8B-B14F-4D97-AF65-F5344CB8AC3E}">
        <p14:creationId xmlns:p14="http://schemas.microsoft.com/office/powerpoint/2010/main" val="23027333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2.6 Parts counter people need to know many aspects of automotive repair to be effective with customers</a:t>
            </a:r>
          </a:p>
        </p:txBody>
      </p:sp>
      <p:pic>
        <p:nvPicPr>
          <p:cNvPr id="3" name="Picture 2" descr="A photo shows the parts counter people of a parts store attending to custo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069279"/>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2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VEHICLE SALES JOBS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Salesperson</a:t>
            </a:r>
          </a:p>
          <a:p>
            <a:pPr lvl="1"/>
            <a:r>
              <a:rPr lang="en-US" dirty="0"/>
              <a:t>Greet Customer</a:t>
            </a:r>
          </a:p>
          <a:p>
            <a:pPr lvl="1"/>
            <a:r>
              <a:rPr lang="en-US" dirty="0"/>
              <a:t>Qualify the customer</a:t>
            </a:r>
          </a:p>
          <a:p>
            <a:pPr lvl="1"/>
            <a:r>
              <a:rPr lang="en-US" dirty="0"/>
              <a:t>Demonstrate the vehicle</a:t>
            </a:r>
          </a:p>
          <a:p>
            <a:pPr lvl="0">
              <a:buClr>
                <a:srgbClr val="3C1581"/>
              </a:buClr>
            </a:pPr>
            <a:r>
              <a:rPr lang="en-US" sz="3200" dirty="0"/>
              <a:t>Sales Manager</a:t>
            </a:r>
          </a:p>
          <a:p>
            <a:pPr lvl="1"/>
            <a:r>
              <a:rPr lang="en-US" dirty="0"/>
              <a:t>Establish work schedules</a:t>
            </a:r>
          </a:p>
          <a:p>
            <a:pPr lvl="1"/>
            <a:r>
              <a:rPr lang="en-US" dirty="0"/>
              <a:t>Train new sales people</a:t>
            </a:r>
          </a:p>
          <a:p>
            <a:pPr lvl="1"/>
            <a:r>
              <a:rPr lang="en-US" dirty="0"/>
              <a:t>Conduct sales promotional activities</a:t>
            </a:r>
          </a:p>
          <a:p>
            <a:pPr lvl="1"/>
            <a:endParaRPr lang="en-US" dirty="0"/>
          </a:p>
        </p:txBody>
      </p:sp>
    </p:spTree>
    <p:extLst>
      <p:ext uri="{BB962C8B-B14F-4D97-AF65-F5344CB8AC3E}">
        <p14:creationId xmlns:p14="http://schemas.microsoft.com/office/powerpoint/2010/main" val="11383670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latin typeface="+mj-lt"/>
              </a:rPr>
              <a:t>FREQUENTLY ASKED QUESTION</a:t>
            </a:r>
            <a:endParaRPr lang="en-US" sz="28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8" y="1524000"/>
            <a:ext cx="4876801" cy="489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56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OTHER CAREERS IN THE AUTOMOTIVE INDUSTRY</a:t>
            </a:r>
            <a:endParaRPr lang="en-US" dirty="0">
              <a:latin typeface="+mj-lt"/>
            </a:endParaRPr>
          </a:p>
        </p:txBody>
      </p:sp>
      <p:sp>
        <p:nvSpPr>
          <p:cNvPr id="28675" name="Content Placeholder 2"/>
          <p:cNvSpPr>
            <a:spLocks noGrp="1"/>
          </p:cNvSpPr>
          <p:nvPr>
            <p:ph idx="1"/>
          </p:nvPr>
        </p:nvSpPr>
        <p:spPr/>
        <p:txBody>
          <a:bodyPr/>
          <a:lstStyle/>
          <a:p>
            <a:r>
              <a:rPr lang="en-US" dirty="0"/>
              <a:t>Sales representative for automotive tool and equipment company</a:t>
            </a:r>
          </a:p>
          <a:p>
            <a:r>
              <a:rPr lang="en-US" dirty="0"/>
              <a:t>Technical trainers</a:t>
            </a:r>
          </a:p>
          <a:p>
            <a:r>
              <a:rPr lang="en-US" dirty="0"/>
              <a:t>Technical school instructors</a:t>
            </a:r>
          </a:p>
          <a:p>
            <a:r>
              <a:rPr lang="en-US" dirty="0"/>
              <a:t>Wholesale parts warehouse management</a:t>
            </a:r>
          </a:p>
          <a:p>
            <a:r>
              <a:rPr lang="en-US" dirty="0"/>
              <a:t>Insurance adjuster</a:t>
            </a:r>
          </a:p>
          <a:p>
            <a:r>
              <a:rPr lang="en-US" dirty="0"/>
              <a:t>Automotive technical writer</a:t>
            </a:r>
          </a:p>
          <a:p>
            <a:r>
              <a:rPr lang="en-US" dirty="0"/>
              <a:t>Warranty claim examiner</a:t>
            </a:r>
          </a:p>
        </p:txBody>
      </p:sp>
    </p:spTree>
    <p:extLst>
      <p:ext uri="{BB962C8B-B14F-4D97-AF65-F5344CB8AC3E}">
        <p14:creationId xmlns:p14="http://schemas.microsoft.com/office/powerpoint/2010/main" val="36128699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2800" dirty="0">
                <a:latin typeface="+mj-lt"/>
              </a:rPr>
              <a:t>Figure 2.7 A typical large new vehicle dealership organizational chart</a:t>
            </a:r>
          </a:p>
        </p:txBody>
      </p:sp>
      <p:pic>
        <p:nvPicPr>
          <p:cNvPr id="4" name="Picture 2" descr="The organizational chart flows as follows:&#10;• Dealership principal (owner) is at the top of the chart, with the general manager below.&#10;• Below the general manager are service manager, parts manager, body shop manager, new vehicle manager, and used vehicle manager.&#10;• Below the service manager are shop foreman and service advisor. Below the shop foreman is service technician. &#10;• Below the parts manager are parts runner and counter person.&#10;• Below the body shop manager are painter and body technician.&#10;• Below the new vehicle manager are office staff and sales people.&#10;• Below the used vehicle manager are office staff and sales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16216"/>
            <a:ext cx="7620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2.8 A typical independent shop organizational chart</a:t>
            </a:r>
          </a:p>
        </p:txBody>
      </p:sp>
      <p:pic>
        <p:nvPicPr>
          <p:cNvPr id="4" name="Picture 2" descr="A photo shows the organizational chart of a typical independent shop. The shop owner/manager manages office staff and service techn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 y="2197881"/>
            <a:ext cx="8214360" cy="313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1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role of the service advisor?</a:t>
            </a:r>
          </a:p>
        </p:txBody>
      </p:sp>
    </p:spTree>
    <p:extLst>
      <p:ext uri="{BB962C8B-B14F-4D97-AF65-F5344CB8AC3E}">
        <p14:creationId xmlns:p14="http://schemas.microsoft.com/office/powerpoint/2010/main" val="275519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To communicate the needs of the customer and complete the repair order.</a:t>
            </a:r>
          </a:p>
        </p:txBody>
      </p:sp>
    </p:spTree>
    <p:extLst>
      <p:ext uri="{BB962C8B-B14F-4D97-AF65-F5344CB8AC3E}">
        <p14:creationId xmlns:p14="http://schemas.microsoft.com/office/powerpoint/2010/main" val="121666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all" dirty="0" smtClean="0">
                <a:latin typeface="+mj-lt"/>
              </a:rPr>
              <a:t>Copyright</a:t>
            </a:r>
            <a:endParaRPr lang="en-US" sz="3200" dirty="0">
              <a:latin typeface="+mj-lt"/>
            </a:endParaRPr>
          </a:p>
        </p:txBody>
      </p:sp>
      <p:pic>
        <p:nvPicPr>
          <p:cNvPr id="4"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102504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THE NEED FOR AUTOMOTIVE TECHNICIANS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2400" dirty="0">
                <a:solidFill>
                  <a:srgbClr val="003057"/>
                </a:solidFill>
              </a:rPr>
              <a:t>Vehicles are becoming more complex and require a higher level of knowledge and skills.</a:t>
            </a:r>
          </a:p>
          <a:p>
            <a:pPr lvl="0">
              <a:buClr>
                <a:srgbClr val="3C1581"/>
              </a:buClr>
            </a:pPr>
            <a:r>
              <a:rPr lang="en-US" sz="2400" dirty="0">
                <a:solidFill>
                  <a:srgbClr val="003057"/>
                </a:solidFill>
              </a:rPr>
              <a:t>Electrical and electronic components and sensors are included throughout the vehicle.</a:t>
            </a:r>
          </a:p>
          <a:p>
            <a:pPr lvl="0">
              <a:buClr>
                <a:srgbClr val="3C1581"/>
              </a:buClr>
            </a:pPr>
            <a:r>
              <a:rPr lang="en-US" sz="2400" dirty="0">
                <a:solidFill>
                  <a:srgbClr val="003057"/>
                </a:solidFill>
              </a:rPr>
              <a:t>Construction of parts and materials being used has changed over the last few years, requiring that all service work must be done to specified procedures to help avoiding damage to the vehicle.</a:t>
            </a:r>
          </a:p>
          <a:p>
            <a:pPr lvl="0">
              <a:buClr>
                <a:srgbClr val="3C1581"/>
              </a:buClr>
            </a:pPr>
            <a:r>
              <a:rPr lang="en-US" sz="2400" dirty="0">
                <a:solidFill>
                  <a:srgbClr val="003057"/>
                </a:solidFill>
              </a:rPr>
              <a:t>Increasing numbers of different types of lubricants and coolants make even routine service challenging.</a:t>
            </a:r>
          </a:p>
          <a:p>
            <a:pPr lvl="1"/>
            <a:endParaRPr lang="en-US" b="1" dirty="0">
              <a:solidFill>
                <a:srgbClr val="0000FF"/>
              </a:solidFill>
            </a:endParaRPr>
          </a:p>
        </p:txBody>
      </p:sp>
    </p:spTree>
    <p:extLst>
      <p:ext uri="{BB962C8B-B14F-4D97-AF65-F5344CB8AC3E}">
        <p14:creationId xmlns:p14="http://schemas.microsoft.com/office/powerpoint/2010/main" val="13809955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THE NEED FOR CONTINOUS VEHICLE SERVICE</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dirty="0">
                <a:solidFill>
                  <a:srgbClr val="003057"/>
                </a:solidFill>
              </a:rPr>
              <a:t>Vehicles last longer.</a:t>
            </a:r>
          </a:p>
          <a:p>
            <a:pPr lvl="1">
              <a:buClr>
                <a:srgbClr val="3C1581"/>
              </a:buClr>
            </a:pPr>
            <a:r>
              <a:rPr lang="en-US" sz="2000" dirty="0">
                <a:solidFill>
                  <a:srgbClr val="003057"/>
                </a:solidFill>
              </a:rPr>
              <a:t>Achieving 200,000 miles without a major repair is now common.</a:t>
            </a:r>
          </a:p>
          <a:p>
            <a:pPr lvl="0">
              <a:buClr>
                <a:srgbClr val="3C1581"/>
              </a:buClr>
            </a:pPr>
            <a:r>
              <a:rPr lang="en-US" dirty="0">
                <a:solidFill>
                  <a:srgbClr val="003057"/>
                </a:solidFill>
              </a:rPr>
              <a:t>Warranties</a:t>
            </a:r>
          </a:p>
          <a:p>
            <a:pPr lvl="1">
              <a:buClr>
                <a:srgbClr val="3C1581"/>
              </a:buClr>
            </a:pPr>
            <a:r>
              <a:rPr lang="en-US" sz="2000" dirty="0">
                <a:solidFill>
                  <a:srgbClr val="003057"/>
                </a:solidFill>
              </a:rPr>
              <a:t>New vehicle limited warranty that covers most components.</a:t>
            </a:r>
          </a:p>
          <a:p>
            <a:pPr lvl="1">
              <a:buClr>
                <a:srgbClr val="3C1581"/>
              </a:buClr>
            </a:pPr>
            <a:r>
              <a:rPr lang="en-US" sz="2000" dirty="0">
                <a:solidFill>
                  <a:srgbClr val="003057"/>
                </a:solidFill>
              </a:rPr>
              <a:t>Powertrain warranty covers the engine, transmission/transaxle, and final drive units.</a:t>
            </a:r>
          </a:p>
          <a:p>
            <a:pPr lvl="1">
              <a:buClr>
                <a:srgbClr val="3C1581"/>
              </a:buClr>
            </a:pPr>
            <a:r>
              <a:rPr lang="en-US" sz="2000" dirty="0">
                <a:solidFill>
                  <a:srgbClr val="003057"/>
                </a:solidFill>
              </a:rPr>
              <a:t>Sheet metal rust through warranty is usually longer.</a:t>
            </a:r>
          </a:p>
          <a:p>
            <a:pPr lvl="1">
              <a:buClr>
                <a:srgbClr val="3C1581"/>
              </a:buClr>
            </a:pPr>
            <a:r>
              <a:rPr lang="en-US" sz="2000" dirty="0">
                <a:solidFill>
                  <a:srgbClr val="003057"/>
                </a:solidFill>
              </a:rPr>
              <a:t>Emission control device warranties are covered for 8 years and 80,000 miles up to 10 years and 150,000 miles.</a:t>
            </a:r>
          </a:p>
          <a:p>
            <a:pPr lvl="1"/>
            <a:endParaRPr lang="en-US" b="1" dirty="0">
              <a:solidFill>
                <a:srgbClr val="0000FF"/>
              </a:solidFill>
            </a:endParaRPr>
          </a:p>
        </p:txBody>
      </p:sp>
    </p:spTree>
    <p:extLst>
      <p:ext uri="{BB962C8B-B14F-4D97-AF65-F5344CB8AC3E}">
        <p14:creationId xmlns:p14="http://schemas.microsoft.com/office/powerpoint/2010/main" val="42347667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THE NEED FOR CONTINOUS VEHICLE SERVICE</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dirty="0">
                <a:solidFill>
                  <a:srgbClr val="003057"/>
                </a:solidFill>
              </a:rPr>
              <a:t>Increasing Age of the Vehicle</a:t>
            </a:r>
          </a:p>
          <a:p>
            <a:pPr lvl="1">
              <a:buClr>
                <a:srgbClr val="3C1581"/>
              </a:buClr>
            </a:pPr>
            <a:r>
              <a:rPr lang="en-US" dirty="0">
                <a:solidFill>
                  <a:srgbClr val="003057"/>
                </a:solidFill>
              </a:rPr>
              <a:t>The average age of a vehicle on the road today has increased to older than nine years.</a:t>
            </a:r>
          </a:p>
          <a:p>
            <a:pPr lvl="1"/>
            <a:endParaRPr lang="en-US" b="1" dirty="0">
              <a:solidFill>
                <a:srgbClr val="0000FF"/>
              </a:solidFill>
            </a:endParaRPr>
          </a:p>
        </p:txBody>
      </p:sp>
    </p:spTree>
    <p:extLst>
      <p:ext uri="{BB962C8B-B14F-4D97-AF65-F5344CB8AC3E}">
        <p14:creationId xmlns:p14="http://schemas.microsoft.com/office/powerpoint/2010/main" val="12424570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TECHNICIAN WORKSITES (1 of 3)</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dirty="0">
                <a:solidFill>
                  <a:srgbClr val="003057"/>
                </a:solidFill>
              </a:rPr>
              <a:t>New Vehicle Dealerships</a:t>
            </a:r>
          </a:p>
          <a:p>
            <a:pPr lvl="1">
              <a:buClr>
                <a:srgbClr val="3C1581"/>
              </a:buClr>
            </a:pPr>
            <a:r>
              <a:rPr lang="en-US" dirty="0">
                <a:solidFill>
                  <a:srgbClr val="003057"/>
                </a:solidFill>
              </a:rPr>
              <a:t>One or more brands of vehicles</a:t>
            </a:r>
          </a:p>
          <a:p>
            <a:pPr lvl="1">
              <a:buClr>
                <a:srgbClr val="3C1581"/>
              </a:buClr>
            </a:pPr>
            <a:r>
              <a:rPr lang="en-US" dirty="0">
                <a:solidFill>
                  <a:srgbClr val="003057"/>
                </a:solidFill>
              </a:rPr>
              <a:t>Technician must meet minimum training standards.</a:t>
            </a:r>
          </a:p>
          <a:p>
            <a:pPr lvl="1"/>
            <a:endParaRPr lang="en-US" b="1" dirty="0">
              <a:solidFill>
                <a:srgbClr val="0000FF"/>
              </a:solidFill>
            </a:endParaRPr>
          </a:p>
        </p:txBody>
      </p:sp>
    </p:spTree>
    <p:extLst>
      <p:ext uri="{BB962C8B-B14F-4D97-AF65-F5344CB8AC3E}">
        <p14:creationId xmlns:p14="http://schemas.microsoft.com/office/powerpoint/2010/main" val="32912134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2.1 Most large dealerships are busy in the morning with customers dropping off their vehicle and in the evening when they are being picked up</a:t>
            </a:r>
            <a:endParaRPr lang="en-US" dirty="0">
              <a:latin typeface="+mj-lt"/>
            </a:endParaRPr>
          </a:p>
        </p:txBody>
      </p:sp>
      <p:pic>
        <p:nvPicPr>
          <p:cNvPr id="5" name="Picture 2" descr="A photo shows the service bay of a large deal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2379128"/>
            <a:ext cx="54498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TECHNICIAN WORKSITES (2 of 3)</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dirty="0">
                <a:solidFill>
                  <a:srgbClr val="003057"/>
                </a:solidFill>
              </a:rPr>
              <a:t>Independent Service Facilities</a:t>
            </a:r>
          </a:p>
          <a:p>
            <a:pPr lvl="1">
              <a:buClr>
                <a:srgbClr val="3C1581"/>
              </a:buClr>
            </a:pPr>
            <a:r>
              <a:rPr lang="en-US" dirty="0">
                <a:solidFill>
                  <a:srgbClr val="003057"/>
                </a:solidFill>
              </a:rPr>
              <a:t>Small to medium size</a:t>
            </a:r>
          </a:p>
          <a:p>
            <a:pPr lvl="1">
              <a:buClr>
                <a:srgbClr val="3C1581"/>
              </a:buClr>
            </a:pPr>
            <a:r>
              <a:rPr lang="en-US" dirty="0">
                <a:solidFill>
                  <a:srgbClr val="003057"/>
                </a:solidFill>
              </a:rPr>
              <a:t>Work on a variety of vehicles</a:t>
            </a:r>
          </a:p>
          <a:p>
            <a:pPr lvl="1">
              <a:buClr>
                <a:srgbClr val="3C1581"/>
              </a:buClr>
            </a:pPr>
            <a:r>
              <a:rPr lang="en-US" dirty="0">
                <a:solidFill>
                  <a:srgbClr val="003057"/>
                </a:solidFill>
              </a:rPr>
              <a:t>Depend on aftermarket training</a:t>
            </a:r>
          </a:p>
          <a:p>
            <a:pPr lvl="1"/>
            <a:endParaRPr lang="en-US" b="1" dirty="0">
              <a:solidFill>
                <a:srgbClr val="0000FF"/>
              </a:solidFill>
            </a:endParaRPr>
          </a:p>
        </p:txBody>
      </p:sp>
    </p:spTree>
    <p:extLst>
      <p:ext uri="{BB962C8B-B14F-4D97-AF65-F5344CB8AC3E}">
        <p14:creationId xmlns:p14="http://schemas.microsoft.com/office/powerpoint/2010/main" val="32683595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2.2 A typical independent service facility. Independent garages often work on a variety of vehicles and perform many different types of vehicle repairs and service. Some independent garages specialize in just one or two areas of service work or in just one or two makes of vehicles</a:t>
            </a:r>
          </a:p>
        </p:txBody>
      </p:sp>
      <p:pic>
        <p:nvPicPr>
          <p:cNvPr id="3" name="Picture 3" descr="A photo shows Al’s service center, a typical independent service fac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749" y="3180184"/>
            <a:ext cx="6096000" cy="304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5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728</Words>
  <Application>Microsoft Office PowerPoint</Application>
  <PresentationFormat>On-screen Show (4:3)</PresentationFormat>
  <Paragraphs>100</Paragraphs>
  <Slides>29</Slides>
  <Notes>0</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1_Office Theme</vt:lpstr>
      <vt:lpstr>508 Lecture</vt:lpstr>
      <vt:lpstr>2_508 Lecture</vt:lpstr>
      <vt:lpstr>3_508 Lecture</vt:lpstr>
      <vt:lpstr>Automotive Technology Principles, Diagnosis, and Service</vt:lpstr>
      <vt:lpstr>LEARNING OBJECTIVES </vt:lpstr>
      <vt:lpstr> THE NEED FOR AUTOMOTIVE TECHNICIANS</vt:lpstr>
      <vt:lpstr> THE NEED FOR CONTINOUS VEHICLE SERVICE</vt:lpstr>
      <vt:lpstr> THE NEED FOR CONTINOUS VEHICLE SERVICE</vt:lpstr>
      <vt:lpstr> TECHNICIAN WORKSITES (1 of 3)</vt:lpstr>
      <vt:lpstr>Figure 2.1 Most large dealerships are busy in the morning with customers dropping off their vehicle and in the evening when they are being picked up</vt:lpstr>
      <vt:lpstr> TECHNICIAN WORKSITES (2 of 3)</vt:lpstr>
      <vt:lpstr>Figure 2.2 A typical independent service facility. Independent garages often work on a variety of vehicles and perform many different types of vehicle repairs and service. Some independent garages specialize in just one or two areas of service work or in just one or two makes of vehicles</vt:lpstr>
      <vt:lpstr> TECHNICIAN WORKSITES (3 of 3)</vt:lpstr>
      <vt:lpstr>Figure 2.3 This NAPA parts store also performs service work from the garage area on the side of the building</vt:lpstr>
      <vt:lpstr>Figure 2.4 Midas is considered to be a specialty service shop</vt:lpstr>
      <vt:lpstr>Figure 2.5 A school bus garage is a typical fleet operation shop that needs skilled service technicians</vt:lpstr>
      <vt:lpstr>QUESTION 1: ?</vt:lpstr>
      <vt:lpstr>ANSWER 1:</vt:lpstr>
      <vt:lpstr>TECHNICAIN JOB CLASSIFICATIONS </vt:lpstr>
      <vt:lpstr>FREQUENTLY ASKED QUESTION</vt:lpstr>
      <vt:lpstr>SERVICE MANAGEMENT JOB CLASSISFICATIONS</vt:lpstr>
      <vt:lpstr>Tech Tip </vt:lpstr>
      <vt:lpstr>PARTS RELATED POSITIONS</vt:lpstr>
      <vt:lpstr>Figure 2.6 Parts counter people need to know many aspects of automotive repair to be effective with customers</vt:lpstr>
      <vt:lpstr> VEHICLE SALES JOBS</vt:lpstr>
      <vt:lpstr>FREQUENTLY ASKED QUESTION</vt:lpstr>
      <vt:lpstr>OTHER CAREERS IN THE AUTOMOTIVE INDUSTRY</vt:lpstr>
      <vt:lpstr>Figure 2.7 A typical large new vehicle dealership organizational chart</vt:lpstr>
      <vt:lpstr>Figure 2.8 A typical independent shop organizational chart</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02</dc:title>
  <dc:creator/>
  <cp:lastModifiedBy>Curt &amp; Tammy</cp:lastModifiedBy>
  <cp:revision>9</cp:revision>
  <dcterms:created xsi:type="dcterms:W3CDTF">2018-12-27T00:03:30Z</dcterms:created>
  <dcterms:modified xsi:type="dcterms:W3CDTF">2019-01-02T21:40:24Z</dcterms:modified>
</cp:coreProperties>
</file>