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5" r:id="rId11"/>
    <p:sldId id="356" r:id="rId12"/>
    <p:sldId id="315" r:id="rId13"/>
    <p:sldId id="316" r:id="rId14"/>
    <p:sldId id="317" r:id="rId15"/>
    <p:sldId id="270" r:id="rId16"/>
    <p:sldId id="318" r:id="rId17"/>
    <p:sldId id="319" r:id="rId18"/>
    <p:sldId id="320" r:id="rId19"/>
    <p:sldId id="267" r:id="rId20"/>
    <p:sldId id="268" r:id="rId21"/>
    <p:sldId id="357" r:id="rId22"/>
    <p:sldId id="358" r:id="rId23"/>
    <p:sldId id="321" r:id="rId24"/>
    <p:sldId id="359" r:id="rId25"/>
    <p:sldId id="322" r:id="rId26"/>
    <p:sldId id="323" r:id="rId27"/>
    <p:sldId id="324" r:id="rId28"/>
    <p:sldId id="360" r:id="rId29"/>
    <p:sldId id="361" r:id="rId30"/>
    <p:sldId id="326" r:id="rId31"/>
    <p:sldId id="368" r:id="rId32"/>
    <p:sldId id="327" r:id="rId33"/>
    <p:sldId id="328" r:id="rId34"/>
    <p:sldId id="362" r:id="rId35"/>
    <p:sldId id="329" r:id="rId36"/>
    <p:sldId id="330" r:id="rId37"/>
    <p:sldId id="331" r:id="rId38"/>
    <p:sldId id="286" r:id="rId39"/>
    <p:sldId id="287" r:id="rId40"/>
    <p:sldId id="369" r:id="rId41"/>
    <p:sldId id="366" r:id="rId42"/>
    <p:sldId id="332" r:id="rId43"/>
    <p:sldId id="370" r:id="rId44"/>
    <p:sldId id="333" r:id="rId45"/>
    <p:sldId id="334" r:id="rId46"/>
    <p:sldId id="335" r:id="rId47"/>
    <p:sldId id="371" r:id="rId48"/>
    <p:sldId id="336" r:id="rId49"/>
    <p:sldId id="372" r:id="rId50"/>
    <p:sldId id="337" r:id="rId51"/>
    <p:sldId id="373" r:id="rId52"/>
    <p:sldId id="338" r:id="rId53"/>
    <p:sldId id="374" r:id="rId54"/>
    <p:sldId id="375" r:id="rId55"/>
    <p:sldId id="339" r:id="rId56"/>
    <p:sldId id="340" r:id="rId57"/>
    <p:sldId id="341" r:id="rId58"/>
    <p:sldId id="342" r:id="rId59"/>
    <p:sldId id="367" r:id="rId60"/>
    <p:sldId id="343" r:id="rId61"/>
    <p:sldId id="274" r:id="rId62"/>
    <p:sldId id="344" r:id="rId63"/>
    <p:sldId id="376" r:id="rId64"/>
    <p:sldId id="345" r:id="rId65"/>
    <p:sldId id="346" r:id="rId66"/>
    <p:sldId id="377" r:id="rId67"/>
    <p:sldId id="364" r:id="rId68"/>
    <p:sldId id="347" r:id="rId69"/>
    <p:sldId id="348" r:id="rId70"/>
    <p:sldId id="349" r:id="rId71"/>
    <p:sldId id="350" r:id="rId72"/>
    <p:sldId id="365" r:id="rId73"/>
    <p:sldId id="351" r:id="rId74"/>
    <p:sldId id="378" r:id="rId75"/>
    <p:sldId id="379" r:id="rId76"/>
    <p:sldId id="352" r:id="rId77"/>
    <p:sldId id="363" r:id="rId78"/>
    <p:sldId id="353" r:id="rId79"/>
    <p:sldId id="272" r:id="rId80"/>
    <p:sldId id="354" r:id="rId81"/>
    <p:sldId id="299" r:id="rId82"/>
    <p:sldId id="300" r:id="rId83"/>
    <p:sldId id="325"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Diesel Engine Operation and Diagnosis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1800" dirty="0">
                <a:latin typeface="+mj-lt"/>
              </a:rPr>
              <a:t>Figure 19.3 A Cummins diesel engine as found in a Dodge (Ram) pickup truck. A high-pressure pump (up to 30,000 PSI) is used to supply diesel fuel to this common rail, which has tubes running to each injector. Note the thick cylinder walls and </a:t>
            </a:r>
            <a:r>
              <a:rPr lang="en-IN" sz="1800" dirty="0" smtClean="0">
                <a:latin typeface="+mj-lt"/>
              </a:rPr>
              <a:t>heavy duty </a:t>
            </a:r>
            <a:r>
              <a:rPr lang="en-IN" sz="1800" dirty="0">
                <a:latin typeface="+mj-lt"/>
              </a:rPr>
              <a:t>construction</a:t>
            </a:r>
            <a:endParaRPr lang="en-US" sz="1800" dirty="0">
              <a:latin typeface="+mj-lt"/>
            </a:endParaRPr>
          </a:p>
        </p:txBody>
      </p:sp>
      <p:pic>
        <p:nvPicPr>
          <p:cNvPr id="4" name="Picture 2" descr="A figure shows the Cummins diesel engine of a Dodge pickup truck. The engine has thick cylinder walls and heavy duty constru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9656" y="1905000"/>
            <a:ext cx="3850368" cy="392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19.4 A rod/piston assembly from a 5.9 </a:t>
            </a:r>
            <a:r>
              <a:rPr lang="en-IN" sz="2400" dirty="0" err="1">
                <a:latin typeface="+mj-lt"/>
              </a:rPr>
              <a:t>liter</a:t>
            </a:r>
            <a:r>
              <a:rPr lang="en-IN" sz="2400" dirty="0">
                <a:latin typeface="+mj-lt"/>
              </a:rPr>
              <a:t> Cummins diesel engine used in a Ram pickup truck</a:t>
            </a:r>
            <a:endParaRPr lang="en-US" dirty="0">
              <a:latin typeface="+mj-lt"/>
            </a:endParaRPr>
          </a:p>
        </p:txBody>
      </p:sp>
      <p:pic>
        <p:nvPicPr>
          <p:cNvPr id="6" name="Picture 2" descr="A figure shows a connecting rod attached to a piston assembly from a 5.9 liter Cummins diesel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6753" y="1929575"/>
            <a:ext cx="3670493" cy="421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19.5 An indirect injection diesel engine uses a </a:t>
            </a:r>
            <a:r>
              <a:rPr lang="en-IN" sz="2400" dirty="0" err="1">
                <a:latin typeface="+mj-lt"/>
              </a:rPr>
              <a:t>prechamber</a:t>
            </a:r>
            <a:r>
              <a:rPr lang="en-IN" sz="2400" dirty="0">
                <a:latin typeface="+mj-lt"/>
              </a:rPr>
              <a:t> and a glow plug</a:t>
            </a:r>
            <a:endParaRPr lang="en-US" sz="2400" dirty="0">
              <a:latin typeface="+mj-lt"/>
            </a:endParaRPr>
          </a:p>
        </p:txBody>
      </p:sp>
      <p:pic>
        <p:nvPicPr>
          <p:cNvPr id="6" name="Picture 2" descr="The figure shows a cylinder with a piston and intake valve at the top of the cylinder.&#10;• The fuel injector at the top of the cylinder is placed at an angle and opens into a pre-chamber.&#10;• The initial combustion takes place in this pre-chamber with the help of a glow plug.&#10;• The pre-chamber is oval in shap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4683" y="1867619"/>
            <a:ext cx="5134632" cy="428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19.6 A direct injection diesel engine injects the fuel directly into the combustion chamber. Many designs do not use a glow plug</a:t>
            </a:r>
            <a:endParaRPr lang="en-US" dirty="0">
              <a:latin typeface="+mj-lt"/>
            </a:endParaRPr>
          </a:p>
        </p:txBody>
      </p:sp>
      <p:pic>
        <p:nvPicPr>
          <p:cNvPr id="4" name="Picture 2" descr="The figure shows a cylinder with a piston and intake valve at the top of the cylinder.&#10;• The fuel injector at the top of the cylinder is placed at an angle and opens directly into the combustion chamber.&#10;• The combustion chamber is a depression on the top surface of pist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0467" y="2057400"/>
            <a:ext cx="4423064" cy="384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is the difference between direct injection and indirect</a:t>
            </a:r>
          </a:p>
          <a:p>
            <a:r>
              <a:rPr lang="en-US" sz="4000" dirty="0"/>
              <a:t>injection?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r>
              <a:rPr lang="en-US" sz="4000" dirty="0" smtClean="0">
                <a:solidFill>
                  <a:srgbClr val="000000"/>
                </a:solidFill>
              </a:rPr>
              <a:t>Fuel is injected into a prechamber in an indirect injection system and directly into the cylinder in a direct injection system.</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THREE PHASES OF COMBUSTION</a:t>
            </a:r>
            <a:endParaRPr lang="en-US" dirty="0">
              <a:latin typeface="+mj-lt"/>
            </a:endParaRPr>
          </a:p>
        </p:txBody>
      </p:sp>
      <p:sp>
        <p:nvSpPr>
          <p:cNvPr id="3" name="Content Placeholder 2"/>
          <p:cNvSpPr>
            <a:spLocks noGrp="1"/>
          </p:cNvSpPr>
          <p:nvPr>
            <p:ph idx="1"/>
          </p:nvPr>
        </p:nvSpPr>
        <p:spPr/>
        <p:txBody>
          <a:bodyPr/>
          <a:lstStyle/>
          <a:p>
            <a:r>
              <a:rPr lang="en-US" dirty="0" smtClean="0"/>
              <a:t>Ignition Delay: Fuel injection begins but ignition does not occur immediately.</a:t>
            </a:r>
          </a:p>
          <a:p>
            <a:r>
              <a:rPr lang="en-US" dirty="0" smtClean="0"/>
              <a:t>Rapid Combustion: The fuel first starts to burn creating a sudden rise in cylinder pressure.</a:t>
            </a:r>
          </a:p>
          <a:p>
            <a:r>
              <a:rPr lang="en-US" dirty="0" smtClean="0"/>
              <a:t>Controlled Combustion: The burning of fuel after rapid combustion and the continued injection of fuel.</a:t>
            </a:r>
            <a:endParaRPr lang="en-US" dirty="0"/>
          </a:p>
        </p:txBody>
      </p:sp>
    </p:spTree>
    <p:extLst>
      <p:ext uri="{BB962C8B-B14F-4D97-AF65-F5344CB8AC3E}">
        <p14:creationId xmlns:p14="http://schemas.microsoft.com/office/powerpoint/2010/main" val="265128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TANK AND LIFT PUMP</a:t>
            </a:r>
            <a:endParaRPr lang="en-US" dirty="0">
              <a:latin typeface="+mj-lt"/>
            </a:endParaRPr>
          </a:p>
        </p:txBody>
      </p:sp>
      <p:sp>
        <p:nvSpPr>
          <p:cNvPr id="3" name="Content Placeholder 2"/>
          <p:cNvSpPr>
            <a:spLocks noGrp="1"/>
          </p:cNvSpPr>
          <p:nvPr>
            <p:ph idx="1"/>
          </p:nvPr>
        </p:nvSpPr>
        <p:spPr/>
        <p:txBody>
          <a:bodyPr/>
          <a:lstStyle/>
          <a:p>
            <a:r>
              <a:rPr lang="en-US" dirty="0" smtClean="0"/>
              <a:t>Filler Neck: Larger neck for diesel fuel (24 mm for diesel versus 21 mm for gasoline)</a:t>
            </a:r>
          </a:p>
          <a:p>
            <a:r>
              <a:rPr lang="en-US" dirty="0" smtClean="0"/>
              <a:t>No evaporative emission devices.</a:t>
            </a:r>
          </a:p>
          <a:p>
            <a:r>
              <a:rPr lang="en-US" dirty="0" smtClean="0"/>
              <a:t>Lift Pump: Typically an in-tank low-pressure fuel pump.</a:t>
            </a:r>
          </a:p>
          <a:p>
            <a:r>
              <a:rPr lang="en-US" dirty="0" smtClean="0"/>
              <a:t>Water-Fuel Separator: Separates the heavier water from the diesel fuel.</a:t>
            </a:r>
          </a:p>
          <a:p>
            <a:r>
              <a:rPr lang="en-US" dirty="0" smtClean="0"/>
              <a:t>Fuel Temperature Sensor: Adjust fuel delivery based on density of fuel. </a:t>
            </a:r>
            <a:endParaRPr lang="en-US" dirty="0"/>
          </a:p>
        </p:txBody>
      </p:sp>
    </p:spTree>
    <p:extLst>
      <p:ext uri="{BB962C8B-B14F-4D97-AF65-F5344CB8AC3E}">
        <p14:creationId xmlns:p14="http://schemas.microsoft.com/office/powerpoint/2010/main" val="379150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400" dirty="0">
                <a:latin typeface="+mj-lt"/>
              </a:rPr>
              <a:t>Figure 19.7 A fuel temperature sensor is being tested using an ice bath</a:t>
            </a:r>
            <a:endParaRPr lang="en-US" sz="2400" dirty="0">
              <a:latin typeface="+mj-lt"/>
            </a:endParaRPr>
          </a:p>
        </p:txBody>
      </p:sp>
      <p:pic>
        <p:nvPicPr>
          <p:cNvPr id="4" name="Picture 2" descr="Photo of a fuel temperature sensor placed in a container filled with i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6585" y="1524000"/>
            <a:ext cx="5170827" cy="478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INJECTION PUMP</a:t>
            </a:r>
            <a:endParaRPr lang="en-US" dirty="0">
              <a:latin typeface="+mj-lt"/>
            </a:endParaRPr>
          </a:p>
        </p:txBody>
      </p:sp>
      <p:sp>
        <p:nvSpPr>
          <p:cNvPr id="3" name="Content Placeholder 2"/>
          <p:cNvSpPr>
            <a:spLocks noGrp="1"/>
          </p:cNvSpPr>
          <p:nvPr>
            <p:ph idx="1"/>
          </p:nvPr>
        </p:nvSpPr>
        <p:spPr/>
        <p:txBody>
          <a:bodyPr/>
          <a:lstStyle/>
          <a:p>
            <a:r>
              <a:rPr lang="en-US" dirty="0" smtClean="0"/>
              <a:t>The Need for High-Pressure Fuel Pump: Increase fuel pressure to the extremely high pressures needed for injection.</a:t>
            </a:r>
          </a:p>
          <a:p>
            <a:r>
              <a:rPr lang="en-US" dirty="0" smtClean="0"/>
              <a:t>Distributor Injection Pump: Provide high pressure fuel to each individual injector.</a:t>
            </a:r>
          </a:p>
          <a:p>
            <a:r>
              <a:rPr lang="en-US" dirty="0" smtClean="0"/>
              <a:t>High-Pressure Common Rail: High pressure fuel is feed to common rail. Computer controlled injectors use this fuel source for injection.</a:t>
            </a:r>
            <a:endParaRPr lang="en-US" dirty="0"/>
          </a:p>
        </p:txBody>
      </p:sp>
    </p:spTree>
    <p:extLst>
      <p:ext uri="{BB962C8B-B14F-4D97-AF65-F5344CB8AC3E}">
        <p14:creationId xmlns:p14="http://schemas.microsoft.com/office/powerpoint/2010/main" val="311645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400" b="1" dirty="0" smtClean="0">
                <a:solidFill>
                  <a:srgbClr val="005A70"/>
                </a:solidFill>
              </a:rPr>
              <a:t>19.1</a:t>
            </a:r>
            <a:r>
              <a:rPr lang="en-US" sz="2400" dirty="0" smtClean="0"/>
              <a:t> </a:t>
            </a:r>
            <a:r>
              <a:rPr lang="en-US" sz="2400" dirty="0"/>
              <a:t>State the characteristics of diesel engines</a:t>
            </a:r>
            <a:r>
              <a:rPr lang="en-US" sz="2400" dirty="0" smtClean="0"/>
              <a:t>.</a:t>
            </a:r>
          </a:p>
          <a:p>
            <a:pPr marL="0" indent="0">
              <a:buNone/>
            </a:pPr>
            <a:r>
              <a:rPr lang="en-US" sz="2400" b="1" dirty="0" smtClean="0">
                <a:solidFill>
                  <a:srgbClr val="005A70"/>
                </a:solidFill>
              </a:rPr>
              <a:t>19.2</a:t>
            </a:r>
            <a:r>
              <a:rPr lang="en-US" sz="2400" b="1" dirty="0">
                <a:solidFill>
                  <a:srgbClr val="005A70"/>
                </a:solidFill>
              </a:rPr>
              <a:t>. </a:t>
            </a:r>
            <a:r>
              <a:rPr lang="en-US" sz="2400" dirty="0"/>
              <a:t>Describe the fuel tank, lift pump, injection pump, </a:t>
            </a:r>
            <a:r>
              <a:rPr lang="en-US" sz="2400" dirty="0" smtClean="0"/>
              <a:t>and engine-driven vacuum pump.</a:t>
            </a:r>
            <a:endParaRPr lang="en-US" sz="2400" dirty="0"/>
          </a:p>
          <a:p>
            <a:pPr marL="0" indent="0">
              <a:buNone/>
            </a:pPr>
            <a:r>
              <a:rPr lang="en-US" sz="2400" b="1" dirty="0" smtClean="0">
                <a:solidFill>
                  <a:srgbClr val="005A70"/>
                </a:solidFill>
              </a:rPr>
              <a:t>19.3</a:t>
            </a:r>
            <a:r>
              <a:rPr lang="en-US" sz="2400" b="1" dirty="0">
                <a:solidFill>
                  <a:srgbClr val="005A70"/>
                </a:solidFill>
              </a:rPr>
              <a:t>. </a:t>
            </a:r>
            <a:r>
              <a:rPr lang="en-US" sz="2400" dirty="0"/>
              <a:t>Explain the HEUI system</a:t>
            </a:r>
            <a:r>
              <a:rPr lang="en-US" sz="2400" dirty="0" smtClean="0"/>
              <a:t>.</a:t>
            </a:r>
          </a:p>
          <a:p>
            <a:pPr marL="0" indent="0">
              <a:buNone/>
            </a:pPr>
            <a:r>
              <a:rPr lang="en-US" sz="2400" b="1" dirty="0" smtClean="0">
                <a:solidFill>
                  <a:schemeClr val="accent2"/>
                </a:solidFill>
              </a:rPr>
              <a:t>19.4</a:t>
            </a:r>
            <a:r>
              <a:rPr lang="en-US" sz="2400" dirty="0" smtClean="0"/>
              <a:t> </a:t>
            </a:r>
            <a:r>
              <a:rPr lang="en-US" sz="2400" dirty="0"/>
              <a:t>Discuss the purpose of glow plugs, diesel fuel heaters, </a:t>
            </a:r>
            <a:r>
              <a:rPr lang="en-US" sz="2400" dirty="0" smtClean="0"/>
              <a:t>diesel injector nozzles</a:t>
            </a:r>
            <a:r>
              <a:rPr lang="en-US" sz="2400" dirty="0"/>
              <a:t>, and accelerator pedal position sensors</a:t>
            </a:r>
            <a:r>
              <a:rPr lang="en-US" sz="2400" dirty="0" smtClean="0"/>
              <a:t>.</a:t>
            </a:r>
          </a:p>
          <a:p>
            <a:pPr marL="0" indent="0">
              <a:buNone/>
            </a:pPr>
            <a:r>
              <a:rPr lang="en-US" sz="2400" b="1" dirty="0" smtClean="0">
                <a:solidFill>
                  <a:schemeClr val="accent2"/>
                </a:solidFill>
              </a:rPr>
              <a:t>19.5</a:t>
            </a:r>
            <a:r>
              <a:rPr lang="en-US" sz="2400" dirty="0" smtClean="0"/>
              <a:t> </a:t>
            </a:r>
            <a:r>
              <a:rPr lang="en-US" sz="2400" dirty="0"/>
              <a:t>Explain the purpose of diesel engine turbochargers.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19.8 A typical distributor-type diesel injection pump showing the pump, lines, and fuel filter</a:t>
            </a:r>
            <a:endParaRPr lang="en-US" sz="2400" dirty="0">
              <a:latin typeface="+mj-lt"/>
            </a:endParaRPr>
          </a:p>
        </p:txBody>
      </p:sp>
      <p:pic>
        <p:nvPicPr>
          <p:cNvPr id="6" name="Picture 2" descr="A photo shows a typical distributor-type diesel injection pump with fuel injector lines connected to the fuel fil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8708" y="1752600"/>
            <a:ext cx="5497528" cy="425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19.9 A schematic of a Stanadyne diesel fuel–injection pump assembly showing all of the related components</a:t>
            </a:r>
            <a:endParaRPr lang="en-US" dirty="0">
              <a:latin typeface="+mj-lt"/>
            </a:endParaRPr>
          </a:p>
        </p:txBody>
      </p:sp>
      <p:pic>
        <p:nvPicPr>
          <p:cNvPr id="6" name="Picture 2" descr="The figure shows the following components:&#10;• A fuel injection pump is connected the fuel tank through an oil filter and a lift pump.&#10;• The fuel tank has a fuel level sensor connected to a float.&#10;• A return line from the fuel injection pump is connected to the injector and the fuel tank.&#10;• The supply line of the injection pump is labeled: each of the high pressure lines must be of equal length.&#10;• An expanded view of the injection pump shows injection timing stepper motor pivoted to an advance piston.&#10;• The up and down movement of the stepper motor is translated into horizontal reciprocating motion of the piston that causes the piston to advance and retar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2125" y="1686306"/>
            <a:ext cx="4259748" cy="447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19.10 Overview of a computer-controlled high-pressure common rail V-8 diesel engine</a:t>
            </a:r>
            <a:endParaRPr lang="en-US" dirty="0">
              <a:latin typeface="+mj-lt"/>
            </a:endParaRPr>
          </a:p>
        </p:txBody>
      </p:sp>
      <p:pic>
        <p:nvPicPr>
          <p:cNvPr id="6" name="Picture 2" descr="The figure shows the following components:&#10;• The high pressure line of high-pressure pump is connected to a solenoid that supplies fuel to the left bank of common rail through a pressure limiting valve and also to the right bank of common rail. The solenoid also houses a rail pressure sensor.&#10;• The high pressure line from the right bank of common rail is connected to a fuel injector.&#10;• A low pressure line from the fuel injector is connected back to the tank.&#10;• A low pressure line from the high-pressure pump connects back to the tank.&#10;• Another low pressure line connects the tank to high-pressure pump through a filter with water separator and integrated hand pump.&#10;• An electronic control module receives inputs from sensor and is connected to actuators, solenoid, and fuel injec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2467" y="1682080"/>
            <a:ext cx="6299064" cy="445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ENGINE-DRIVEN VACUUM PUMP</a:t>
            </a:r>
            <a:endParaRPr lang="en-US" dirty="0">
              <a:latin typeface="+mj-lt"/>
            </a:endParaRPr>
          </a:p>
        </p:txBody>
      </p:sp>
      <p:sp>
        <p:nvSpPr>
          <p:cNvPr id="3" name="Content Placeholder 2"/>
          <p:cNvSpPr>
            <a:spLocks noGrp="1"/>
          </p:cNvSpPr>
          <p:nvPr>
            <p:ph idx="1"/>
          </p:nvPr>
        </p:nvSpPr>
        <p:spPr/>
        <p:txBody>
          <a:bodyPr/>
          <a:lstStyle/>
          <a:p>
            <a:r>
              <a:rPr lang="en-US" dirty="0" smtClean="0"/>
              <a:t>Diesel engines create little or no vacuum.</a:t>
            </a:r>
          </a:p>
          <a:p>
            <a:r>
              <a:rPr lang="en-US" dirty="0" smtClean="0"/>
              <a:t>Engine driven vacuum pump supplies vacuum to components that need it to operate.</a:t>
            </a:r>
          </a:p>
          <a:p>
            <a:endParaRPr lang="en-US" dirty="0"/>
          </a:p>
        </p:txBody>
      </p:sp>
    </p:spTree>
    <p:extLst>
      <p:ext uri="{BB962C8B-B14F-4D97-AF65-F5344CB8AC3E}">
        <p14:creationId xmlns:p14="http://schemas.microsoft.com/office/powerpoint/2010/main" val="57081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HEUI SYSTEM</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a:t>The engine oil is pressurized to provide an </a:t>
            </a:r>
            <a:r>
              <a:rPr lang="en-US" dirty="0" smtClean="0"/>
              <a:t>opening pressure </a:t>
            </a:r>
            <a:r>
              <a:rPr lang="en-US" dirty="0"/>
              <a:t>strong enough to overcome the fuel pressure when </a:t>
            </a:r>
            <a:r>
              <a:rPr lang="en-US" dirty="0" smtClean="0"/>
              <a:t>the solenoid </a:t>
            </a:r>
            <a:r>
              <a:rPr lang="en-US" dirty="0"/>
              <a:t>is commanded to open by the PCM</a:t>
            </a:r>
            <a:r>
              <a:rPr lang="en-US" dirty="0" smtClean="0"/>
              <a:t>.</a:t>
            </a:r>
          </a:p>
          <a:p>
            <a:pPr lvl="1"/>
            <a:r>
              <a:rPr lang="en-US" dirty="0"/>
              <a:t>The injectors, which are hydraulically actuated by engine </a:t>
            </a:r>
            <a:r>
              <a:rPr lang="en-US" dirty="0" smtClean="0"/>
              <a:t>oil pressure </a:t>
            </a:r>
            <a:r>
              <a:rPr lang="en-US" dirty="0"/>
              <a:t>from the high-pressure oil pump, are then fired </a:t>
            </a:r>
            <a:r>
              <a:rPr lang="en-US" dirty="0" smtClean="0"/>
              <a:t>by the </a:t>
            </a:r>
            <a:r>
              <a:rPr lang="en-US" dirty="0"/>
              <a:t>powertrain control module (PCM).</a:t>
            </a:r>
            <a:endParaRPr lang="en-US" dirty="0"/>
          </a:p>
        </p:txBody>
      </p:sp>
    </p:spTree>
    <p:extLst>
      <p:ext uri="{BB962C8B-B14F-4D97-AF65-F5344CB8AC3E}">
        <p14:creationId xmlns:p14="http://schemas.microsoft.com/office/powerpoint/2010/main" val="224552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19.11 A HEUI injector from a Ford Power Stroke diesel engine. The O-ring grooves indicate the location of the O-rings that seal the fuel section of the injector from coolant and from the engine oil</a:t>
            </a:r>
            <a:endParaRPr lang="en-US" sz="2000" dirty="0">
              <a:latin typeface="+mj-lt"/>
            </a:endParaRPr>
          </a:p>
        </p:txBody>
      </p:sp>
      <p:pic>
        <p:nvPicPr>
          <p:cNvPr id="3" name="Picture 2" descr="A photo shows the location of two O-ring grooves in a HEUI injector from a Ford PowerStroke diesel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2788" y="2438400"/>
            <a:ext cx="3982562" cy="299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59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INJECTOR NOZZLES</a:t>
            </a:r>
            <a:endParaRPr lang="en-US" dirty="0">
              <a:latin typeface="+mj-lt"/>
            </a:endParaRPr>
          </a:p>
        </p:txBody>
      </p:sp>
      <p:sp>
        <p:nvSpPr>
          <p:cNvPr id="3" name="Content Placeholder 2"/>
          <p:cNvSpPr>
            <a:spLocks noGrp="1"/>
          </p:cNvSpPr>
          <p:nvPr>
            <p:ph idx="1"/>
          </p:nvPr>
        </p:nvSpPr>
        <p:spPr/>
        <p:txBody>
          <a:bodyPr/>
          <a:lstStyle/>
          <a:p>
            <a:r>
              <a:rPr lang="en-US" dirty="0"/>
              <a:t>Diesel injector nozzles are </a:t>
            </a:r>
            <a:r>
              <a:rPr lang="en-US" dirty="0" smtClean="0"/>
              <a:t>spring-loaded closed </a:t>
            </a:r>
            <a:r>
              <a:rPr lang="en-US" dirty="0"/>
              <a:t>valves that spray fuel directly into the combustion </a:t>
            </a:r>
            <a:r>
              <a:rPr lang="en-US" dirty="0" smtClean="0"/>
              <a:t>chamber or pre-combustion </a:t>
            </a:r>
            <a:r>
              <a:rPr lang="en-US" dirty="0"/>
              <a:t>chamber when the injector is opened</a:t>
            </a:r>
            <a:r>
              <a:rPr lang="en-US" dirty="0" smtClean="0"/>
              <a:t>.</a:t>
            </a:r>
          </a:p>
          <a:p>
            <a:pPr lvl="1"/>
            <a:r>
              <a:rPr lang="en-US" dirty="0" smtClean="0"/>
              <a:t>Heat Shield</a:t>
            </a:r>
          </a:p>
          <a:p>
            <a:pPr lvl="1"/>
            <a:r>
              <a:rPr lang="en-US" dirty="0" smtClean="0"/>
              <a:t>Injector Body</a:t>
            </a:r>
          </a:p>
          <a:p>
            <a:pPr lvl="1"/>
            <a:r>
              <a:rPr lang="en-US" dirty="0" smtClean="0"/>
              <a:t>Diesel Injector Needle Valve</a:t>
            </a:r>
          </a:p>
          <a:p>
            <a:pPr lvl="1"/>
            <a:r>
              <a:rPr lang="en-US" dirty="0" smtClean="0"/>
              <a:t>Injector Pressure Chamber</a:t>
            </a:r>
            <a:endParaRPr lang="en-US" dirty="0"/>
          </a:p>
        </p:txBody>
      </p:sp>
    </p:spTree>
    <p:extLst>
      <p:ext uri="{BB962C8B-B14F-4D97-AF65-F5344CB8AC3E}">
        <p14:creationId xmlns:p14="http://schemas.microsoft.com/office/powerpoint/2010/main" val="203022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19.12 Typical computer-controlled diesel engine fuel injectors</a:t>
            </a:r>
            <a:endParaRPr lang="en-US" dirty="0">
              <a:latin typeface="+mj-lt"/>
            </a:endParaRPr>
          </a:p>
        </p:txBody>
      </p:sp>
      <p:pic>
        <p:nvPicPr>
          <p:cNvPr id="3" name="Picture 2" descr="Photo of two computer-controlled diesel engine fuel injectors connected to a solenoid.&#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568516"/>
            <a:ext cx="6102575" cy="458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4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19.13 A Duramax injector showing all the internal parts</a:t>
            </a:r>
            <a:endParaRPr lang="en-US" dirty="0">
              <a:latin typeface="+mj-lt"/>
            </a:endParaRPr>
          </a:p>
        </p:txBody>
      </p:sp>
      <p:pic>
        <p:nvPicPr>
          <p:cNvPr id="3" name="Picture 2" descr="The figure shows the following components of the injector from top to bottom:&#10;• A valve spring holds a pilot needle in seat.&#10;• An electromagnetic coil is placed on the either side of the valve spring above the pilot needle.&#10;• A return spring is placed below the pilot needle.&#10;• The pilot needle is seated on top of a ball in a fuel return line.&#10;• A high-pressure connection connects on top of a servo piston followed by a nozzle spring and pressure pin.&#10;• The pressure pin is connected to a nozzle needle, which in turn is connected to an injection nozzle. The high-pressure connection is also connected to the bottom of the pressure pin.&#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0800" y="1705646"/>
            <a:ext cx="3715416" cy="447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0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GLOW PLUGS</a:t>
            </a:r>
            <a:endParaRPr lang="en-US" dirty="0">
              <a:latin typeface="+mj-lt"/>
            </a:endParaRPr>
          </a:p>
        </p:txBody>
      </p:sp>
      <p:sp>
        <p:nvSpPr>
          <p:cNvPr id="3" name="Content Placeholder 2"/>
          <p:cNvSpPr>
            <a:spLocks noGrp="1"/>
          </p:cNvSpPr>
          <p:nvPr>
            <p:ph idx="1"/>
          </p:nvPr>
        </p:nvSpPr>
        <p:spPr/>
        <p:txBody>
          <a:bodyPr/>
          <a:lstStyle/>
          <a:p>
            <a:r>
              <a:rPr lang="en-US" dirty="0" smtClean="0"/>
              <a:t>Equipped on both indirect and direct injection fuel systems.</a:t>
            </a:r>
          </a:p>
          <a:p>
            <a:r>
              <a:rPr lang="en-US" dirty="0" smtClean="0"/>
              <a:t>Used to provide heat to help ignite the fuel.</a:t>
            </a:r>
          </a:p>
          <a:p>
            <a:r>
              <a:rPr lang="en-US" dirty="0" smtClean="0"/>
              <a:t>As glow plug heats its resistance increases.</a:t>
            </a:r>
          </a:p>
          <a:p>
            <a:r>
              <a:rPr lang="en-US" dirty="0" smtClean="0"/>
              <a:t>Operation controlled by Powertrain Control Module (PCM)</a:t>
            </a:r>
          </a:p>
          <a:p>
            <a:r>
              <a:rPr lang="en-US" dirty="0" smtClean="0"/>
              <a:t>May be operated after vehicle start-up to reduce white smoke.</a:t>
            </a:r>
          </a:p>
          <a:p>
            <a:endParaRPr lang="en-US" dirty="0"/>
          </a:p>
        </p:txBody>
      </p:sp>
    </p:spTree>
    <p:extLst>
      <p:ext uri="{BB962C8B-B14F-4D97-AF65-F5344CB8AC3E}">
        <p14:creationId xmlns:p14="http://schemas.microsoft.com/office/powerpoint/2010/main" val="300120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sz="2400" b="1" dirty="0" smtClean="0">
                <a:solidFill>
                  <a:srgbClr val="005A70"/>
                </a:solidFill>
              </a:rPr>
              <a:t>19.6</a:t>
            </a:r>
            <a:r>
              <a:rPr lang="en-US" sz="2400" dirty="0" smtClean="0"/>
              <a:t> </a:t>
            </a:r>
            <a:r>
              <a:rPr lang="en-US" sz="2400" dirty="0"/>
              <a:t>Discuss the purpose of the exhaust gas recirculation </a:t>
            </a:r>
            <a:r>
              <a:rPr lang="en-US" sz="2400" dirty="0" smtClean="0"/>
              <a:t>system, selective catalytic </a:t>
            </a:r>
            <a:r>
              <a:rPr lang="en-US" sz="2400" dirty="0"/>
              <a:t>reduction, and diesel oxidation catalysts</a:t>
            </a:r>
            <a:r>
              <a:rPr lang="en-US" sz="2400" dirty="0" smtClean="0"/>
              <a:t>.</a:t>
            </a:r>
          </a:p>
          <a:p>
            <a:pPr marL="0" indent="0">
              <a:buNone/>
            </a:pPr>
            <a:r>
              <a:rPr lang="en-US" sz="2400" b="1" dirty="0" smtClean="0">
                <a:solidFill>
                  <a:srgbClr val="005A70"/>
                </a:solidFill>
              </a:rPr>
              <a:t>19.7</a:t>
            </a:r>
            <a:r>
              <a:rPr lang="en-US" sz="2400" dirty="0" smtClean="0"/>
              <a:t> </a:t>
            </a:r>
            <a:r>
              <a:rPr lang="en-US" sz="2400" dirty="0"/>
              <a:t>Explain diesel particulate matter, and discuss the function of </a:t>
            </a:r>
            <a:r>
              <a:rPr lang="en-US" sz="2400" dirty="0" smtClean="0"/>
              <a:t>diesel exhaust </a:t>
            </a:r>
            <a:r>
              <a:rPr lang="en-US" sz="2400" dirty="0"/>
              <a:t>particulate filters and selective catalytic reduction.</a:t>
            </a:r>
            <a:r>
              <a:rPr lang="en-US" sz="2400" dirty="0" smtClean="0"/>
              <a:t> </a:t>
            </a:r>
          </a:p>
          <a:p>
            <a:pPr marL="0" indent="0">
              <a:buNone/>
            </a:pPr>
            <a:r>
              <a:rPr lang="en-US" sz="2400" b="1" dirty="0" smtClean="0">
                <a:solidFill>
                  <a:schemeClr val="accent2"/>
                </a:solidFill>
              </a:rPr>
              <a:t>19.8</a:t>
            </a:r>
            <a:r>
              <a:rPr lang="en-US" sz="2400" dirty="0" smtClean="0"/>
              <a:t> </a:t>
            </a:r>
            <a:r>
              <a:rPr lang="en-US" sz="2400" dirty="0"/>
              <a:t>Discuss diesel exhaust smoke diagnosis and performance diagnosis</a:t>
            </a:r>
            <a:r>
              <a:rPr lang="en-US" sz="2400" dirty="0" smtClean="0"/>
              <a:t>.</a:t>
            </a:r>
          </a:p>
          <a:p>
            <a:pPr marL="0" indent="0">
              <a:buNone/>
            </a:pPr>
            <a:r>
              <a:rPr lang="en-US" sz="2400" b="1" dirty="0" smtClean="0">
                <a:solidFill>
                  <a:schemeClr val="accent2"/>
                </a:solidFill>
              </a:rPr>
              <a:t>19.9</a:t>
            </a:r>
            <a:r>
              <a:rPr lang="en-US" sz="2400" dirty="0" smtClean="0"/>
              <a:t> </a:t>
            </a:r>
            <a:r>
              <a:rPr lang="en-US" sz="2400" dirty="0"/>
              <a:t>Discuss compression testing, glow plug resistance balance </a:t>
            </a:r>
            <a:r>
              <a:rPr lang="en-US" sz="2400" dirty="0" smtClean="0"/>
              <a:t>test, injector </a:t>
            </a:r>
            <a:r>
              <a:rPr lang="en-US" sz="2400" dirty="0"/>
              <a:t>pop testing, and diesel emission testing.</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19.14 A glow plug assortment showing the various types and sizes of glow plugs used. Always use the specified glow plugs</a:t>
            </a:r>
            <a:endParaRPr lang="en-US" dirty="0">
              <a:latin typeface="+mj-lt"/>
            </a:endParaRPr>
          </a:p>
        </p:txBody>
      </p:sp>
      <p:pic>
        <p:nvPicPr>
          <p:cNvPr id="3" name="Picture 2" descr="A photo shows a case with various types and sizes of glow plugs used in diesel engines equipped with a precombustion chamber.&#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3104" y="1981200"/>
            <a:ext cx="4906098" cy="367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2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19.15 A schematic of a typical glow plug circuit. Notice that the glow plug relay and intake air heater relay are both computer controlled</a:t>
            </a:r>
            <a:endParaRPr lang="en-US" dirty="0">
              <a:latin typeface="+mj-lt"/>
            </a:endParaRPr>
          </a:p>
        </p:txBody>
      </p:sp>
      <p:pic>
        <p:nvPicPr>
          <p:cNvPr id="3" name="Picture 2" descr="The figure shows the following details:&#10;• A glow plug relay control is connected to a glow plug relay.&#10;• A battery fuse 175 A is connected to the glow plug relay through a fusible link. The battery is labeled: hot at all times.&#10;• A fuel heater fuse 15 A is connected to an intake air heater relay through a fusible link. The fuel heater fuse is labeled: hot in run and start.&#10;• The glow plug relay and intake air heater relay together form the glow plug/intake heater relay assembly.&#10;• The glow plug relay is connected to ground G101 on one end and to glow plugs 2, 4, 6, 8, and glow plugs 1, 3, 5, 7 in series on the other end.&#10;• A fusible link from the intake air heater relay connects to an intake air heater.&#10;• The fusible link from the glow plug relay and intake air heater relay connect to the terminals 52 C1, 29 C1 of the ECM, respectively.&#10;• One end of the intake air heater relay is connected to terminal 78 of the ECM.&#10;• A pick-off point from the fusible link of intake air heater relay is connected to terminal 62 C2 of the ECM.&#10;• ECM terminal 52 C1 is labeled: glow plug signal; 78 is labeled: IA heater control relay; 29 C1 is labeled: intake heater diag 1; and 62 C2 is labeled: intake heater diag 2.&#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0" y="1696555"/>
            <a:ext cx="4531677" cy="446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19.16 The intake heater grid is used to warm the intake air and increase pre-ignition temperatures. The heater may continue to be cycled to decrease the amount of time needed to warm the engine</a:t>
            </a:r>
            <a:endParaRPr lang="en-US" sz="2000" dirty="0">
              <a:latin typeface="+mj-lt"/>
            </a:endParaRPr>
          </a:p>
        </p:txBody>
      </p:sp>
      <p:pic>
        <p:nvPicPr>
          <p:cNvPr id="3" name="Picture 2" descr="A photo shows the intake heater grid on the intake manifold of an engine. The heater grid has rows of heating elements in it, and the power feeds located on the left side surface of the grid have been highligh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6266" y="2209800"/>
            <a:ext cx="4681668" cy="351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6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Why are glow plugs kept working after the engine starts?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t>To reduce white tailpipe smoke.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FUEL HEATERS</a:t>
            </a:r>
            <a:endParaRPr lang="en-US" dirty="0">
              <a:latin typeface="+mj-lt"/>
            </a:endParaRPr>
          </a:p>
        </p:txBody>
      </p:sp>
      <p:sp>
        <p:nvSpPr>
          <p:cNvPr id="3" name="Content Placeholder 2"/>
          <p:cNvSpPr>
            <a:spLocks noGrp="1"/>
          </p:cNvSpPr>
          <p:nvPr>
            <p:ph idx="1"/>
          </p:nvPr>
        </p:nvSpPr>
        <p:spPr/>
        <p:txBody>
          <a:bodyPr/>
          <a:lstStyle/>
          <a:p>
            <a:r>
              <a:rPr lang="en-US" dirty="0"/>
              <a:t>Diesel fuel heaters help prevent power loss and stalling in </a:t>
            </a:r>
            <a:r>
              <a:rPr lang="en-US" dirty="0" smtClean="0"/>
              <a:t>cold weather.</a:t>
            </a:r>
          </a:p>
          <a:p>
            <a:r>
              <a:rPr lang="en-US" dirty="0"/>
              <a:t>The heater is placed in the fuel line between the tank </a:t>
            </a:r>
            <a:r>
              <a:rPr lang="en-US" dirty="0" smtClean="0"/>
              <a:t>and the </a:t>
            </a:r>
            <a:r>
              <a:rPr lang="en-US" dirty="0"/>
              <a:t>primary filter</a:t>
            </a:r>
            <a:r>
              <a:rPr lang="en-US" dirty="0" smtClean="0"/>
              <a:t>.</a:t>
            </a:r>
          </a:p>
          <a:p>
            <a:r>
              <a:rPr lang="en-US" dirty="0"/>
              <a:t>Some fuel heaters are thermostatically </a:t>
            </a:r>
            <a:r>
              <a:rPr lang="en-US" dirty="0" smtClean="0"/>
              <a:t>controlled, which </a:t>
            </a:r>
            <a:r>
              <a:rPr lang="en-US" dirty="0"/>
              <a:t>allows fuel to bypass the heater once it has reached </a:t>
            </a:r>
            <a:r>
              <a:rPr lang="en-US" dirty="0" smtClean="0"/>
              <a:t>operating temperature</a:t>
            </a:r>
            <a:r>
              <a:rPr lang="en-US" dirty="0"/>
              <a:t>.</a:t>
            </a:r>
            <a:endParaRPr lang="en-US" dirty="0"/>
          </a:p>
        </p:txBody>
      </p:sp>
    </p:spTree>
    <p:extLst>
      <p:ext uri="{BB962C8B-B14F-4D97-AF65-F5344CB8AC3E}">
        <p14:creationId xmlns:p14="http://schemas.microsoft.com/office/powerpoint/2010/main" val="220083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ACCELERATOR PEDAL POSITION SENSOR</a:t>
            </a:r>
            <a:endParaRPr lang="en-US" dirty="0">
              <a:latin typeface="+mj-lt"/>
            </a:endParaRPr>
          </a:p>
        </p:txBody>
      </p:sp>
      <p:sp>
        <p:nvSpPr>
          <p:cNvPr id="3" name="Content Placeholder 2"/>
          <p:cNvSpPr>
            <a:spLocks noGrp="1"/>
          </p:cNvSpPr>
          <p:nvPr>
            <p:ph idx="1"/>
          </p:nvPr>
        </p:nvSpPr>
        <p:spPr/>
        <p:txBody>
          <a:bodyPr/>
          <a:lstStyle/>
          <a:p>
            <a:r>
              <a:rPr lang="en-US" dirty="0"/>
              <a:t>Instead of a </a:t>
            </a:r>
            <a:r>
              <a:rPr lang="en-US" dirty="0" smtClean="0"/>
              <a:t>mechanical link </a:t>
            </a:r>
            <a:r>
              <a:rPr lang="en-US" dirty="0"/>
              <a:t>from the accelerator pedal to the diesel injection pump, </a:t>
            </a:r>
            <a:r>
              <a:rPr lang="en-US" dirty="0" smtClean="0"/>
              <a:t>a throttle-by-wire </a:t>
            </a:r>
            <a:r>
              <a:rPr lang="en-US" dirty="0"/>
              <a:t>system uses an accelerator pedal position (</a:t>
            </a:r>
            <a:r>
              <a:rPr lang="en-US" dirty="0" smtClean="0"/>
              <a:t>APP) sensor.</a:t>
            </a:r>
          </a:p>
          <a:p>
            <a:r>
              <a:rPr lang="en-US" dirty="0"/>
              <a:t>To ensure safety, it consists of </a:t>
            </a:r>
            <a:r>
              <a:rPr lang="en-US" dirty="0" smtClean="0"/>
              <a:t>(up too) three </a:t>
            </a:r>
            <a:r>
              <a:rPr lang="en-US" dirty="0"/>
              <a:t>separate sensors </a:t>
            </a:r>
            <a:r>
              <a:rPr lang="en-US" dirty="0" smtClean="0"/>
              <a:t>that change </a:t>
            </a:r>
            <a:r>
              <a:rPr lang="en-US" dirty="0"/>
              <a:t>in voltage as the accelerator pedal is depressed</a:t>
            </a:r>
            <a:r>
              <a:rPr lang="en-US" dirty="0" smtClean="0"/>
              <a:t>.</a:t>
            </a:r>
          </a:p>
          <a:p>
            <a:r>
              <a:rPr lang="en-US" dirty="0"/>
              <a:t>The computer checks for errors by comparing the voltage </a:t>
            </a:r>
            <a:r>
              <a:rPr lang="en-US" dirty="0" smtClean="0"/>
              <a:t>output of </a:t>
            </a:r>
            <a:r>
              <a:rPr lang="en-US" dirty="0"/>
              <a:t>each of the three sensors</a:t>
            </a:r>
            <a:endParaRPr lang="en-US" dirty="0"/>
          </a:p>
        </p:txBody>
      </p:sp>
    </p:spTree>
    <p:extLst>
      <p:ext uri="{BB962C8B-B14F-4D97-AF65-F5344CB8AC3E}">
        <p14:creationId xmlns:p14="http://schemas.microsoft.com/office/powerpoint/2010/main" val="291174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19.17 A typical accelerator pedal position (APP) sensor uses three different sensors in one package with each creating a different voltage as the accelerator is moved</a:t>
            </a:r>
            <a:endParaRPr lang="en-US" sz="2000" dirty="0">
              <a:latin typeface="+mj-lt"/>
            </a:endParaRPr>
          </a:p>
        </p:txBody>
      </p:sp>
      <p:pic>
        <p:nvPicPr>
          <p:cNvPr id="3" name="Picture 2" descr="The graph shows the voltage created on the vertical axis from 0 to 5 in the increments of 1 V and percentage of throttle opening on the horizontal axis from 0 to 100 in the increments of 25 percentage.&#10;• The curve for APP 1 follows an upward-sloping line that increases the voltage created with an increase in the percentage of throttle opened.&#10;• The curve for APP 2 follows a downward-sloping line that start at (10, 4), reduces the voltage created gradually with an increase in the percentage of throttle opened, and ends close to (100, 2.5)&#10;• The curve for APP 3 follows a downward-sloping line that sharply decreases the voltage created with an increase in the percentage of throttle opene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4013" y="1828800"/>
            <a:ext cx="5655968" cy="407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7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ENGINE TURBOCHARGERS</a:t>
            </a:r>
            <a:endParaRPr lang="en-US" dirty="0">
              <a:latin typeface="+mj-lt"/>
            </a:endParaRPr>
          </a:p>
        </p:txBody>
      </p:sp>
      <p:sp>
        <p:nvSpPr>
          <p:cNvPr id="3" name="Content Placeholder 2"/>
          <p:cNvSpPr>
            <a:spLocks noGrp="1"/>
          </p:cNvSpPr>
          <p:nvPr>
            <p:ph idx="1"/>
          </p:nvPr>
        </p:nvSpPr>
        <p:spPr/>
        <p:txBody>
          <a:bodyPr/>
          <a:lstStyle/>
          <a:p>
            <a:r>
              <a:rPr lang="en-US" dirty="0" smtClean="0"/>
              <a:t>Turbocharged Diesels</a:t>
            </a:r>
          </a:p>
          <a:p>
            <a:pPr lvl="1"/>
            <a:r>
              <a:rPr lang="en-US" dirty="0"/>
              <a:t>A turbocharger greatly </a:t>
            </a:r>
            <a:r>
              <a:rPr lang="en-US" dirty="0" smtClean="0"/>
              <a:t>increases engine </a:t>
            </a:r>
            <a:r>
              <a:rPr lang="en-US" dirty="0"/>
              <a:t>power by pumping additional compressed air into </a:t>
            </a:r>
            <a:r>
              <a:rPr lang="en-US" dirty="0" smtClean="0"/>
              <a:t>the combustion </a:t>
            </a:r>
            <a:r>
              <a:rPr lang="en-US" dirty="0"/>
              <a:t>chambers</a:t>
            </a:r>
            <a:r>
              <a:rPr lang="en-US" dirty="0" smtClean="0"/>
              <a:t>.</a:t>
            </a:r>
          </a:p>
          <a:p>
            <a:r>
              <a:rPr lang="en-US" dirty="0" smtClean="0"/>
              <a:t>Air Charge Cooler</a:t>
            </a:r>
          </a:p>
          <a:p>
            <a:pPr lvl="1"/>
            <a:r>
              <a:rPr lang="en-US" dirty="0"/>
              <a:t>Cooler </a:t>
            </a:r>
            <a:r>
              <a:rPr lang="en-US" dirty="0" smtClean="0"/>
              <a:t>air entering </a:t>
            </a:r>
            <a:r>
              <a:rPr lang="en-US" dirty="0"/>
              <a:t>the engine means more power can be produced by </a:t>
            </a:r>
            <a:r>
              <a:rPr lang="en-US" dirty="0" smtClean="0"/>
              <a:t>the engine.</a:t>
            </a:r>
          </a:p>
          <a:p>
            <a:r>
              <a:rPr lang="en-US" dirty="0" smtClean="0"/>
              <a:t>Variable Turbocharger</a:t>
            </a:r>
          </a:p>
          <a:p>
            <a:pPr lvl="1"/>
            <a:r>
              <a:rPr lang="en-US" dirty="0" smtClean="0"/>
              <a:t>The variable vanes allow for optimal flow at all engine RPMs.</a:t>
            </a:r>
            <a:endParaRPr lang="en-US" dirty="0"/>
          </a:p>
        </p:txBody>
      </p:sp>
    </p:spTree>
    <p:extLst>
      <p:ext uri="{BB962C8B-B14F-4D97-AF65-F5344CB8AC3E}">
        <p14:creationId xmlns:p14="http://schemas.microsoft.com/office/powerpoint/2010/main" val="3784174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19.18 A Cummins diesel turbocharger is used to increase the power and torque of the engine</a:t>
            </a:r>
            <a:endParaRPr lang="en-US" dirty="0">
              <a:latin typeface="+mj-lt"/>
            </a:endParaRPr>
          </a:p>
        </p:txBody>
      </p:sp>
      <p:pic>
        <p:nvPicPr>
          <p:cNvPr id="3" name="Picture 2" descr="Photo of a Cummins diesel turbocharger connected to the exhaust manifold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1967" y="1894162"/>
            <a:ext cx="6320060" cy="42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2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ENGINES (1 of 3)</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Fundamentals</a:t>
            </a:r>
          </a:p>
          <a:p>
            <a:pPr lvl="1"/>
            <a:r>
              <a:rPr lang="en-US" dirty="0" smtClean="0"/>
              <a:t>1892: Rudolf Diesel perfects the compression ignition engine.</a:t>
            </a:r>
          </a:p>
          <a:p>
            <a:pPr lvl="1"/>
            <a:r>
              <a:rPr lang="en-US" dirty="0" smtClean="0"/>
              <a:t>16:1 compression ratio to generate heat of compression.</a:t>
            </a:r>
          </a:p>
          <a:p>
            <a:pPr lvl="1"/>
            <a:r>
              <a:rPr lang="en-US" dirty="0" smtClean="0"/>
              <a:t>Fuel burns and gasses expands creating power.</a:t>
            </a:r>
          </a:p>
          <a:p>
            <a:r>
              <a:rPr lang="en-US" dirty="0" smtClean="0"/>
              <a:t>Advantages/Disadvantages</a:t>
            </a:r>
          </a:p>
          <a:p>
            <a:pPr lvl="1"/>
            <a:r>
              <a:rPr lang="en-US" dirty="0" smtClean="0"/>
              <a:t>More torque, greater fuel economy, long service life.</a:t>
            </a:r>
          </a:p>
          <a:p>
            <a:pPr lvl="1"/>
            <a:r>
              <a:rPr lang="en-US" dirty="0" smtClean="0"/>
              <a:t>Engine noise, exhaust smell, cold weather </a:t>
            </a:r>
            <a:r>
              <a:rPr lang="en-US" dirty="0" err="1" smtClean="0"/>
              <a:t>startability</a:t>
            </a:r>
            <a:r>
              <a:rPr lang="en-US" dirty="0" smtClean="0"/>
              <a:t>.</a:t>
            </a:r>
          </a:p>
          <a:p>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19.19 An air charge cooler </a:t>
            </a:r>
            <a:r>
              <a:rPr lang="en-IN" sz="2400" dirty="0" smtClean="0">
                <a:latin typeface="+mj-lt"/>
              </a:rPr>
              <a:t>is used </a:t>
            </a:r>
            <a:r>
              <a:rPr lang="en-IN" sz="2400" dirty="0">
                <a:latin typeface="+mj-lt"/>
              </a:rPr>
              <a:t>to cool the compressed air</a:t>
            </a:r>
            <a:endParaRPr lang="en-US" dirty="0">
              <a:latin typeface="+mj-lt"/>
            </a:endParaRPr>
          </a:p>
        </p:txBody>
      </p:sp>
      <p:pic>
        <p:nvPicPr>
          <p:cNvPr id="3" name="Picture 2" descr="The figure shows the following components:&#10;• The air charge cooler receives air from a turbocharger.&#10;• The turbocharger compresses ambient air with the help of a compressor impeller that is driven by a turbine connected to the exhaust manifold.&#10;• The air charge cooler cools the air entering the engine and send it to the inlet manifold of an engine.&#10;• The exhaust manifold of the engine is connected to the turbine of turbocharger and supplies exhaust air to drive the turbocharg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1639735"/>
            <a:ext cx="5741331" cy="450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5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19.20 A variable vane turbocharger allows the boost to be controlled without the need of a wastegate</a:t>
            </a:r>
            <a:endParaRPr lang="en-US" dirty="0">
              <a:latin typeface="+mj-lt"/>
            </a:endParaRPr>
          </a:p>
        </p:txBody>
      </p:sp>
      <p:pic>
        <p:nvPicPr>
          <p:cNvPr id="3" name="Picture 2" descr="The figure shows the following:&#10;• The figure shows adjustable vanes mounted to a unison ring that allows the vanes to move.&#10;• A turbine is placed at the center of the unison ring.&#10;• As the position of the unison ring rotates, the vanes change angle.&#10;• The unison ring is connected to a cam that is positioned by a rack-and-pinion gear.&#10;• The rack-and-pinion gear is connected to a hydraulic pist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9312" y="1740845"/>
            <a:ext cx="5125370" cy="439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0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EXHAUST GAS RECIRCULATION</a:t>
            </a:r>
            <a:endParaRPr lang="en-US" dirty="0">
              <a:latin typeface="+mj-lt"/>
            </a:endParaRPr>
          </a:p>
        </p:txBody>
      </p:sp>
      <p:sp>
        <p:nvSpPr>
          <p:cNvPr id="3" name="Content Placeholder 2"/>
          <p:cNvSpPr>
            <a:spLocks noGrp="1"/>
          </p:cNvSpPr>
          <p:nvPr>
            <p:ph idx="1"/>
          </p:nvPr>
        </p:nvSpPr>
        <p:spPr/>
        <p:txBody>
          <a:bodyPr/>
          <a:lstStyle/>
          <a:p>
            <a:r>
              <a:rPr lang="en-US" dirty="0"/>
              <a:t>The EGR system recycles some exhaust gas back into the </a:t>
            </a:r>
            <a:r>
              <a:rPr lang="en-US" dirty="0" smtClean="0"/>
              <a:t>intake stream </a:t>
            </a:r>
            <a:r>
              <a:rPr lang="en-US" dirty="0"/>
              <a:t>to cool combustion, which reduces oxides of nitrogen (</a:t>
            </a:r>
            <a:r>
              <a:rPr lang="en-US" dirty="0" smtClean="0"/>
              <a:t>NOx) emissions.</a:t>
            </a:r>
          </a:p>
          <a:p>
            <a:r>
              <a:rPr lang="en-US" dirty="0" smtClean="0"/>
              <a:t>EGR System Components</a:t>
            </a:r>
          </a:p>
          <a:p>
            <a:pPr lvl="1"/>
            <a:r>
              <a:rPr lang="en-US" dirty="0" smtClean="0"/>
              <a:t>EGR Valve</a:t>
            </a:r>
          </a:p>
          <a:p>
            <a:pPr lvl="1"/>
            <a:r>
              <a:rPr lang="en-US" dirty="0" smtClean="0"/>
              <a:t>EGR Cooler</a:t>
            </a:r>
          </a:p>
          <a:p>
            <a:pPr lvl="1"/>
            <a:r>
              <a:rPr lang="en-US" dirty="0" smtClean="0"/>
              <a:t>EGR Pipes </a:t>
            </a:r>
            <a:endParaRPr lang="en-US" dirty="0"/>
          </a:p>
        </p:txBody>
      </p:sp>
    </p:spTree>
    <p:extLst>
      <p:ext uri="{BB962C8B-B14F-4D97-AF65-F5344CB8AC3E}">
        <p14:creationId xmlns:p14="http://schemas.microsoft.com/office/powerpoint/2010/main" val="299036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19.21 A cutaway showing the exhaust cooler. The cooler the exhaust is, the more effective it is in controlling NO</a:t>
            </a:r>
            <a:r>
              <a:rPr lang="en-IN" sz="2400" baseline="-25000" dirty="0">
                <a:latin typeface="+mj-lt"/>
              </a:rPr>
              <a:t>x</a:t>
            </a:r>
            <a:r>
              <a:rPr lang="en-IN" sz="2400" dirty="0">
                <a:latin typeface="+mj-lt"/>
              </a:rPr>
              <a:t> emissions</a:t>
            </a:r>
            <a:endParaRPr lang="en-US" dirty="0">
              <a:latin typeface="+mj-lt"/>
            </a:endParaRPr>
          </a:p>
        </p:txBody>
      </p:sp>
      <p:pic>
        <p:nvPicPr>
          <p:cNvPr id="3" name="Picture 2" descr="A photo shows a cut away of an EGR system that shows the exhaust cooler with various baff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3942" y="1981200"/>
            <a:ext cx="5060281" cy="379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73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PARTICULATE MATTER</a:t>
            </a:r>
            <a:endParaRPr lang="en-US" dirty="0">
              <a:latin typeface="+mj-lt"/>
            </a:endParaRPr>
          </a:p>
        </p:txBody>
      </p:sp>
      <p:sp>
        <p:nvSpPr>
          <p:cNvPr id="3" name="Content Placeholder 2"/>
          <p:cNvSpPr>
            <a:spLocks noGrp="1"/>
          </p:cNvSpPr>
          <p:nvPr>
            <p:ph idx="1"/>
          </p:nvPr>
        </p:nvSpPr>
        <p:spPr/>
        <p:txBody>
          <a:bodyPr/>
          <a:lstStyle/>
          <a:p>
            <a:r>
              <a:rPr lang="en-US" sz="2600" dirty="0"/>
              <a:t>Particulates are generally categorized as follows</a:t>
            </a:r>
            <a:r>
              <a:rPr lang="en-US" sz="2600" dirty="0" smtClean="0"/>
              <a:t>:</a:t>
            </a:r>
          </a:p>
          <a:p>
            <a:pPr lvl="1"/>
            <a:r>
              <a:rPr lang="en-US" sz="2200" dirty="0"/>
              <a:t>Total suspended particulate (TSP). Refers to all </a:t>
            </a:r>
            <a:r>
              <a:rPr lang="en-US" sz="2200" dirty="0" smtClean="0"/>
              <a:t>particles between </a:t>
            </a:r>
            <a:r>
              <a:rPr lang="en-US" sz="2200" dirty="0"/>
              <a:t>0.1 and 50 microns</a:t>
            </a:r>
            <a:r>
              <a:rPr lang="en-US" sz="2200" dirty="0" smtClean="0"/>
              <a:t>.</a:t>
            </a:r>
          </a:p>
          <a:p>
            <a:pPr lvl="1"/>
            <a:r>
              <a:rPr lang="en-US" sz="2200" dirty="0"/>
              <a:t>PM10. Refers to particulate matter of 10 microns or </a:t>
            </a:r>
            <a:r>
              <a:rPr lang="en-US" sz="2200" dirty="0" smtClean="0"/>
              <a:t>less (approximately </a:t>
            </a:r>
            <a:r>
              <a:rPr lang="en-US" sz="2200" dirty="0"/>
              <a:t>1/6 the diameter of a human hair</a:t>
            </a:r>
            <a:r>
              <a:rPr lang="en-US" sz="2200" dirty="0" smtClean="0"/>
              <a:t>).</a:t>
            </a:r>
          </a:p>
          <a:p>
            <a:pPr lvl="1"/>
            <a:r>
              <a:rPr lang="en-US" sz="2200" dirty="0"/>
              <a:t>PM2.5. Refers to particulate matter of 2.5 microns or </a:t>
            </a:r>
            <a:r>
              <a:rPr lang="en-US" sz="2200" dirty="0" smtClean="0"/>
              <a:t>less (approximately </a:t>
            </a:r>
            <a:r>
              <a:rPr lang="en-US" sz="2200" dirty="0"/>
              <a:t>1/20 the diameter of a human hair), also </a:t>
            </a:r>
            <a:r>
              <a:rPr lang="en-US" sz="2200" dirty="0" smtClean="0"/>
              <a:t>called “fine</a:t>
            </a:r>
            <a:r>
              <a:rPr lang="en-US" sz="2200" dirty="0"/>
              <a:t>” particles</a:t>
            </a:r>
            <a:r>
              <a:rPr lang="en-US" sz="2200" dirty="0" smtClean="0"/>
              <a:t>.</a:t>
            </a:r>
          </a:p>
          <a:p>
            <a:r>
              <a:rPr lang="en-US" sz="2600" dirty="0" smtClean="0"/>
              <a:t>Soot Categories</a:t>
            </a:r>
          </a:p>
          <a:p>
            <a:pPr lvl="1"/>
            <a:r>
              <a:rPr lang="en-US" sz="2200" dirty="0"/>
              <a:t>Fine. Less than 2.5 </a:t>
            </a:r>
            <a:r>
              <a:rPr lang="en-US" sz="2200" dirty="0" smtClean="0"/>
              <a:t>microns</a:t>
            </a:r>
          </a:p>
          <a:p>
            <a:pPr lvl="1"/>
            <a:r>
              <a:rPr lang="en-US" sz="2200" dirty="0"/>
              <a:t>Ultrafine. Less than 0.1 micron, and make up 80% to 95% </a:t>
            </a:r>
            <a:r>
              <a:rPr lang="en-US" sz="2200" dirty="0" smtClean="0"/>
              <a:t>of soot</a:t>
            </a:r>
            <a:endParaRPr lang="en-US" sz="2200" dirty="0"/>
          </a:p>
        </p:txBody>
      </p:sp>
    </p:spTree>
    <p:extLst>
      <p:ext uri="{BB962C8B-B14F-4D97-AF65-F5344CB8AC3E}">
        <p14:creationId xmlns:p14="http://schemas.microsoft.com/office/powerpoint/2010/main" val="402042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19.22 Relative size of particulate matter to a human hair</a:t>
            </a:r>
            <a:endParaRPr lang="en-US" dirty="0">
              <a:latin typeface="+mj-lt"/>
            </a:endParaRPr>
          </a:p>
        </p:txBody>
      </p:sp>
      <p:pic>
        <p:nvPicPr>
          <p:cNvPr id="3" name="Picture 2" descr="The figure shows a strand of human hair that is 70 micrometers in diameter. A fine beach sand particle is 90 micrometers in diameter. The diameter of PM10 in comparison with the human hair is less than 10 micrometers in diameter, while the diameter of PM2.5 is less than 2.5 micrometers in diameter.&#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1750483"/>
            <a:ext cx="4517502" cy="43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3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OXIDATION CATALYST</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Diesel oxidation catalysts (</a:t>
            </a:r>
            <a:r>
              <a:rPr lang="en-US" dirty="0" smtClean="0"/>
              <a:t>DOC) are </a:t>
            </a:r>
            <a:r>
              <a:rPr lang="en-US" dirty="0"/>
              <a:t>used in all light-duty diesel engines, since 2007.</a:t>
            </a:r>
            <a:endParaRPr lang="en-US" dirty="0" smtClean="0"/>
          </a:p>
          <a:p>
            <a:pPr lvl="1"/>
            <a:r>
              <a:rPr lang="en-US" dirty="0" smtClean="0"/>
              <a:t>The main function </a:t>
            </a:r>
            <a:r>
              <a:rPr lang="en-US" dirty="0"/>
              <a:t>of the DOC is to start a regeneration event by converting </a:t>
            </a:r>
            <a:r>
              <a:rPr lang="en-US" dirty="0" smtClean="0"/>
              <a:t>the fuel-rich </a:t>
            </a:r>
            <a:r>
              <a:rPr lang="en-US" dirty="0"/>
              <a:t>exhaust gases to heat</a:t>
            </a:r>
            <a:r>
              <a:rPr lang="en-US" dirty="0" smtClean="0"/>
              <a:t>.</a:t>
            </a:r>
          </a:p>
          <a:p>
            <a:pPr lvl="1"/>
            <a:r>
              <a:rPr lang="en-US" dirty="0" smtClean="0"/>
              <a:t>The DOC reduces Carbon Monoxide (CO) and Hydrocarbons (HC) as well as odor-causing </a:t>
            </a:r>
            <a:r>
              <a:rPr lang="en-US" dirty="0" err="1" smtClean="0"/>
              <a:t>componds</a:t>
            </a:r>
            <a:r>
              <a:rPr lang="en-US" dirty="0" smtClean="0"/>
              <a:t>.</a:t>
            </a:r>
            <a:endParaRPr lang="en-US" dirty="0"/>
          </a:p>
        </p:txBody>
      </p:sp>
    </p:spTree>
    <p:extLst>
      <p:ext uri="{BB962C8B-B14F-4D97-AF65-F5344CB8AC3E}">
        <p14:creationId xmlns:p14="http://schemas.microsoft.com/office/powerpoint/2010/main" val="247064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19.23 Chemical reaction within the DOC</a:t>
            </a:r>
            <a:endParaRPr lang="en-US" dirty="0">
              <a:latin typeface="+mj-lt"/>
            </a:endParaRPr>
          </a:p>
        </p:txBody>
      </p:sp>
      <p:pic>
        <p:nvPicPr>
          <p:cNvPr id="3" name="Picture 2" descr="A figure illustrates the chemical reaction within a diesel oxidation catalyst. Hydrocarbons, carbon monoxide, and particulate matter entering the DOC are converted into nitrogen dioxide, carbon dioxide, water, and smaller particulate mat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1732816"/>
            <a:ext cx="5385652" cy="442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4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EXHAUST PARTICULATE FILTER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diesel particulate filter is a wall flow design filter designed to capture and hold particulate matter and allow exhaust gases to flow through the system.</a:t>
            </a:r>
          </a:p>
          <a:p>
            <a:r>
              <a:rPr lang="en-US" dirty="0" smtClean="0"/>
              <a:t>Operation</a:t>
            </a:r>
          </a:p>
          <a:p>
            <a:pPr lvl="1"/>
            <a:r>
              <a:rPr lang="en-US" dirty="0" smtClean="0"/>
              <a:t> Over </a:t>
            </a:r>
            <a:r>
              <a:rPr lang="en-US" dirty="0"/>
              <a:t>time, the trapped particulate </a:t>
            </a:r>
            <a:r>
              <a:rPr lang="en-US" dirty="0" smtClean="0"/>
              <a:t>matter will </a:t>
            </a:r>
            <a:r>
              <a:rPr lang="en-US" dirty="0"/>
              <a:t>begin to clog the filter. The filter must therefore be </a:t>
            </a:r>
            <a:r>
              <a:rPr lang="en-US" dirty="0" smtClean="0"/>
              <a:t>purged periodically </a:t>
            </a:r>
            <a:r>
              <a:rPr lang="en-US" dirty="0"/>
              <a:t>to remove accumulated soot particles. The process </a:t>
            </a:r>
            <a:r>
              <a:rPr lang="en-US" dirty="0" smtClean="0"/>
              <a:t>of purging </a:t>
            </a:r>
            <a:r>
              <a:rPr lang="en-US" dirty="0"/>
              <a:t>soot from the DPF is described as regeneration.</a:t>
            </a:r>
            <a:endParaRPr lang="en-US" dirty="0"/>
          </a:p>
        </p:txBody>
      </p:sp>
    </p:spTree>
    <p:extLst>
      <p:ext uri="{BB962C8B-B14F-4D97-AF65-F5344CB8AC3E}">
        <p14:creationId xmlns:p14="http://schemas.microsoft.com/office/powerpoint/2010/main" val="54218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DIESEL EXHAUST PARTICULATE </a:t>
            </a:r>
            <a:r>
              <a:rPr lang="en-US" dirty="0" smtClean="0">
                <a:latin typeface="+mj-lt"/>
              </a:rPr>
              <a:t>FILTER (2 OF 2)</a:t>
            </a:r>
            <a:endParaRPr lang="en-US" dirty="0">
              <a:latin typeface="+mj-lt"/>
            </a:endParaRPr>
          </a:p>
        </p:txBody>
      </p:sp>
      <p:sp>
        <p:nvSpPr>
          <p:cNvPr id="3" name="Content Placeholder 2"/>
          <p:cNvSpPr>
            <a:spLocks noGrp="1"/>
          </p:cNvSpPr>
          <p:nvPr>
            <p:ph idx="1"/>
          </p:nvPr>
        </p:nvSpPr>
        <p:spPr/>
        <p:txBody>
          <a:bodyPr/>
          <a:lstStyle/>
          <a:p>
            <a:r>
              <a:rPr lang="en-US" sz="2600" dirty="0" smtClean="0"/>
              <a:t>Exhaust Gas Temperature Sensors</a:t>
            </a:r>
          </a:p>
          <a:p>
            <a:pPr lvl="1"/>
            <a:r>
              <a:rPr lang="en-US" sz="2200" dirty="0" smtClean="0"/>
              <a:t>Exhaust </a:t>
            </a:r>
            <a:r>
              <a:rPr lang="en-US" sz="2200" dirty="0"/>
              <a:t>gas temperature sensors are used to help the </a:t>
            </a:r>
            <a:r>
              <a:rPr lang="en-US" sz="2200" dirty="0" smtClean="0"/>
              <a:t>PCM control </a:t>
            </a:r>
            <a:r>
              <a:rPr lang="en-US" sz="2200" dirty="0"/>
              <a:t>the DPF</a:t>
            </a:r>
            <a:r>
              <a:rPr lang="en-US" sz="2200" dirty="0" smtClean="0"/>
              <a:t>.</a:t>
            </a:r>
          </a:p>
          <a:p>
            <a:r>
              <a:rPr lang="en-US" sz="2600" dirty="0" smtClean="0"/>
              <a:t>DPF Differential Pressure Sensor</a:t>
            </a:r>
          </a:p>
          <a:p>
            <a:pPr lvl="1"/>
            <a:r>
              <a:rPr lang="en-US" sz="2200" dirty="0" smtClean="0"/>
              <a:t>Measures the level of restriction in the filter assembly. </a:t>
            </a:r>
          </a:p>
          <a:p>
            <a:r>
              <a:rPr lang="en-US" sz="2600" dirty="0" smtClean="0"/>
              <a:t>DPF Regeneration</a:t>
            </a:r>
          </a:p>
          <a:p>
            <a:pPr lvl="1"/>
            <a:r>
              <a:rPr lang="en-US" sz="2200" dirty="0" smtClean="0"/>
              <a:t>Passive Regeneration</a:t>
            </a:r>
          </a:p>
          <a:p>
            <a:pPr lvl="1"/>
            <a:r>
              <a:rPr lang="en-US" sz="2200" dirty="0" smtClean="0"/>
              <a:t>Active Regeneration</a:t>
            </a:r>
          </a:p>
          <a:p>
            <a:r>
              <a:rPr lang="en-US" sz="2600" dirty="0" smtClean="0"/>
              <a:t>Ash Loading</a:t>
            </a:r>
          </a:p>
          <a:p>
            <a:pPr lvl="1"/>
            <a:r>
              <a:rPr lang="en-US" sz="2200" dirty="0" smtClean="0"/>
              <a:t>To service the ash load, most DPF units are replaced.</a:t>
            </a:r>
          </a:p>
          <a:p>
            <a:endParaRPr lang="en-US" dirty="0"/>
          </a:p>
        </p:txBody>
      </p:sp>
    </p:spTree>
    <p:extLst>
      <p:ext uri="{BB962C8B-B14F-4D97-AF65-F5344CB8AC3E}">
        <p14:creationId xmlns:p14="http://schemas.microsoft.com/office/powerpoint/2010/main" val="237390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ENGINES (2 of 3)</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smtClean="0"/>
              <a:t>Heavier than gasoline engine.</a:t>
            </a:r>
          </a:p>
          <a:p>
            <a:pPr lvl="1"/>
            <a:r>
              <a:rPr lang="en-US" dirty="0" smtClean="0"/>
              <a:t>Torque much greater than same size gasoline engine.</a:t>
            </a:r>
          </a:p>
          <a:p>
            <a:r>
              <a:rPr lang="en-US" dirty="0" smtClean="0"/>
              <a:t>Air-Fuel Ratios</a:t>
            </a:r>
          </a:p>
          <a:p>
            <a:pPr lvl="1"/>
            <a:r>
              <a:rPr lang="en-US" dirty="0" smtClean="0"/>
              <a:t>Varies from 85:1 (very lean) to 20:1 (rich)</a:t>
            </a:r>
          </a:p>
          <a:p>
            <a:pPr lvl="1"/>
            <a:r>
              <a:rPr lang="en-US" dirty="0" smtClean="0"/>
              <a:t>Higher air fuel ratio leads to increased efficiency.</a:t>
            </a:r>
          </a:p>
          <a:p>
            <a:endParaRPr lang="en-US" dirty="0"/>
          </a:p>
        </p:txBody>
      </p:sp>
    </p:spTree>
    <p:extLst>
      <p:ext uri="{BB962C8B-B14F-4D97-AF65-F5344CB8AC3E}">
        <p14:creationId xmlns:p14="http://schemas.microsoft.com/office/powerpoint/2010/main" val="28756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19.24 After-treatment of diesel exhaust is handled by the DOC and DPF</a:t>
            </a:r>
            <a:endParaRPr lang="en-US" dirty="0">
              <a:latin typeface="+mj-lt"/>
            </a:endParaRPr>
          </a:p>
        </p:txBody>
      </p:sp>
      <p:pic>
        <p:nvPicPr>
          <p:cNvPr id="3" name="Picture 2" descr="A figure shows the exhaust pipe of an engine with a diesel oxidation catalyst connected to a diesel exhaust particulate fil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570" y="2566925"/>
            <a:ext cx="7614855" cy="236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3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19.25 The soot is trapped in the passages of the DPF. The exhaust has to flow through the sides of the trap and exit</a:t>
            </a:r>
            <a:endParaRPr lang="en-US" dirty="0">
              <a:latin typeface="+mj-lt"/>
            </a:endParaRPr>
          </a:p>
        </p:txBody>
      </p:sp>
      <p:pic>
        <p:nvPicPr>
          <p:cNvPr id="3" name="Picture 2" descr="Figure of a diesel particulate filter with S-shaped passages. The passages trap the soot and exhaust gases exit the DPF through the sides of the tr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1489" y="1626739"/>
            <a:ext cx="4761016" cy="453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6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19.26 EGT 1 and EGT 2 are used by the PCM to help control after-treatment system operation</a:t>
            </a:r>
            <a:endParaRPr lang="en-US" dirty="0">
              <a:latin typeface="+mj-lt"/>
            </a:endParaRPr>
          </a:p>
        </p:txBody>
      </p:sp>
      <p:pic>
        <p:nvPicPr>
          <p:cNvPr id="3" name="Picture 2" descr="A figure shows two EGT sensors placed on the either side of a DP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469" y="2219967"/>
            <a:ext cx="7789056" cy="311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19.27 Regeneration burns the soot and renews the DPF</a:t>
            </a:r>
            <a:endParaRPr lang="en-US" dirty="0">
              <a:latin typeface="+mj-lt"/>
            </a:endParaRPr>
          </a:p>
        </p:txBody>
      </p:sp>
      <p:pic>
        <p:nvPicPr>
          <p:cNvPr id="3" name="Picture 2" descr="A figure illustrates regeneration in a DPF. High exhaust temperatures burn the soot deposited in a DPF and leads to cleaned are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786502"/>
            <a:ext cx="6035642" cy="434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2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009775"/>
            <a:ext cx="60769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05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19.28 The post-injection pulse occurs to create the heat needed for regeneration</a:t>
            </a:r>
            <a:endParaRPr lang="en-US" dirty="0">
              <a:latin typeface="+mj-lt"/>
            </a:endParaRPr>
          </a:p>
        </p:txBody>
      </p:sp>
      <p:pic>
        <p:nvPicPr>
          <p:cNvPr id="3" name="Picture 2" descr="A figure shows a post-injection pulse. The pulse rises during pilot, pre, main, after, and post. The time between the end of pre and start of main is 0.4 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469" y="2241429"/>
            <a:ext cx="7789056" cy="337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5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828800"/>
            <a:ext cx="62769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19.29 The exhaust is split into two outlets and has slits to help draw outside air in as the exhaust leaves the tailpipe. The end result is cooler exhaust gases exiting the tailpipe</a:t>
            </a:r>
            <a:endParaRPr lang="en-US" sz="2000" dirty="0">
              <a:latin typeface="+mj-lt"/>
            </a:endParaRPr>
          </a:p>
        </p:txBody>
      </p:sp>
      <p:pic>
        <p:nvPicPr>
          <p:cNvPr id="3" name="Picture 2" descr="A photo shows an exhaust pipe split into two outlets. The outlets have slits on their surface to help draw outside air in.&#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4085" y="2362200"/>
            <a:ext cx="4375466" cy="328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4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SELECTIVE CATALYST REDUCTION</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Selective catalytic </a:t>
            </a:r>
            <a:r>
              <a:rPr lang="en-US" dirty="0" smtClean="0"/>
              <a:t>reduction (SCR</a:t>
            </a:r>
            <a:r>
              <a:rPr lang="en-US" dirty="0"/>
              <a:t>) is a method used to reduce NO</a:t>
            </a:r>
            <a:r>
              <a:rPr lang="en-US" sz="400" dirty="0"/>
              <a:t>x </a:t>
            </a:r>
            <a:r>
              <a:rPr lang="en-US" dirty="0"/>
              <a:t>emissions by injecting </a:t>
            </a:r>
            <a:r>
              <a:rPr lang="en-US" dirty="0" smtClean="0"/>
              <a:t>urea into </a:t>
            </a:r>
            <a:r>
              <a:rPr lang="en-US" dirty="0"/>
              <a:t>the exhaust stream</a:t>
            </a:r>
            <a:r>
              <a:rPr lang="en-US" dirty="0" smtClean="0"/>
              <a:t>.</a:t>
            </a:r>
          </a:p>
          <a:p>
            <a:r>
              <a:rPr lang="en-US" dirty="0" smtClean="0"/>
              <a:t>Advantages of SCR</a:t>
            </a:r>
          </a:p>
          <a:p>
            <a:pPr lvl="1"/>
            <a:r>
              <a:rPr lang="en-US" dirty="0"/>
              <a:t>Potential higher engine power output for the same size </a:t>
            </a:r>
            <a:r>
              <a:rPr lang="en-US" dirty="0" smtClean="0"/>
              <a:t>engine and reduced </a:t>
            </a:r>
            <a:r>
              <a:rPr lang="en-US" dirty="0"/>
              <a:t>NO</a:t>
            </a:r>
            <a:r>
              <a:rPr lang="en-US" sz="400" dirty="0"/>
              <a:t>x </a:t>
            </a:r>
            <a:r>
              <a:rPr lang="en-US" dirty="0"/>
              <a:t>emissions up to 90</a:t>
            </a:r>
            <a:r>
              <a:rPr lang="en-US" dirty="0" smtClean="0"/>
              <a:t>%.</a:t>
            </a:r>
          </a:p>
          <a:p>
            <a:r>
              <a:rPr lang="en-US" dirty="0" smtClean="0"/>
              <a:t>Disadvantages of SCR</a:t>
            </a:r>
          </a:p>
          <a:p>
            <a:pPr lvl="1"/>
            <a:r>
              <a:rPr lang="en-US" dirty="0"/>
              <a:t>Onboard storage tank required for the </a:t>
            </a:r>
            <a:r>
              <a:rPr lang="en-US" dirty="0" smtClean="0"/>
              <a:t>urea, and increased customer costs due to refilling.</a:t>
            </a:r>
            <a:endParaRPr lang="en-US" dirty="0"/>
          </a:p>
        </p:txBody>
      </p:sp>
    </p:spTree>
    <p:extLst>
      <p:ext uri="{BB962C8B-B14F-4D97-AF65-F5344CB8AC3E}">
        <p14:creationId xmlns:p14="http://schemas.microsoft.com/office/powerpoint/2010/main" val="127435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19.30 Diesel exhaust fluid is housed in a separate container that holds from 5 to 10 gallons, or enough to last until the next scheduled oil change, in most diesel vehicles that use SCR</a:t>
            </a:r>
            <a:endParaRPr lang="en-US" sz="2000" dirty="0">
              <a:latin typeface="+mj-lt"/>
            </a:endParaRPr>
          </a:p>
        </p:txBody>
      </p:sp>
      <p:pic>
        <p:nvPicPr>
          <p:cNvPr id="3" name="Picture 2" descr="A photo shows the lid of a diesel exhaust fluid tank positioned next to the diesel tank l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5643" y="2209800"/>
            <a:ext cx="6279894" cy="342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8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ENGINES (3 of 3)</a:t>
            </a:r>
            <a:endParaRPr lang="en-US" dirty="0">
              <a:latin typeface="+mj-lt"/>
            </a:endParaRPr>
          </a:p>
        </p:txBody>
      </p:sp>
      <p:sp>
        <p:nvSpPr>
          <p:cNvPr id="3" name="Content Placeholder 2"/>
          <p:cNvSpPr>
            <a:spLocks noGrp="1"/>
          </p:cNvSpPr>
          <p:nvPr>
            <p:ph idx="1"/>
          </p:nvPr>
        </p:nvSpPr>
        <p:spPr/>
        <p:txBody>
          <a:bodyPr/>
          <a:lstStyle/>
          <a:p>
            <a:r>
              <a:rPr lang="en-US" dirty="0" smtClean="0"/>
              <a:t>Indirect Injection</a:t>
            </a:r>
          </a:p>
          <a:p>
            <a:pPr lvl="1"/>
            <a:r>
              <a:rPr lang="en-US" dirty="0" smtClean="0"/>
              <a:t>Fuel is injected into a prechamber.</a:t>
            </a:r>
          </a:p>
          <a:p>
            <a:r>
              <a:rPr lang="en-US" dirty="0" smtClean="0"/>
              <a:t>Direct Injection</a:t>
            </a:r>
          </a:p>
          <a:p>
            <a:pPr lvl="1"/>
            <a:r>
              <a:rPr lang="en-US" dirty="0" smtClean="0"/>
              <a:t>Fuel is injected directly into the cylinder.</a:t>
            </a:r>
          </a:p>
          <a:p>
            <a:r>
              <a:rPr lang="en-US" dirty="0" smtClean="0"/>
              <a:t>Diesel Fuel Ignition</a:t>
            </a:r>
          </a:p>
          <a:p>
            <a:pPr lvl="1"/>
            <a:r>
              <a:rPr lang="en-US" dirty="0" smtClean="0"/>
              <a:t>Intake stroke fills cylinder with air.</a:t>
            </a:r>
          </a:p>
          <a:p>
            <a:pPr lvl="1"/>
            <a:r>
              <a:rPr lang="en-US" dirty="0" smtClean="0"/>
              <a:t>Compression stroke raises cylinder pressure.</a:t>
            </a:r>
          </a:p>
          <a:p>
            <a:pPr lvl="1"/>
            <a:r>
              <a:rPr lang="en-US" dirty="0" smtClean="0"/>
              <a:t>Fuel injected near TDC on compression stroke.</a:t>
            </a:r>
          </a:p>
          <a:p>
            <a:pPr lvl="1"/>
            <a:r>
              <a:rPr lang="en-US" dirty="0" smtClean="0"/>
              <a:t>Power stroke a result of fuel ignition.</a:t>
            </a:r>
          </a:p>
          <a:p>
            <a:pPr lvl="1"/>
            <a:r>
              <a:rPr lang="en-US" dirty="0" smtClean="0"/>
              <a:t>Exhaust stroke starts flow of gasses out of cylinder.</a:t>
            </a:r>
          </a:p>
          <a:p>
            <a:pPr lvl="1"/>
            <a:endParaRPr lang="en-US" dirty="0" smtClean="0"/>
          </a:p>
          <a:p>
            <a:pPr lvl="1"/>
            <a:endParaRPr lang="en-US" dirty="0"/>
          </a:p>
        </p:txBody>
      </p:sp>
    </p:spTree>
    <p:extLst>
      <p:ext uri="{BB962C8B-B14F-4D97-AF65-F5344CB8AC3E}">
        <p14:creationId xmlns:p14="http://schemas.microsoft.com/office/powerpoint/2010/main" val="332476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19.31 Urea (diesel exhaust fluid) injection is used to reduce NO</a:t>
            </a:r>
            <a:r>
              <a:rPr lang="en-IN" sz="2000" baseline="-25000" dirty="0">
                <a:latin typeface="+mj-lt"/>
              </a:rPr>
              <a:t>x</a:t>
            </a:r>
            <a:r>
              <a:rPr lang="en-IN" sz="2000" dirty="0">
                <a:latin typeface="+mj-lt"/>
              </a:rPr>
              <a:t> exhaust emissions. It is injected after the diesel oxidation catalyst (DOC) and before the diesel particulate filter (DPF) on this 6.7 </a:t>
            </a:r>
            <a:r>
              <a:rPr lang="en-IN" sz="2000" dirty="0" err="1">
                <a:latin typeface="+mj-lt"/>
              </a:rPr>
              <a:t>liter</a:t>
            </a:r>
            <a:r>
              <a:rPr lang="en-IN" sz="2000" dirty="0">
                <a:latin typeface="+mj-lt"/>
              </a:rPr>
              <a:t> Ford diesel engine</a:t>
            </a:r>
            <a:endParaRPr lang="en-US" dirty="0">
              <a:latin typeface="+mj-lt"/>
            </a:endParaRPr>
          </a:p>
        </p:txBody>
      </p:sp>
      <p:pic>
        <p:nvPicPr>
          <p:cNvPr id="3" name="Picture 2" descr="The figure shows the following details:&#10;• A urea dousing system injects urea after an oxidation catalyst and before the urea SCR and NH sub 3 oxide catalyst.&#10;• Hydrocarbons, carbon monoxide, nitrogen oxide, and particulate matter from engine exhaust enter the system and are converted into nitrogen, carbon dioxide, water, and smaller particulate matt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8533" y="1841625"/>
            <a:ext cx="6106927" cy="431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36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EXHAUST SMOKE DIAGNOSIS</a:t>
            </a:r>
            <a:endParaRPr lang="en-US" dirty="0">
              <a:latin typeface="+mj-lt"/>
            </a:endParaRPr>
          </a:p>
        </p:txBody>
      </p:sp>
      <p:sp>
        <p:nvSpPr>
          <p:cNvPr id="3" name="Content Placeholder 2"/>
          <p:cNvSpPr>
            <a:spLocks noGrp="1"/>
          </p:cNvSpPr>
          <p:nvPr>
            <p:ph idx="1"/>
          </p:nvPr>
        </p:nvSpPr>
        <p:spPr/>
        <p:txBody>
          <a:bodyPr/>
          <a:lstStyle/>
          <a:p>
            <a:r>
              <a:rPr lang="en-US" dirty="0" smtClean="0"/>
              <a:t>Black Smoke</a:t>
            </a:r>
          </a:p>
          <a:p>
            <a:pPr lvl="1"/>
            <a:r>
              <a:rPr lang="en-US" dirty="0" smtClean="0"/>
              <a:t>Incomplete combustion </a:t>
            </a:r>
            <a:r>
              <a:rPr lang="en-US" dirty="0"/>
              <a:t>because of a lack of air or a fault in the injection </a:t>
            </a:r>
            <a:r>
              <a:rPr lang="en-US" dirty="0" smtClean="0"/>
              <a:t>system.</a:t>
            </a:r>
          </a:p>
          <a:p>
            <a:r>
              <a:rPr lang="en-US" dirty="0" smtClean="0"/>
              <a:t>White Smoke</a:t>
            </a:r>
          </a:p>
          <a:p>
            <a:pPr lvl="1"/>
            <a:r>
              <a:rPr lang="en-US" dirty="0" smtClean="0"/>
              <a:t>Occurs </a:t>
            </a:r>
            <a:r>
              <a:rPr lang="en-US" dirty="0"/>
              <a:t>most often </a:t>
            </a:r>
            <a:r>
              <a:rPr lang="en-US" dirty="0" smtClean="0"/>
              <a:t>during cold </a:t>
            </a:r>
            <a:r>
              <a:rPr lang="en-US" dirty="0"/>
              <a:t>engine starts because the smoke is usually condensed </a:t>
            </a:r>
            <a:r>
              <a:rPr lang="en-US" dirty="0" smtClean="0"/>
              <a:t>fuel droplets.</a:t>
            </a:r>
          </a:p>
          <a:p>
            <a:r>
              <a:rPr lang="en-US" dirty="0" smtClean="0"/>
              <a:t>Blue or Gray Smoke</a:t>
            </a:r>
          </a:p>
          <a:p>
            <a:pPr lvl="1"/>
            <a:r>
              <a:rPr lang="en-US" dirty="0" smtClean="0"/>
              <a:t>Is </a:t>
            </a:r>
            <a:r>
              <a:rPr lang="en-US" dirty="0"/>
              <a:t>usually </a:t>
            </a:r>
            <a:r>
              <a:rPr lang="en-US" dirty="0" smtClean="0"/>
              <a:t>due to </a:t>
            </a:r>
            <a:r>
              <a:rPr lang="en-US" dirty="0"/>
              <a:t>oil consumption caused by worn piston rings, scored </a:t>
            </a:r>
            <a:r>
              <a:rPr lang="en-US" dirty="0" smtClean="0"/>
              <a:t>cylinder walls</a:t>
            </a:r>
            <a:r>
              <a:rPr lang="en-US" dirty="0"/>
              <a:t>, or defective valve stem seals.</a:t>
            </a:r>
            <a:endParaRPr lang="en-US" dirty="0"/>
          </a:p>
        </p:txBody>
      </p:sp>
    </p:spTree>
    <p:extLst>
      <p:ext uri="{BB962C8B-B14F-4D97-AF65-F5344CB8AC3E}">
        <p14:creationId xmlns:p14="http://schemas.microsoft.com/office/powerpoint/2010/main" val="132461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PERFORMANCE DIAGNOSIS</a:t>
            </a:r>
            <a:endParaRPr lang="en-US" dirty="0">
              <a:latin typeface="+mj-lt"/>
            </a:endParaRPr>
          </a:p>
        </p:txBody>
      </p:sp>
      <p:sp>
        <p:nvSpPr>
          <p:cNvPr id="3" name="Content Placeholder 2"/>
          <p:cNvSpPr>
            <a:spLocks noGrp="1"/>
          </p:cNvSpPr>
          <p:nvPr>
            <p:ph idx="1"/>
          </p:nvPr>
        </p:nvSpPr>
        <p:spPr/>
        <p:txBody>
          <a:bodyPr/>
          <a:lstStyle/>
          <a:p>
            <a:r>
              <a:rPr lang="en-US" dirty="0" smtClean="0"/>
              <a:t>Begin by checking the oil</a:t>
            </a:r>
          </a:p>
          <a:p>
            <a:pPr lvl="1"/>
            <a:r>
              <a:rPr lang="en-US" dirty="0" smtClean="0"/>
              <a:t>High oil level may indicate fuel in the crankcase.</a:t>
            </a:r>
          </a:p>
          <a:p>
            <a:r>
              <a:rPr lang="en-US" dirty="0" smtClean="0"/>
              <a:t>Scan data is used to find common faults:</a:t>
            </a:r>
          </a:p>
          <a:p>
            <a:pPr lvl="1"/>
            <a:r>
              <a:rPr lang="en-US" dirty="0" smtClean="0"/>
              <a:t>Hard starting</a:t>
            </a:r>
          </a:p>
          <a:p>
            <a:pPr lvl="1"/>
            <a:r>
              <a:rPr lang="en-US" dirty="0" smtClean="0"/>
              <a:t>No start</a:t>
            </a:r>
          </a:p>
          <a:p>
            <a:pPr lvl="1"/>
            <a:r>
              <a:rPr lang="en-US" dirty="0" smtClean="0"/>
              <a:t>Extended cranking  before start</a:t>
            </a:r>
          </a:p>
          <a:p>
            <a:pPr lvl="1"/>
            <a:r>
              <a:rPr lang="en-US" dirty="0" smtClean="0"/>
              <a:t>Low Power</a:t>
            </a:r>
          </a:p>
          <a:p>
            <a:pPr lvl="1"/>
            <a:endParaRPr lang="en-US" dirty="0"/>
          </a:p>
        </p:txBody>
      </p:sp>
    </p:spTree>
    <p:extLst>
      <p:ext uri="{BB962C8B-B14F-4D97-AF65-F5344CB8AC3E}">
        <p14:creationId xmlns:p14="http://schemas.microsoft.com/office/powerpoint/2010/main" val="248711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smtClean="0">
                <a:latin typeface="+mj-lt"/>
              </a:rPr>
              <a:t>Chart 19-2: Cummins </a:t>
            </a:r>
            <a:r>
              <a:rPr lang="en-IN" sz="2000" dirty="0">
                <a:latin typeface="+mj-lt"/>
              </a:rPr>
              <a:t>5.9 and 6.7 </a:t>
            </a:r>
            <a:r>
              <a:rPr lang="en-IN" sz="2000" dirty="0" err="1">
                <a:latin typeface="+mj-lt"/>
              </a:rPr>
              <a:t>liter</a:t>
            </a:r>
            <a:r>
              <a:rPr lang="en-IN" sz="2000" dirty="0">
                <a:latin typeface="+mj-lt"/>
              </a:rPr>
              <a:t>. The values can be obtained by using a scan tool and basic test equipment. Always follow the vehicle manufacturer’s recommended procedures.</a:t>
            </a:r>
          </a:p>
        </p:txBody>
      </p:sp>
      <p:pic>
        <p:nvPicPr>
          <p:cNvPr id="3" name="Picture 2" descr="The table lists the following values:&#10;• Low-pressure pump: 8 to 12 PSI&#10;• Pump amperes: 4A&#10;• Pump volume: 45 oz. in 30 seconds&#10;• High-pressure pump: 5,000 to 23,000&#10;• Pressure at idle: 5,600 to 5,700&#10;• Minimum pressure to start: 5,000&#10;• Electronic fuel control (EFC) maximum fuel pressure: Disconnect EFC to achieve maximum pressure&#10;• Fuel injector volts: 90V&#10;• Fuel injector amperes: 20A&#10;• Heater current: 120 to 160 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816636" cy="319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67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smtClean="0">
                <a:latin typeface="+mj-lt"/>
              </a:rPr>
              <a:t>Chart 19-2: GM </a:t>
            </a:r>
            <a:r>
              <a:rPr lang="en-IN" sz="2000" dirty="0">
                <a:latin typeface="+mj-lt"/>
              </a:rPr>
              <a:t>Duramax. The values can be obtained by using a scan tool and basic test equipment. Always follow the vehicle manufacturer’s recommended procedures.</a:t>
            </a:r>
            <a:r>
              <a:rPr lang="en-IN" sz="2000" dirty="0"/>
              <a:t/>
            </a:r>
            <a:br>
              <a:rPr lang="en-IN" sz="2000" dirty="0"/>
            </a:br>
            <a:endParaRPr lang="en-US" dirty="0"/>
          </a:p>
        </p:txBody>
      </p:sp>
      <p:pic>
        <p:nvPicPr>
          <p:cNvPr id="3" name="Picture 2" descr="The table lists the following values:&#10;• Low-pressure pump vacuum: 2 to 10 in. Hg.&#10;• Pump amperes: NA&#10;• Pump volume: NA&#10;• High-pressure pump: 5,000 to 23,000 PSI&#10;• Pressure at idle: 5,000 to 6,000 PSI (30 to 40 MPa)&#10;• Minimum pressure to start: 1,500 PSI (10 MPa)&#10;• Fuel rail pressure regulator (FRPR) maximum fuel pressure: Disconnect to achieve maximum pressure&#10;• Fuel injector volts: 48 V or 93 V&#10;• Fuel injector amperes: 20 A&#10;• Glow plug current: 160 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26" y="1905000"/>
            <a:ext cx="7796662" cy="380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55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smtClean="0">
                <a:latin typeface="+mj-lt"/>
              </a:rPr>
              <a:t>Chart 19-2: Ford </a:t>
            </a:r>
            <a:r>
              <a:rPr lang="en-IN" sz="2000" dirty="0">
                <a:latin typeface="+mj-lt"/>
              </a:rPr>
              <a:t>Power Stroke. The values can be obtained by using a scan tool and basic test equipment. Always follow the vehicle manufacturer’s recommended procedures.</a:t>
            </a:r>
            <a:r>
              <a:rPr lang="en-IN" sz="2000" dirty="0"/>
              <a:t/>
            </a:r>
            <a:br>
              <a:rPr lang="en-IN" sz="2000" dirty="0"/>
            </a:br>
            <a:endParaRPr lang="en-US" dirty="0"/>
          </a:p>
        </p:txBody>
      </p:sp>
      <p:pic>
        <p:nvPicPr>
          <p:cNvPr id="3" name="Picture 2" descr="The table lists the following values:&#10;• Low-pressure pump: 50 to 60 PSI&#10;• High-pressure pump: 500 to 4,000 PSI&#10;• Idle PSI: 500 PSI+&#10;• Minimum pressure to start: 500 PSI (0.85 V)&#10;• Injection pressure regulator (IPR) maximum fuel pressure: Apply power and ground to IPR&#10;• Injector volts: 48 V&#10;• Injector amperes: 20 A&#10;• Glow plug amperes: 20 to 25 A each (160 to 200 A tota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6" y="1981200"/>
            <a:ext cx="7817399" cy="361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70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19.32 A pressure gauge checking the fuel pressure from the lift pump on a Cummins 6.7 </a:t>
            </a:r>
            <a:r>
              <a:rPr lang="en-IN" sz="2400" dirty="0" err="1">
                <a:latin typeface="+mj-lt"/>
              </a:rPr>
              <a:t>liter</a:t>
            </a:r>
            <a:r>
              <a:rPr lang="en-IN" sz="2400" dirty="0">
                <a:latin typeface="+mj-lt"/>
              </a:rPr>
              <a:t> diesel</a:t>
            </a:r>
            <a:endParaRPr lang="en-US" dirty="0">
              <a:latin typeface="+mj-lt"/>
            </a:endParaRPr>
          </a:p>
        </p:txBody>
      </p:sp>
      <p:pic>
        <p:nvPicPr>
          <p:cNvPr id="3" name="Picture 2" descr="Photo of a pressure gauge connected to the lift pump on a Cummins 6.7-liter diesel engine to check the fuel press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1352" y="1871012"/>
            <a:ext cx="5521288" cy="414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9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COMPRESSION TESTING</a:t>
            </a:r>
            <a:endParaRPr lang="en-US" dirty="0">
              <a:latin typeface="+mj-lt"/>
            </a:endParaRPr>
          </a:p>
        </p:txBody>
      </p:sp>
      <p:sp>
        <p:nvSpPr>
          <p:cNvPr id="3" name="Content Placeholder 2"/>
          <p:cNvSpPr>
            <a:spLocks noGrp="1"/>
          </p:cNvSpPr>
          <p:nvPr>
            <p:ph idx="1"/>
          </p:nvPr>
        </p:nvSpPr>
        <p:spPr/>
        <p:txBody>
          <a:bodyPr/>
          <a:lstStyle/>
          <a:p>
            <a:r>
              <a:rPr lang="en-US" dirty="0"/>
              <a:t>A compression test is fundamental for determining the </a:t>
            </a:r>
            <a:r>
              <a:rPr lang="en-US" dirty="0" smtClean="0"/>
              <a:t>mechanical condition </a:t>
            </a:r>
            <a:r>
              <a:rPr lang="en-US" dirty="0"/>
              <a:t>of a diesel engine</a:t>
            </a:r>
            <a:r>
              <a:rPr lang="en-US" dirty="0" smtClean="0"/>
              <a:t>.</a:t>
            </a:r>
          </a:p>
          <a:p>
            <a:r>
              <a:rPr lang="en-US" dirty="0" smtClean="0"/>
              <a:t>To perform a compression test the following will have to done:</a:t>
            </a:r>
          </a:p>
          <a:p>
            <a:pPr lvl="1"/>
            <a:r>
              <a:rPr lang="en-US" dirty="0"/>
              <a:t>Remove the glow plug (if equipped) or the injector</a:t>
            </a:r>
            <a:r>
              <a:rPr lang="en-US" dirty="0" smtClean="0"/>
              <a:t>.</a:t>
            </a:r>
          </a:p>
          <a:p>
            <a:pPr lvl="1"/>
            <a:r>
              <a:rPr lang="en-US" dirty="0"/>
              <a:t>Use a diesel compression gauge, as the compression is </a:t>
            </a:r>
            <a:r>
              <a:rPr lang="en-US" dirty="0" smtClean="0"/>
              <a:t>too high </a:t>
            </a:r>
            <a:r>
              <a:rPr lang="en-US" dirty="0"/>
              <a:t>to use a gasoline engine compression gauge.</a:t>
            </a:r>
            <a:endParaRPr lang="en-US" dirty="0"/>
          </a:p>
        </p:txBody>
      </p:sp>
    </p:spTree>
    <p:extLst>
      <p:ext uri="{BB962C8B-B14F-4D97-AF65-F5344CB8AC3E}">
        <p14:creationId xmlns:p14="http://schemas.microsoft.com/office/powerpoint/2010/main" val="285400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19.33 A compression gauge that is designed for the higher compression ratio of a diesel engine should be used </a:t>
            </a:r>
            <a:r>
              <a:rPr lang="en-IN" sz="2400" dirty="0" smtClean="0">
                <a:latin typeface="+mj-lt"/>
              </a:rPr>
              <a:t>when checking </a:t>
            </a:r>
            <a:r>
              <a:rPr lang="en-IN" sz="2400" dirty="0">
                <a:latin typeface="+mj-lt"/>
              </a:rPr>
              <a:t>the compression</a:t>
            </a:r>
            <a:endParaRPr lang="en-US" dirty="0">
              <a:latin typeface="+mj-lt"/>
            </a:endParaRPr>
          </a:p>
        </p:txBody>
      </p:sp>
      <p:pic>
        <p:nvPicPr>
          <p:cNvPr id="3" name="Picture 2" descr="Photo of a technician using a compression gauge screwed into one of the spark plug holes of an engine to test the compression on the diesel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4179" y="1981200"/>
            <a:ext cx="4315634" cy="391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89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GLOW PLUG RESISTANCE BALANCE TEST</a:t>
            </a:r>
            <a:endParaRPr lang="en-US" dirty="0">
              <a:latin typeface="+mj-lt"/>
            </a:endParaRPr>
          </a:p>
        </p:txBody>
      </p:sp>
      <p:sp>
        <p:nvSpPr>
          <p:cNvPr id="3" name="Content Placeholder 2"/>
          <p:cNvSpPr>
            <a:spLocks noGrp="1"/>
          </p:cNvSpPr>
          <p:nvPr>
            <p:ph idx="1"/>
          </p:nvPr>
        </p:nvSpPr>
        <p:spPr/>
        <p:txBody>
          <a:bodyPr/>
          <a:lstStyle/>
          <a:p>
            <a:r>
              <a:rPr lang="en-US" dirty="0"/>
              <a:t>Glow plugs increase in resistance as their temperature </a:t>
            </a:r>
            <a:r>
              <a:rPr lang="en-US" dirty="0" smtClean="0"/>
              <a:t>increases.</a:t>
            </a:r>
          </a:p>
          <a:p>
            <a:r>
              <a:rPr lang="en-US" dirty="0" smtClean="0"/>
              <a:t>All glow </a:t>
            </a:r>
            <a:r>
              <a:rPr lang="en-US" dirty="0"/>
              <a:t>plugs should have about the same resistance when </a:t>
            </a:r>
            <a:r>
              <a:rPr lang="en-US" dirty="0" smtClean="0"/>
              <a:t>checked with </a:t>
            </a:r>
            <a:r>
              <a:rPr lang="en-US" dirty="0"/>
              <a:t>an ohmmeter</a:t>
            </a:r>
            <a:r>
              <a:rPr lang="en-US" dirty="0" smtClean="0"/>
              <a:t>.</a:t>
            </a:r>
          </a:p>
          <a:p>
            <a:r>
              <a:rPr lang="en-US" dirty="0"/>
              <a:t>A similar test of the resistance of the glow </a:t>
            </a:r>
            <a:r>
              <a:rPr lang="en-US" dirty="0" smtClean="0"/>
              <a:t>plugs can </a:t>
            </a:r>
            <a:r>
              <a:rPr lang="en-US" dirty="0"/>
              <a:t>be used to detect a weak cylinder</a:t>
            </a:r>
            <a:r>
              <a:rPr lang="en-US" dirty="0" smtClean="0"/>
              <a:t>.</a:t>
            </a:r>
          </a:p>
          <a:p>
            <a:r>
              <a:rPr lang="en-US" dirty="0" smtClean="0"/>
              <a:t>A weak cylinder will generate less heat and the resistance of the glow plug will be different.</a:t>
            </a:r>
            <a:endParaRPr lang="en-US" dirty="0"/>
          </a:p>
        </p:txBody>
      </p:sp>
    </p:spTree>
    <p:extLst>
      <p:ext uri="{BB962C8B-B14F-4D97-AF65-F5344CB8AC3E}">
        <p14:creationId xmlns:p14="http://schemas.microsoft.com/office/powerpoint/2010/main" val="129292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19.1 Diesel combustion occurs when fuel is injected into the hot, highly compressed air in the cylinder</a:t>
            </a:r>
            <a:endParaRPr lang="en-US" sz="2400" dirty="0">
              <a:latin typeface="+mj-lt"/>
            </a:endParaRPr>
          </a:p>
        </p:txBody>
      </p:sp>
      <p:pic>
        <p:nvPicPr>
          <p:cNvPr id="5" name="Picture 2" descr="The figure shows a cylinder with the piston at the top of the cylinder:&#10;• The exhaust and intake valves are in closed position.&#10;• The fuel injector injects compressed fuel inside the cylinder.&#10;• Ignition occurs due to the injection of fuel into the hot, compressed air in the cylind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1564" y="1905560"/>
            <a:ext cx="4180872" cy="420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INJECTOR POP TESTING</a:t>
            </a:r>
            <a:endParaRPr lang="en-US" dirty="0">
              <a:latin typeface="+mj-lt"/>
            </a:endParaRPr>
          </a:p>
        </p:txBody>
      </p:sp>
      <p:sp>
        <p:nvSpPr>
          <p:cNvPr id="3" name="Content Placeholder 2"/>
          <p:cNvSpPr>
            <a:spLocks noGrp="1"/>
          </p:cNvSpPr>
          <p:nvPr>
            <p:ph idx="1"/>
          </p:nvPr>
        </p:nvSpPr>
        <p:spPr/>
        <p:txBody>
          <a:bodyPr/>
          <a:lstStyle/>
          <a:p>
            <a:r>
              <a:rPr lang="en-US" dirty="0"/>
              <a:t>A pop tester is a device used for checking a diesel injector </a:t>
            </a:r>
            <a:r>
              <a:rPr lang="en-US" dirty="0" smtClean="0"/>
              <a:t>nozzle for </a:t>
            </a:r>
            <a:r>
              <a:rPr lang="en-US" dirty="0"/>
              <a:t>proper spray pattern</a:t>
            </a:r>
            <a:r>
              <a:rPr lang="en-US" dirty="0" smtClean="0"/>
              <a:t>.</a:t>
            </a:r>
          </a:p>
          <a:p>
            <a:r>
              <a:rPr lang="en-US" dirty="0"/>
              <a:t>The spray pattern should be a hollow cone, but will </a:t>
            </a:r>
            <a:r>
              <a:rPr lang="en-US" dirty="0" smtClean="0"/>
              <a:t>vary depending </a:t>
            </a:r>
            <a:r>
              <a:rPr lang="en-US" dirty="0"/>
              <a:t>on design</a:t>
            </a:r>
            <a:r>
              <a:rPr lang="en-US" dirty="0" smtClean="0"/>
              <a:t>.</a:t>
            </a:r>
          </a:p>
          <a:p>
            <a:r>
              <a:rPr lang="en-US" dirty="0"/>
              <a:t>The nozzle should also be tested for </a:t>
            </a:r>
            <a:r>
              <a:rPr lang="en-US" dirty="0" smtClean="0"/>
              <a:t>leakage (dripping </a:t>
            </a:r>
            <a:r>
              <a:rPr lang="en-US" dirty="0"/>
              <a:t>of the nozzle) while under pressure.</a:t>
            </a:r>
            <a:endParaRPr lang="en-US" dirty="0"/>
          </a:p>
        </p:txBody>
      </p:sp>
    </p:spTree>
    <p:extLst>
      <p:ext uri="{BB962C8B-B14F-4D97-AF65-F5344CB8AC3E}">
        <p14:creationId xmlns:p14="http://schemas.microsoft.com/office/powerpoint/2010/main" val="136118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19.34 A typical pop tester used to check the spray pattern of a diesel engine injector</a:t>
            </a:r>
            <a:endParaRPr lang="en-US" dirty="0">
              <a:latin typeface="+mj-lt"/>
            </a:endParaRPr>
          </a:p>
        </p:txBody>
      </p:sp>
      <p:pic>
        <p:nvPicPr>
          <p:cNvPr id="3" name="Picture 2" descr="A photo shows a typical pop tester used to check the spray pattern of a diesel engine injector. The photo shows a nozzle connected to a pressure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6450" y="1821426"/>
            <a:ext cx="3411091" cy="432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89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DIESEL EMISSION TESTING</a:t>
            </a:r>
            <a:endParaRPr lang="en-US" dirty="0">
              <a:latin typeface="+mj-lt"/>
            </a:endParaRPr>
          </a:p>
        </p:txBody>
      </p:sp>
      <p:sp>
        <p:nvSpPr>
          <p:cNvPr id="3" name="Content Placeholder 2"/>
          <p:cNvSpPr>
            <a:spLocks noGrp="1"/>
          </p:cNvSpPr>
          <p:nvPr>
            <p:ph idx="1"/>
          </p:nvPr>
        </p:nvSpPr>
        <p:spPr/>
        <p:txBody>
          <a:bodyPr/>
          <a:lstStyle/>
          <a:p>
            <a:r>
              <a:rPr lang="en-US" sz="2400" dirty="0" smtClean="0"/>
              <a:t>Opacity Test</a:t>
            </a:r>
          </a:p>
          <a:p>
            <a:pPr lvl="1"/>
            <a:r>
              <a:rPr lang="en-US" sz="2000" dirty="0"/>
              <a:t>Opacity means the percentage of light that is blocked by </a:t>
            </a:r>
            <a:r>
              <a:rPr lang="en-US" sz="2000" dirty="0" smtClean="0"/>
              <a:t>the exhaust </a:t>
            </a:r>
            <a:r>
              <a:rPr lang="en-US" sz="2000" dirty="0"/>
              <a:t>smoke</a:t>
            </a:r>
            <a:r>
              <a:rPr lang="en-US" sz="2000" dirty="0" smtClean="0"/>
              <a:t>.</a:t>
            </a:r>
          </a:p>
          <a:p>
            <a:r>
              <a:rPr lang="en-US" sz="2400" dirty="0" smtClean="0"/>
              <a:t>Snap Acceleration Test</a:t>
            </a:r>
          </a:p>
          <a:p>
            <a:pPr lvl="1"/>
            <a:r>
              <a:rPr lang="en-US" sz="2000" dirty="0" smtClean="0"/>
              <a:t>White smoke emissions are measure during a rapid acceleration of the engine.</a:t>
            </a:r>
          </a:p>
          <a:p>
            <a:r>
              <a:rPr lang="en-US" sz="2400" dirty="0" smtClean="0"/>
              <a:t>Rolling Acceleration Test</a:t>
            </a:r>
          </a:p>
          <a:p>
            <a:pPr lvl="1"/>
            <a:r>
              <a:rPr lang="en-US" sz="2000" dirty="0" smtClean="0"/>
              <a:t>White smoke emissions are measured in low gear on acceleration.</a:t>
            </a:r>
          </a:p>
          <a:p>
            <a:r>
              <a:rPr lang="en-US" sz="2400" dirty="0" smtClean="0"/>
              <a:t>Stall Acceleration Test</a:t>
            </a:r>
          </a:p>
          <a:p>
            <a:pPr lvl="1"/>
            <a:r>
              <a:rPr lang="en-US" sz="2000" dirty="0" smtClean="0"/>
              <a:t>Opacity measured during an engine stall test. </a:t>
            </a:r>
            <a:endParaRPr lang="en-US" sz="2000" dirty="0" smtClean="0"/>
          </a:p>
          <a:p>
            <a:pPr lvl="1"/>
            <a:endParaRPr lang="en-US" dirty="0"/>
          </a:p>
        </p:txBody>
      </p:sp>
    </p:spTree>
    <p:extLst>
      <p:ext uri="{BB962C8B-B14F-4D97-AF65-F5344CB8AC3E}">
        <p14:creationId xmlns:p14="http://schemas.microsoft.com/office/powerpoint/2010/main" val="185625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19-3: An </a:t>
            </a:r>
            <a:r>
              <a:rPr lang="en-IN" sz="2400" dirty="0">
                <a:latin typeface="+mj-lt"/>
              </a:rPr>
              <a:t>opacity test is sometimes used during a state emission test on diesel engines.</a:t>
            </a:r>
            <a:r>
              <a:rPr lang="en-IN" sz="2000" dirty="0"/>
              <a:t/>
            </a:r>
            <a:br>
              <a:rPr lang="en-IN" sz="2000" dirty="0"/>
            </a:br>
            <a:endParaRPr lang="en-US" dirty="0"/>
          </a:p>
        </p:txBody>
      </p:sp>
      <p:pic>
        <p:nvPicPr>
          <p:cNvPr id="3" name="Picture 2" descr="The chart illustrates the following levels of opacity based on the light from a beam projected through the exhaust smoke.:&#10;• 20 percent opacity: Milky white in color&#10;• 40 percent opacity: Light gray in color&#10;• 60 percent opacity: Gray in color&#10;• 80 percent opacity: Dark gray in color&#10;• 100 percent opacity: Black in colo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39" y="1981200"/>
            <a:ext cx="7464973" cy="373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60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647825"/>
            <a:ext cx="61245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19.35 The letters on the side of this injector on a Cummins 6.7 </a:t>
            </a:r>
            <a:r>
              <a:rPr lang="en-IN" sz="2400" dirty="0" err="1">
                <a:latin typeface="+mj-lt"/>
              </a:rPr>
              <a:t>liter</a:t>
            </a:r>
            <a:r>
              <a:rPr lang="en-IN" sz="2400" dirty="0">
                <a:latin typeface="+mj-lt"/>
              </a:rPr>
              <a:t> diesel indicate the calibration number for the injector</a:t>
            </a:r>
            <a:endParaRPr lang="en-US" dirty="0">
              <a:latin typeface="+mj-lt"/>
            </a:endParaRPr>
          </a:p>
        </p:txBody>
      </p:sp>
      <p:pic>
        <p:nvPicPr>
          <p:cNvPr id="3" name="Picture 2" descr="A photo shows the following letters stamped on the side of a Cummins 6.7-liter diesel engine injector: AAIAAU."/>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9447" y="2248394"/>
            <a:ext cx="5205097" cy="390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8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is the purpose of the letters and numbers on the side of a common rail injector? </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They represent the calibration code.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19.2 A typical high-pressure common rail (HPCR)-type diesel fuel system</a:t>
            </a:r>
            <a:endParaRPr lang="en-US" sz="2800" dirty="0">
              <a:latin typeface="+mj-lt"/>
            </a:endParaRPr>
          </a:p>
        </p:txBody>
      </p:sp>
      <p:pic>
        <p:nvPicPr>
          <p:cNvPr id="6" name="Picture 2" descr="The figure shows the following components:&#10;• A high-pressure pump is connected to a common rail. The common rail is connected to injectors and has a high-pressure sensor installed on it. A line from the common rail connects to the injector if an engine.&#10;• The injector is controlled by an ECU.&#10;• A furl return line from the injector connects to a return fuel cooler. A line from the common rail and a separate line from the high-pressure pump is also connected to the return fuel cooler.&#10;• The return fuel cooler is connected to a fuel tank.&#10;• The fuel tank has an intake lift pump that pumps fuel to the high-pressure pump through a fuel filter/water separa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229" y="1924698"/>
            <a:ext cx="7555543" cy="417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latin typeface="+mj-lt"/>
              </a:rPr>
              <a:t>Chart 19-1: Comparison </a:t>
            </a:r>
            <a:r>
              <a:rPr lang="en-IN" sz="2800" dirty="0">
                <a:latin typeface="+mj-lt"/>
              </a:rPr>
              <a:t>between a typical gasoline and a diesel engine.</a:t>
            </a:r>
          </a:p>
        </p:txBody>
      </p:sp>
      <p:pic>
        <p:nvPicPr>
          <p:cNvPr id="4" name="Picture 2" descr="The table lists the following differences for different components of diesel and gasoline engines:&#10;Block:&#10;• Diesel engine: Cast iron and heavy; Gasoline engine: Cast iron or aluminum and as light as possible&#10;Cylinder head&#10;• Diesel engine: Cast iron or aluminum; Gasoline engine: Cast iron or aluminum&#10;Compression ratio&#10;• Diesel engine: 17 is to 1 to 25 is to 1; Gasoline engine: 8 is to 1 to 12 is to 1&#10;Peak engine speed&#10;• Diesel engine: 2000 to 2500 RPM; Gasoline engine: 5000 to 8000 RPM&#10;Pistons&#10;• Diesel engine: Aluminum with combustion pockets and heavy-duty connecting rods; Gasoline engine: Aluminum, usually flat top or with valve relief, but no combustion pocket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376" y="1676400"/>
            <a:ext cx="5985247" cy="448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623</TotalTime>
  <Words>2596</Words>
  <Application>Microsoft Office PowerPoint</Application>
  <PresentationFormat>On-screen Show (4:3)</PresentationFormat>
  <Paragraphs>227</Paragraphs>
  <Slides>78</Slides>
  <Notes>0</Notes>
  <HiddenSlides>0</HiddenSlides>
  <MMClips>0</MMClips>
  <ScaleCrop>false</ScaleCrop>
  <HeadingPairs>
    <vt:vector size="4" baseType="variant">
      <vt:variant>
        <vt:lpstr>Theme</vt:lpstr>
      </vt:variant>
      <vt:variant>
        <vt:i4>6</vt:i4>
      </vt:variant>
      <vt:variant>
        <vt:lpstr>Slide Titles</vt:lpstr>
      </vt:variant>
      <vt:variant>
        <vt:i4>78</vt:i4>
      </vt:variant>
    </vt:vector>
  </HeadingPairs>
  <TitlesOfParts>
    <vt:vector size="84"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DIESEL ENGINES (1 of 3)</vt:lpstr>
      <vt:lpstr>DIESEL ENGINES (2 of 3)</vt:lpstr>
      <vt:lpstr>DIESEL ENGINES (3 of 3)</vt:lpstr>
      <vt:lpstr>Figure 19.1 Diesel combustion occurs when fuel is injected into the hot, highly compressed air in the cylinder</vt:lpstr>
      <vt:lpstr>Figure 19.2 A typical high-pressure common rail (HPCR)-type diesel fuel system</vt:lpstr>
      <vt:lpstr>Chart 19-1: Comparison between a typical gasoline and a diesel engine.</vt:lpstr>
      <vt:lpstr>Figure 19.3 A Cummins diesel engine as found in a Dodge (Ram) pickup truck. A high-pressure pump (up to 30,000 PSI) is used to supply diesel fuel to this common rail, which has tubes running to each injector. Note the thick cylinder walls and heavy duty construction</vt:lpstr>
      <vt:lpstr>Figure 19.4 A rod/piston assembly from a 5.9 liter Cummins diesel engine used in a Ram pickup truck</vt:lpstr>
      <vt:lpstr>Figure 19.5 An indirect injection diesel engine uses a prechamber and a glow plug</vt:lpstr>
      <vt:lpstr>Figure 19.6 A direct injection diesel engine injects the fuel directly into the combustion chamber. Many designs do not use a glow plug</vt:lpstr>
      <vt:lpstr>QUESTION 1: ?</vt:lpstr>
      <vt:lpstr>ANSWER 1:</vt:lpstr>
      <vt:lpstr>THREE PHASES OF COMBUSTION</vt:lpstr>
      <vt:lpstr>FUEL TANK AND LIFT PUMP</vt:lpstr>
      <vt:lpstr>Figure 19.7 A fuel temperature sensor is being tested using an ice bath</vt:lpstr>
      <vt:lpstr>INJECTION PUMP</vt:lpstr>
      <vt:lpstr>Figure 19.8 A typical distributor-type diesel injection pump showing the pump, lines, and fuel filter</vt:lpstr>
      <vt:lpstr>Figure 19.9 A schematic of a Stanadyne diesel fuel–injection pump assembly showing all of the related components</vt:lpstr>
      <vt:lpstr>Figure 19.10 Overview of a computer-controlled high-pressure common rail V-8 diesel engine</vt:lpstr>
      <vt:lpstr>ENGINE-DRIVEN VACUUM PUMP</vt:lpstr>
      <vt:lpstr>HEUI SYSTEM</vt:lpstr>
      <vt:lpstr>Figure 19.11 A HEUI injector from a Ford Power Stroke diesel engine. The O-ring grooves indicate the location of the O-rings that seal the fuel section of the injector from coolant and from the engine oil</vt:lpstr>
      <vt:lpstr>DIESEL INJECTOR NOZZLES</vt:lpstr>
      <vt:lpstr>Figure 19.12 Typical computer-controlled diesel engine fuel injectors</vt:lpstr>
      <vt:lpstr>Figure 19.13 A Duramax injector showing all the internal parts</vt:lpstr>
      <vt:lpstr>GLOW PLUGS</vt:lpstr>
      <vt:lpstr>Figure 19.14 A glow plug assortment showing the various types and sizes of glow plugs used. Always use the specified glow plugs</vt:lpstr>
      <vt:lpstr>Figure 19.15 A schematic of a typical glow plug circuit. Notice that the glow plug relay and intake air heater relay are both computer controlled</vt:lpstr>
      <vt:lpstr>Figure 19.16 The intake heater grid is used to warm the intake air and increase pre-ignition temperatures. The heater may continue to be cycled to decrease the amount of time needed to warm the engine</vt:lpstr>
      <vt:lpstr>QUESTION 2: ?</vt:lpstr>
      <vt:lpstr>ANSWER 2:</vt:lpstr>
      <vt:lpstr>DIESEL FUEL HEATERS</vt:lpstr>
      <vt:lpstr>ACCELERATOR PEDAL POSITION SENSOR</vt:lpstr>
      <vt:lpstr>Figure 19.17 A typical accelerator pedal position (APP) sensor uses three different sensors in one package with each creating a different voltage as the accelerator is moved</vt:lpstr>
      <vt:lpstr>DIESEL ENGINE TURBOCHARGERS</vt:lpstr>
      <vt:lpstr>Figure 19.18 A Cummins diesel turbocharger is used to increase the power and torque of the engine</vt:lpstr>
      <vt:lpstr>Figure 19.19 An air charge cooler is used to cool the compressed air</vt:lpstr>
      <vt:lpstr>Figure 19.20 A variable vane turbocharger allows the boost to be controlled without the need of a wastegate</vt:lpstr>
      <vt:lpstr>EXHAUST GAS RECIRCULATION</vt:lpstr>
      <vt:lpstr>Figure 19.21 A cutaway showing the exhaust cooler. The cooler the exhaust is, the more effective it is in controlling NOx emissions</vt:lpstr>
      <vt:lpstr>DIESEL PARTICULATE MATTER</vt:lpstr>
      <vt:lpstr>Figure 19.22 Relative size of particulate matter to a human hair</vt:lpstr>
      <vt:lpstr>DIESEL OXIDATION CATALYST</vt:lpstr>
      <vt:lpstr>Figure 19.23 Chemical reaction within the DOC</vt:lpstr>
      <vt:lpstr>DIESEL EXHAUST PARTICULATE FILTER (1 OF 2)</vt:lpstr>
      <vt:lpstr>DIESEL EXHAUST PARTICULATE FILTER (2 OF 2)</vt:lpstr>
      <vt:lpstr>Figure 19.24 After-treatment of diesel exhaust is handled by the DOC and DPF</vt:lpstr>
      <vt:lpstr>Figure 19.25 The soot is trapped in the passages of the DPF. The exhaust has to flow through the sides of the trap and exit</vt:lpstr>
      <vt:lpstr>Figure 19.26 EGT 1 and EGT 2 are used by the PCM to help control after-treatment system operation</vt:lpstr>
      <vt:lpstr>Figure 19.27 Regeneration burns the soot and renews the DPF</vt:lpstr>
      <vt:lpstr>FREQUENTLY ASKED QUESTION</vt:lpstr>
      <vt:lpstr>Figure 19.28 The post-injection pulse occurs to create the heat needed for regeneration</vt:lpstr>
      <vt:lpstr>FREQUENTLY ASKED QUESTION</vt:lpstr>
      <vt:lpstr>Figure 19.29 The exhaust is split into two outlets and has slits to help draw outside air in as the exhaust leaves the tailpipe. The end result is cooler exhaust gases exiting the tailpipe</vt:lpstr>
      <vt:lpstr>SELECTIVE CATALYST REDUCTION</vt:lpstr>
      <vt:lpstr>Figure 19.30 Diesel exhaust fluid is housed in a separate container that holds from 5 to 10 gallons, or enough to last until the next scheduled oil change, in most diesel vehicles that use SCR</vt:lpstr>
      <vt:lpstr>Figure 19.31 Urea (diesel exhaust fluid) injection is used to reduce NOx exhaust emissions. It is injected after the diesel oxidation catalyst (DOC) and before the diesel particulate filter (DPF) on this 6.7 liter Ford diesel engine</vt:lpstr>
      <vt:lpstr>DIESEL EXHAUST SMOKE DIAGNOSIS</vt:lpstr>
      <vt:lpstr>DIESEL PERFORMANCE DIAGNOSIS</vt:lpstr>
      <vt:lpstr>Chart 19-2: Cummins 5.9 and 6.7 liter. The values can be obtained by using a scan tool and basic test equipment. Always follow the vehicle manufacturer’s recommended procedures.</vt:lpstr>
      <vt:lpstr>Chart 19-2: GM Duramax. The values can be obtained by using a scan tool and basic test equipment. Always follow the vehicle manufacturer’s recommended procedures. </vt:lpstr>
      <vt:lpstr>Chart 19-2: Ford Power Stroke. The values can be obtained by using a scan tool and basic test equipment. Always follow the vehicle manufacturer’s recommended procedures. </vt:lpstr>
      <vt:lpstr>Figure 19.32 A pressure gauge checking the fuel pressure from the lift pump on a Cummins 6.7 liter diesel</vt:lpstr>
      <vt:lpstr>COMPRESSION TESTING</vt:lpstr>
      <vt:lpstr>Figure 19.33 A compression gauge that is designed for the higher compression ratio of a diesel engine should be used when checking the compression</vt:lpstr>
      <vt:lpstr>GLOW PLUG RESISTANCE BALANCE TEST</vt:lpstr>
      <vt:lpstr>INJECTOR POP TESTING</vt:lpstr>
      <vt:lpstr>Figure 19.34 A typical pop tester used to check the spray pattern of a diesel engine injector</vt:lpstr>
      <vt:lpstr>DIESEL EMISSION TESTING</vt:lpstr>
      <vt:lpstr>Chart 19-3: An opacity test is sometimes used during a state emission test on diesel engines. </vt:lpstr>
      <vt:lpstr>Tech Tip </vt:lpstr>
      <vt:lpstr>Figure 19.35 The letters on the side of this injector on a Cummins 6.7 liter diesel indicate the calibration number for the injector</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19</dc:title>
  <dc:creator>Curt &amp; Tammy</dc:creator>
  <cp:lastModifiedBy>Curt &amp; Tammy</cp:lastModifiedBy>
  <cp:revision>65</cp:revision>
  <dcterms:created xsi:type="dcterms:W3CDTF">2018-09-25T19:30:15Z</dcterms:created>
  <dcterms:modified xsi:type="dcterms:W3CDTF">2019-07-01T20:57:09Z</dcterms:modified>
</cp:coreProperties>
</file>