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263" r:id="rId11"/>
    <p:sldId id="315" r:id="rId12"/>
    <p:sldId id="316" r:id="rId13"/>
    <p:sldId id="272" r:id="rId14"/>
    <p:sldId id="269" r:id="rId15"/>
    <p:sldId id="271" r:id="rId16"/>
    <p:sldId id="317" r:id="rId17"/>
    <p:sldId id="318" r:id="rId18"/>
    <p:sldId id="273" r:id="rId19"/>
    <p:sldId id="270" r:id="rId20"/>
    <p:sldId id="275" r:id="rId21"/>
    <p:sldId id="319" r:id="rId22"/>
    <p:sldId id="277" r:id="rId23"/>
    <p:sldId id="320" r:id="rId24"/>
    <p:sldId id="321" r:id="rId25"/>
    <p:sldId id="322" r:id="rId26"/>
    <p:sldId id="274" r:id="rId27"/>
    <p:sldId id="267" r:id="rId28"/>
    <p:sldId id="268" r:id="rId29"/>
    <p:sldId id="278" r:id="rId30"/>
    <p:sldId id="323" r:id="rId31"/>
    <p:sldId id="326" r:id="rId32"/>
    <p:sldId id="327" r:id="rId33"/>
    <p:sldId id="280" r:id="rId34"/>
    <p:sldId id="328" r:id="rId35"/>
    <p:sldId id="329" r:id="rId36"/>
    <p:sldId id="330" r:id="rId37"/>
    <p:sldId id="331" r:id="rId38"/>
    <p:sldId id="332" r:id="rId39"/>
    <p:sldId id="286" r:id="rId40"/>
    <p:sldId id="287" r:id="rId41"/>
    <p:sldId id="282" r:id="rId42"/>
    <p:sldId id="333" r:id="rId43"/>
    <p:sldId id="284" r:id="rId44"/>
    <p:sldId id="334" r:id="rId45"/>
    <p:sldId id="285" r:id="rId46"/>
    <p:sldId id="335" r:id="rId47"/>
    <p:sldId id="336" r:id="rId48"/>
    <p:sldId id="337" r:id="rId49"/>
    <p:sldId id="338" r:id="rId50"/>
    <p:sldId id="339" r:id="rId51"/>
    <p:sldId id="288" r:id="rId52"/>
    <p:sldId id="340" r:id="rId53"/>
    <p:sldId id="341" r:id="rId54"/>
    <p:sldId id="342" r:id="rId55"/>
    <p:sldId id="343" r:id="rId56"/>
    <p:sldId id="289" r:id="rId57"/>
    <p:sldId id="344" r:id="rId58"/>
    <p:sldId id="345" r:id="rId59"/>
    <p:sldId id="292" r:id="rId60"/>
    <p:sldId id="346" r:id="rId61"/>
    <p:sldId id="294" r:id="rId62"/>
    <p:sldId id="347" r:id="rId63"/>
    <p:sldId id="296" r:id="rId64"/>
    <p:sldId id="348" r:id="rId65"/>
    <p:sldId id="349" r:id="rId66"/>
    <p:sldId id="298" r:id="rId67"/>
    <p:sldId id="350" r:id="rId68"/>
    <p:sldId id="299" r:id="rId69"/>
    <p:sldId id="300" r:id="rId70"/>
    <p:sldId id="325"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17</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Preventative Maintenance and Service Procedures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WINDSHIELD WIPER AND WASHER FLUID SERVICE</a:t>
            </a:r>
            <a:endParaRPr lang="en-US" dirty="0">
              <a:latin typeface="+mj-lt"/>
            </a:endParaRPr>
          </a:p>
        </p:txBody>
      </p:sp>
      <p:sp>
        <p:nvSpPr>
          <p:cNvPr id="28675" name="Content Placeholder 2"/>
          <p:cNvSpPr>
            <a:spLocks noGrp="1"/>
          </p:cNvSpPr>
          <p:nvPr>
            <p:ph idx="1"/>
          </p:nvPr>
        </p:nvSpPr>
        <p:spPr/>
        <p:txBody>
          <a:bodyPr/>
          <a:lstStyle/>
          <a:p>
            <a:r>
              <a:rPr lang="en-US" dirty="0" smtClean="0"/>
              <a:t>Check for:</a:t>
            </a:r>
          </a:p>
          <a:p>
            <a:pPr lvl="1"/>
            <a:r>
              <a:rPr lang="en-US" dirty="0" smtClean="0"/>
              <a:t>Proper operation of the wipers and the washers</a:t>
            </a:r>
          </a:p>
          <a:p>
            <a:pPr lvl="1"/>
            <a:r>
              <a:rPr lang="en-US" dirty="0" smtClean="0"/>
              <a:t>Condition of the wiper blades (front and rear)</a:t>
            </a:r>
          </a:p>
          <a:p>
            <a:pPr lvl="1"/>
            <a:r>
              <a:rPr lang="en-US" dirty="0" smtClean="0"/>
              <a:t>The washer reservoir level</a:t>
            </a:r>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17.3 Installing a wiper blade insert into a wiper arm</a:t>
            </a:r>
            <a:endParaRPr lang="en-US" sz="2800" dirty="0">
              <a:latin typeface="+mj-lt"/>
            </a:endParaRPr>
          </a:p>
        </p:txBody>
      </p:sp>
      <p:pic>
        <p:nvPicPr>
          <p:cNvPr id="4" name="Picture 2" descr="Photo of a technician inserting a wiper blade insert into the wiper arm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7606" y="1828800"/>
            <a:ext cx="5591039" cy="402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000" dirty="0">
                <a:latin typeface="+mj-lt"/>
              </a:rPr>
              <a:t>Figure 17.4 (a) The windshield wiper fluid reservoir cap is usually </a:t>
            </a:r>
            <a:r>
              <a:rPr lang="en-IN" sz="2000" dirty="0" err="1">
                <a:latin typeface="+mj-lt"/>
              </a:rPr>
              <a:t>labeled</a:t>
            </a:r>
            <a:r>
              <a:rPr lang="en-IN" sz="2000" dirty="0">
                <a:latin typeface="+mj-lt"/>
              </a:rPr>
              <a:t> with a symbol showing a windshield washer. (b) Use only the recommended washer fluid. Never use antifreeze in the </a:t>
            </a:r>
            <a:r>
              <a:rPr lang="en-IN" sz="2000" dirty="0" smtClean="0">
                <a:latin typeface="+mj-lt"/>
              </a:rPr>
              <a:t>windshield washer </a:t>
            </a:r>
            <a:r>
              <a:rPr lang="en-IN" sz="2000" dirty="0">
                <a:latin typeface="+mj-lt"/>
              </a:rPr>
              <a:t>reservoir</a:t>
            </a:r>
            <a:endParaRPr lang="en-US" sz="2000" dirty="0">
              <a:latin typeface="+mj-lt"/>
            </a:endParaRPr>
          </a:p>
        </p:txBody>
      </p:sp>
      <p:pic>
        <p:nvPicPr>
          <p:cNvPr id="6" name="Picture 2" descr="Photo of a windshield wiper fluid reservoir cap with a windshield washer symbol stamped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7823" y="3091809"/>
            <a:ext cx="3792519" cy="30708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hoto of a windshield washer solvent container. A label on the container lists the general precaution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47873" y="3091809"/>
            <a:ext cx="3792519" cy="307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CABIN FILTER REPLACEMENT</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smtClean="0"/>
              <a:t>Is used </a:t>
            </a:r>
            <a:r>
              <a:rPr lang="en-US" dirty="0"/>
              <a:t>in the heating, ventilation, and </a:t>
            </a:r>
            <a:r>
              <a:rPr lang="en-US" dirty="0" smtClean="0"/>
              <a:t>air-conditioning (HVAC</a:t>
            </a:r>
            <a:r>
              <a:rPr lang="en-US" dirty="0"/>
              <a:t>) system to filter the outside air drawn into the passenger </a:t>
            </a:r>
            <a:r>
              <a:rPr lang="en-US" dirty="0" smtClean="0"/>
              <a:t>compartment.</a:t>
            </a:r>
          </a:p>
          <a:p>
            <a:r>
              <a:rPr lang="en-US" dirty="0"/>
              <a:t>Some filters contain activated charcoal to help </a:t>
            </a:r>
            <a:r>
              <a:rPr lang="en-US" dirty="0" smtClean="0"/>
              <a:t>eliminate odors.</a:t>
            </a:r>
          </a:p>
          <a:p>
            <a:r>
              <a:rPr lang="en-US" dirty="0"/>
              <a:t>The cabin air filter should be replaced often—every year </a:t>
            </a:r>
            <a:r>
              <a:rPr lang="en-US" dirty="0" smtClean="0"/>
              <a:t>or every </a:t>
            </a:r>
            <a:r>
              <a:rPr lang="en-US" dirty="0"/>
              <a:t>12,000 miles (19,000 km).</a:t>
            </a:r>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IN" sz="2800" dirty="0">
                <a:latin typeface="+mj-lt"/>
              </a:rPr>
              <a:t>Figure 17.5 A cabin filter can be accessed either through the glove compartment or under the hood on most vehicles</a:t>
            </a:r>
            <a:endParaRPr lang="en-US" sz="28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3" y="1905000"/>
            <a:ext cx="8169275"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AIR FILTER INSPECTION/ REPLACEMENT</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dirty="0" smtClean="0"/>
              <a:t>It filters </a:t>
            </a:r>
            <a:r>
              <a:rPr lang="en-US" dirty="0"/>
              <a:t>dirt from the air before it enters the intake system </a:t>
            </a:r>
            <a:r>
              <a:rPr lang="en-US" dirty="0" smtClean="0"/>
              <a:t>of the </a:t>
            </a:r>
            <a:r>
              <a:rPr lang="en-US" dirty="0"/>
              <a:t>engine</a:t>
            </a:r>
            <a:r>
              <a:rPr lang="en-US" dirty="0" smtClean="0"/>
              <a:t>.</a:t>
            </a:r>
          </a:p>
          <a:p>
            <a:r>
              <a:rPr lang="en-US" dirty="0" smtClean="0"/>
              <a:t>Should </a:t>
            </a:r>
            <a:r>
              <a:rPr lang="en-US" dirty="0"/>
              <a:t>be replaced according to vehicle </a:t>
            </a:r>
            <a:r>
              <a:rPr lang="en-US" dirty="0" smtClean="0"/>
              <a:t>manufacturer’s recommendations.</a:t>
            </a:r>
          </a:p>
          <a:p>
            <a:r>
              <a:rPr lang="en-US" dirty="0" smtClean="0"/>
              <a:t>A clogged filter will decrease the engine efficiency.</a:t>
            </a:r>
          </a:p>
          <a:p>
            <a:r>
              <a:rPr lang="en-US" dirty="0" smtClean="0"/>
              <a:t>Should be replaced more frequently </a:t>
            </a:r>
            <a:r>
              <a:rPr lang="en-US" dirty="0"/>
              <a:t>under dusty conditions.</a:t>
            </a:r>
            <a:endParaRPr lang="en-US" dirty="0" smtClean="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17.6 (a) A typical dirty air filter. (b) Always check the inlet passage leading to the air filter for debris that can reduce airflow to the engine</a:t>
            </a:r>
            <a:endParaRPr lang="en-US" sz="2400" dirty="0">
              <a:latin typeface="+mj-lt"/>
            </a:endParaRPr>
          </a:p>
        </p:txBody>
      </p:sp>
      <p:pic>
        <p:nvPicPr>
          <p:cNvPr id="6" name="Picture 2" descr="Photo of a car air filter clogged with di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7365" y="2750277"/>
            <a:ext cx="4025834" cy="28585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hoto of an inlet passage of a car filter clogged with hay and mu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12165" y="2750276"/>
            <a:ext cx="4025834" cy="285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BRAKE FLUID INSPECTION</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a:t>The brake fluid should be </a:t>
            </a:r>
            <a:r>
              <a:rPr lang="en-US" dirty="0" smtClean="0"/>
              <a:t>checked at </a:t>
            </a:r>
            <a:r>
              <a:rPr lang="en-US" dirty="0"/>
              <a:t>the same time the engine oil is </a:t>
            </a:r>
            <a:r>
              <a:rPr lang="en-US" dirty="0" smtClean="0"/>
              <a:t>changed.</a:t>
            </a:r>
          </a:p>
          <a:p>
            <a:r>
              <a:rPr lang="en-US" dirty="0" smtClean="0"/>
              <a:t>Low fluid level can be caused by:</a:t>
            </a:r>
          </a:p>
          <a:p>
            <a:pPr lvl="1"/>
            <a:r>
              <a:rPr lang="en-US" dirty="0" smtClean="0"/>
              <a:t>Normal disc brake wear.</a:t>
            </a:r>
          </a:p>
          <a:p>
            <a:pPr lvl="1"/>
            <a:r>
              <a:rPr lang="en-US" dirty="0" smtClean="0"/>
              <a:t>A leak in the hydraulic system.</a:t>
            </a:r>
          </a:p>
          <a:p>
            <a:r>
              <a:rPr lang="en-US" dirty="0" smtClean="0"/>
              <a:t>Use the correct replacement fluid:</a:t>
            </a:r>
          </a:p>
          <a:p>
            <a:pPr lvl="1"/>
            <a:r>
              <a:rPr lang="en-US" dirty="0" smtClean="0"/>
              <a:t>DOT 3</a:t>
            </a:r>
          </a:p>
          <a:p>
            <a:pPr lvl="1"/>
            <a:r>
              <a:rPr lang="en-US" dirty="0" smtClean="0"/>
              <a:t>DOT 4</a:t>
            </a:r>
          </a:p>
          <a:p>
            <a:pPr lvl="1"/>
            <a:r>
              <a:rPr lang="en-US" dirty="0" smtClean="0"/>
              <a:t>DOT 5</a:t>
            </a:r>
          </a:p>
          <a:p>
            <a:pPr lvl="1"/>
            <a:r>
              <a:rPr lang="en-US" dirty="0" smtClean="0"/>
              <a:t>DOT 5.1</a:t>
            </a:r>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400" dirty="0">
                <a:latin typeface="+mj-lt"/>
              </a:rPr>
              <a:t>Figure 17.7 A master cylinder with a transparent reservoir. The brake fluid level should be between the MAX and the MIN levels as marked on the reservoir</a:t>
            </a:r>
            <a:endParaRPr lang="en-US" sz="2400" dirty="0">
              <a:latin typeface="+mj-lt"/>
            </a:endParaRPr>
          </a:p>
        </p:txBody>
      </p:sp>
      <p:pic>
        <p:nvPicPr>
          <p:cNvPr id="4" name="Picture 2" descr="Photo of a transparent master cylinder reservoir with visible fluid lev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3482" y="2362200"/>
            <a:ext cx="4943612" cy="340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sz="2400" dirty="0">
                <a:latin typeface="+mj-lt"/>
              </a:rPr>
              <a:t>Figure 17.8 DOT 3 brake fluid. Always use fluid from a sealed container because brake fluid absorbs moisture from the air</a:t>
            </a:r>
            <a:endParaRPr lang="en-US" sz="2400" dirty="0">
              <a:latin typeface="+mj-lt"/>
            </a:endParaRPr>
          </a:p>
        </p:txBody>
      </p:sp>
      <p:pic>
        <p:nvPicPr>
          <p:cNvPr id="4" name="Picture 2" descr="Photo of a sealed container with DOT 3 brake flui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48640" y="2307012"/>
            <a:ext cx="2203994" cy="384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sz="2600" b="1" dirty="0" smtClean="0">
                <a:solidFill>
                  <a:srgbClr val="005A70"/>
                </a:solidFill>
              </a:rPr>
              <a:t>17.1</a:t>
            </a:r>
            <a:r>
              <a:rPr lang="en-US" sz="2600" dirty="0" smtClean="0"/>
              <a:t> </a:t>
            </a:r>
            <a:r>
              <a:rPr lang="en-US" sz="2600" dirty="0"/>
              <a:t>List the items or systems that require routine maintenance </a:t>
            </a:r>
            <a:r>
              <a:rPr lang="en-US" sz="2600" dirty="0" smtClean="0"/>
              <a:t>and describe </a:t>
            </a:r>
            <a:r>
              <a:rPr lang="en-US" sz="2600" dirty="0"/>
              <a:t>when it should be performed</a:t>
            </a:r>
            <a:r>
              <a:rPr lang="en-US" sz="2600" dirty="0" smtClean="0"/>
              <a:t>.</a:t>
            </a:r>
          </a:p>
          <a:p>
            <a:pPr marL="0" indent="0">
              <a:buNone/>
            </a:pPr>
            <a:r>
              <a:rPr lang="en-US" sz="2600" b="1" dirty="0" smtClean="0">
                <a:solidFill>
                  <a:srgbClr val="005A70"/>
                </a:solidFill>
              </a:rPr>
              <a:t>17.2</a:t>
            </a:r>
            <a:r>
              <a:rPr lang="en-US" sz="2600" b="1" dirty="0">
                <a:solidFill>
                  <a:srgbClr val="005A70"/>
                </a:solidFill>
              </a:rPr>
              <a:t>. </a:t>
            </a:r>
            <a:r>
              <a:rPr lang="en-US" sz="2600" dirty="0"/>
              <a:t>Describe the steps to follow when getting a vehicle ready for service</a:t>
            </a:r>
            <a:r>
              <a:rPr lang="en-US" sz="2600" dirty="0" smtClean="0"/>
              <a:t>.</a:t>
            </a:r>
          </a:p>
          <a:p>
            <a:pPr marL="0" indent="0">
              <a:buNone/>
            </a:pPr>
            <a:r>
              <a:rPr lang="en-US" sz="2600" b="1" dirty="0" smtClean="0">
                <a:solidFill>
                  <a:srgbClr val="005A70"/>
                </a:solidFill>
              </a:rPr>
              <a:t>17.3</a:t>
            </a:r>
            <a:r>
              <a:rPr lang="en-US" sz="2600" b="1" dirty="0">
                <a:solidFill>
                  <a:srgbClr val="005A70"/>
                </a:solidFill>
              </a:rPr>
              <a:t>. </a:t>
            </a:r>
            <a:r>
              <a:rPr lang="en-US" sz="2600" dirty="0"/>
              <a:t>Explain the process to be followed in safety inspection, </a:t>
            </a:r>
            <a:r>
              <a:rPr lang="en-US" sz="2600" dirty="0" smtClean="0"/>
              <a:t>windshield wiper </a:t>
            </a:r>
            <a:r>
              <a:rPr lang="en-US" sz="2600" dirty="0"/>
              <a:t>service, cabin filter replacement, and air filter inspection</a:t>
            </a:r>
            <a:r>
              <a:rPr lang="en-US" sz="2600" dirty="0" smtClean="0"/>
              <a:t>.</a:t>
            </a:r>
          </a:p>
          <a:p>
            <a:pPr marL="0" indent="0">
              <a:buNone/>
            </a:pPr>
            <a:r>
              <a:rPr lang="en-US" sz="2600" b="1" dirty="0" smtClean="0">
                <a:solidFill>
                  <a:schemeClr val="accent2"/>
                </a:solidFill>
              </a:rPr>
              <a:t>17.4</a:t>
            </a:r>
            <a:r>
              <a:rPr lang="en-US" sz="2600" dirty="0" smtClean="0"/>
              <a:t> </a:t>
            </a:r>
            <a:r>
              <a:rPr lang="en-US" sz="2600" dirty="0"/>
              <a:t>Describe the brake fluid and engine oil inspection procedure.</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17.9 Brake fluid test strips are a convenient and easy-to-use method to determine if the brake fluid needs to be replaced</a:t>
            </a:r>
            <a:endParaRPr lang="en-US" sz="2400" dirty="0">
              <a:latin typeface="+mj-lt"/>
            </a:endParaRPr>
          </a:p>
        </p:txBody>
      </p:sp>
      <p:pic>
        <p:nvPicPr>
          <p:cNvPr id="6" name="Picture 2" descr="Photo of a technician comparing a brake fluid test strip with the color matching card on the side of a brake strips ti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0158" y="2133600"/>
            <a:ext cx="5119159" cy="384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600200"/>
            <a:ext cx="6429375"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2554545"/>
          </a:xfrm>
          <a:prstGeom prst="rect">
            <a:avLst/>
          </a:prstGeom>
        </p:spPr>
        <p:txBody>
          <a:bodyPr wrap="square">
            <a:spAutoFit/>
          </a:bodyPr>
          <a:lstStyle/>
          <a:p>
            <a:r>
              <a:rPr lang="en-US" sz="4000" dirty="0"/>
              <a:t>Why should brake fluid not be filled above the full or MAX </a:t>
            </a:r>
            <a:r>
              <a:rPr lang="en-US" sz="4000" dirty="0" smtClean="0"/>
              <a:t>level as </a:t>
            </a:r>
            <a:r>
              <a:rPr lang="en-US" sz="4000" dirty="0"/>
              <a:t>indicated on the master cylinder reservoir?</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To allow for expansion of the fluid due to heat.</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ENGINE OIL INSPECTION</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Should </a:t>
            </a:r>
            <a:r>
              <a:rPr lang="en-US" dirty="0"/>
              <a:t>be checked when the vehicle </a:t>
            </a:r>
            <a:r>
              <a:rPr lang="en-US" dirty="0" smtClean="0"/>
              <a:t>is parked </a:t>
            </a:r>
            <a:r>
              <a:rPr lang="en-US" dirty="0"/>
              <a:t>on level ground and after the engine has been off for at </a:t>
            </a:r>
            <a:r>
              <a:rPr lang="en-US" dirty="0" smtClean="0"/>
              <a:t>least several </a:t>
            </a:r>
            <a:r>
              <a:rPr lang="en-US" dirty="0"/>
              <a:t>minutes</a:t>
            </a:r>
            <a:r>
              <a:rPr lang="en-US" dirty="0" smtClean="0"/>
              <a:t>.</a:t>
            </a:r>
          </a:p>
          <a:p>
            <a:r>
              <a:rPr lang="en-US" dirty="0"/>
              <a:t>The </a:t>
            </a:r>
            <a:r>
              <a:rPr lang="en-US" i="1" dirty="0"/>
              <a:t>oil level indicator</a:t>
            </a:r>
            <a:r>
              <a:rPr lang="en-US" dirty="0"/>
              <a:t>, commonly called a </a:t>
            </a:r>
            <a:r>
              <a:rPr lang="en-US" dirty="0" smtClean="0"/>
              <a:t>dipstick, is </a:t>
            </a:r>
            <a:r>
              <a:rPr lang="en-US" dirty="0"/>
              <a:t>clearly marked and in a convenient location.</a:t>
            </a:r>
            <a:endParaRPr lang="en-US" dirty="0" smtClean="0"/>
          </a:p>
          <a:p>
            <a:r>
              <a:rPr lang="en-US" dirty="0"/>
              <a:t>The “add” mark is </a:t>
            </a:r>
            <a:r>
              <a:rPr lang="en-US" dirty="0" smtClean="0"/>
              <a:t>usually at </a:t>
            </a:r>
            <a:r>
              <a:rPr lang="en-US" dirty="0"/>
              <a:t>the 1 quart low point.</a:t>
            </a:r>
            <a:endParaRPr lang="en-US" dirty="0" smtClean="0"/>
          </a:p>
          <a:p>
            <a:endParaRPr lang="en-US" dirty="0"/>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17.10 A typical oil level indicator (dipstick)</a:t>
            </a:r>
            <a:endParaRPr lang="en-US" sz="2800" dirty="0">
              <a:latin typeface="+mj-lt"/>
            </a:endParaRPr>
          </a:p>
        </p:txBody>
      </p:sp>
      <p:pic>
        <p:nvPicPr>
          <p:cNvPr id="6" name="Picture 2" descr="Photo of a dipstick with a circular handle and a long rod that is used to check the engine oil lev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9749" y="1506958"/>
            <a:ext cx="6184503" cy="464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17.11 The oil level should be between the MAX and the MIN marks when the vehicle is on level ground and the oil has had time to drain into the oil pan</a:t>
            </a:r>
            <a:endParaRPr lang="en-US" sz="2400" dirty="0">
              <a:latin typeface="+mj-lt"/>
            </a:endParaRPr>
          </a:p>
        </p:txBody>
      </p:sp>
      <p:pic>
        <p:nvPicPr>
          <p:cNvPr id="3" name="Picture 2" descr="A figure shows the minimum and maximum marks on a dipstick with the following stamped on the dipstick: Add 1 QT. at minim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608" y="2871870"/>
            <a:ext cx="8088784" cy="3015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185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
            <a:ext cx="8229600" cy="1097280"/>
          </a:xfrm>
        </p:spPr>
        <p:txBody>
          <a:bodyPr/>
          <a:lstStyle/>
          <a:p>
            <a:r>
              <a:rPr lang="en-IN" sz="2400" dirty="0" smtClean="0">
                <a:latin typeface="+mj-lt"/>
              </a:rPr>
              <a:t>Chart 17-1 The </a:t>
            </a:r>
            <a:r>
              <a:rPr lang="en-IN" sz="2400" dirty="0">
                <a:latin typeface="+mj-lt"/>
              </a:rPr>
              <a:t>difference between “normal” and “severe” use as specified by many vehicle manufacturers.</a:t>
            </a:r>
            <a:r>
              <a:rPr lang="en-IN" sz="2400" dirty="0"/>
              <a:t/>
            </a:r>
            <a:br>
              <a:rPr lang="en-IN" sz="2400" dirty="0"/>
            </a:br>
            <a:endParaRPr lang="en-US" dirty="0"/>
          </a:p>
        </p:txBody>
      </p:sp>
      <p:pic>
        <p:nvPicPr>
          <p:cNvPr id="3" name="Picture 2" descr="The table lists the following:&#10;Normal use:&#10;• Most trips over 10 miles (16 km).&#10;• Operating a vehicle when the outside temperature is above freezing (32 degrees F or 0 degrees C).&#10;• Most trips do not include slow or stop-and-go driving.&#10;• Not towing a trailer or carrying a heavy load.&#10;• Driving without dusty conditions.&#10;• No police, taxi, or commercial use of the vehicle.&#10;• The oil change interval recommended by most vehicle manufacturers under normal conditions is 7,500 miles (12,000 km) or six months, whichever occurs first.&#10;Sever use:&#10;• Most trips less than 4 to 10 miles (6 to 16 km).&#10;• Operating the vehicle when the outside temperature is below freezing (32 degrees F or 0 degrees C).&#10;• Most trips include slow or stop-and-go driving.&#10;• Towing a trailer or hauling a heavy load.&#10;• Driving in dusty conditions.&#10;• Use by police, taxi, or commercial operation.&#10;• The oil change interval recommended by most vehicle manufacturers operating under severe conditions is every 3,000 miles (4,800 km) or every three months, whichever occurs first.&#10;"/>
          <p:cNvPicPr>
            <a:picLocks noChangeAspect="1" noChangeArrowheads="1"/>
          </p:cNvPicPr>
          <p:nvPr/>
        </p:nvPicPr>
        <p:blipFill rotWithShape="1">
          <a:blip r:embed="rId2">
            <a:extLst>
              <a:ext uri="{28A0092B-C50C-407E-A947-70E740481C1C}">
                <a14:useLocalDpi xmlns:a14="http://schemas.microsoft.com/office/drawing/2010/main" val="0"/>
              </a:ext>
            </a:extLst>
          </a:blip>
          <a:srcRect b="8651"/>
          <a:stretch/>
        </p:blipFill>
        <p:spPr bwMode="auto">
          <a:xfrm>
            <a:off x="2514600" y="1600200"/>
            <a:ext cx="4289093" cy="4604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145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COOLING SYSTEM INSPECTION</a:t>
            </a:r>
            <a:endParaRPr lang="en-US" dirty="0">
              <a:latin typeface="+mj-lt"/>
            </a:endParaRPr>
          </a:p>
        </p:txBody>
      </p:sp>
      <p:sp>
        <p:nvSpPr>
          <p:cNvPr id="28675" name="Content Placeholder 2"/>
          <p:cNvSpPr>
            <a:spLocks noGrp="1"/>
          </p:cNvSpPr>
          <p:nvPr>
            <p:ph idx="1"/>
          </p:nvPr>
        </p:nvSpPr>
        <p:spPr>
          <a:xfrm>
            <a:off x="0" y="1447800"/>
            <a:ext cx="8229600" cy="4525963"/>
          </a:xfrm>
        </p:spPr>
        <p:txBody>
          <a:bodyPr/>
          <a:lstStyle/>
          <a:p>
            <a:r>
              <a:rPr lang="en-US" sz="2400" dirty="0" smtClean="0"/>
              <a:t>Inspection methods:</a:t>
            </a:r>
          </a:p>
          <a:p>
            <a:pPr lvl="1"/>
            <a:r>
              <a:rPr lang="en-US" sz="2000" dirty="0" smtClean="0"/>
              <a:t>Visual</a:t>
            </a:r>
          </a:p>
          <a:p>
            <a:pPr lvl="1"/>
            <a:r>
              <a:rPr lang="en-US" sz="2000" dirty="0" smtClean="0"/>
              <a:t>Test Strips</a:t>
            </a:r>
          </a:p>
          <a:p>
            <a:pPr lvl="1"/>
            <a:r>
              <a:rPr lang="en-US" sz="2000" dirty="0" smtClean="0"/>
              <a:t>Boiling/Freeze Points (refractometer and hydrometer)</a:t>
            </a:r>
          </a:p>
          <a:p>
            <a:r>
              <a:rPr lang="en-US" sz="2400" dirty="0" smtClean="0"/>
              <a:t>Hybrid vehicles may have multiple cooling systems.</a:t>
            </a:r>
          </a:p>
          <a:p>
            <a:r>
              <a:rPr lang="en-US" sz="2400" dirty="0" smtClean="0"/>
              <a:t>Use the correct coolant when servicing.</a:t>
            </a:r>
          </a:p>
          <a:p>
            <a:r>
              <a:rPr lang="en-US" sz="2400" dirty="0" smtClean="0"/>
              <a:t>Dispose of old coolant according to local and federal laws.</a:t>
            </a:r>
          </a:p>
          <a:p>
            <a:r>
              <a:rPr lang="en-US" sz="2400" dirty="0" smtClean="0"/>
              <a:t>Inspect hose and clamps, radiator and heater core for leaks.</a:t>
            </a:r>
          </a:p>
          <a:p>
            <a:pPr lvl="1"/>
            <a:endParaRPr lang="en-US" b="1" dirty="0" smtClean="0">
              <a:solidFill>
                <a:srgbClr val="0000FF"/>
              </a:solidFill>
            </a:endParaRPr>
          </a:p>
          <a:p>
            <a:pPr lvl="1"/>
            <a:endParaRPr lang="en-US" b="1" dirty="0" smtClean="0">
              <a:solidFill>
                <a:srgbClr val="0000FF"/>
              </a:solidFill>
            </a:endParaRPr>
          </a:p>
          <a:p>
            <a:pPr lvl="2"/>
            <a:endParaRPr lang="en-US" b="1" dirty="0">
              <a:solidFill>
                <a:srgbClr val="0000FF"/>
              </a:solidFill>
            </a:endParaRPr>
          </a:p>
        </p:txBody>
      </p:sp>
    </p:spTree>
    <p:extLst>
      <p:ext uri="{BB962C8B-B14F-4D97-AF65-F5344CB8AC3E}">
        <p14:creationId xmlns:p14="http://schemas.microsoft.com/office/powerpoint/2010/main" val="100788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17.12 Visually check the level and </a:t>
            </a:r>
            <a:r>
              <a:rPr lang="en-IN" sz="2400" dirty="0" err="1">
                <a:latin typeface="+mj-lt"/>
              </a:rPr>
              <a:t>color</a:t>
            </a:r>
            <a:r>
              <a:rPr lang="en-IN" sz="2400" dirty="0">
                <a:latin typeface="+mj-lt"/>
              </a:rPr>
              <a:t> of coolant in the coolant recovery or surge tank</a:t>
            </a:r>
            <a:endParaRPr lang="en-US" dirty="0">
              <a:latin typeface="+mj-lt"/>
            </a:endParaRPr>
          </a:p>
        </p:txBody>
      </p:sp>
      <p:pic>
        <p:nvPicPr>
          <p:cNvPr id="3" name="Picture 2" descr="Photo of a transparent surge tank of a vehicle with the coolant red in color and above the “cold” mar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87801" y="1812569"/>
            <a:ext cx="5768398" cy="433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882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sz="2600" b="1" dirty="0" smtClean="0">
                <a:solidFill>
                  <a:srgbClr val="005A70"/>
                </a:solidFill>
              </a:rPr>
              <a:t>17.5</a:t>
            </a:r>
            <a:r>
              <a:rPr lang="en-US" sz="2600" dirty="0" smtClean="0"/>
              <a:t> </a:t>
            </a:r>
            <a:r>
              <a:rPr lang="en-US" sz="2600" dirty="0"/>
              <a:t>Explain the process of inspecting the cooling system</a:t>
            </a:r>
            <a:r>
              <a:rPr lang="en-US" sz="2600" dirty="0" smtClean="0"/>
              <a:t>.</a:t>
            </a:r>
          </a:p>
          <a:p>
            <a:pPr marL="0" indent="0">
              <a:buNone/>
            </a:pPr>
            <a:r>
              <a:rPr lang="en-US" sz="2600" b="1" dirty="0" smtClean="0">
                <a:solidFill>
                  <a:srgbClr val="005A70"/>
                </a:solidFill>
              </a:rPr>
              <a:t>17.6</a:t>
            </a:r>
            <a:r>
              <a:rPr lang="en-US" sz="2600" dirty="0" smtClean="0"/>
              <a:t> </a:t>
            </a:r>
            <a:r>
              <a:rPr lang="en-US" sz="2600" dirty="0"/>
              <a:t>Explain how to check automatic transmission and </a:t>
            </a:r>
            <a:r>
              <a:rPr lang="en-US" sz="2600" dirty="0" smtClean="0"/>
              <a:t>power steering </a:t>
            </a:r>
            <a:r>
              <a:rPr lang="en-US" sz="2600" dirty="0"/>
              <a:t>fluids.</a:t>
            </a:r>
            <a:r>
              <a:rPr lang="en-US" sz="2600" dirty="0" smtClean="0"/>
              <a:t> </a:t>
            </a:r>
          </a:p>
          <a:p>
            <a:pPr marL="0" indent="0">
              <a:buNone/>
            </a:pPr>
            <a:r>
              <a:rPr lang="en-US" sz="2600" b="1" dirty="0" smtClean="0">
                <a:solidFill>
                  <a:schemeClr val="accent2"/>
                </a:solidFill>
              </a:rPr>
              <a:t>17.7</a:t>
            </a:r>
            <a:r>
              <a:rPr lang="en-US" sz="2600" dirty="0" smtClean="0"/>
              <a:t> </a:t>
            </a:r>
            <a:r>
              <a:rPr lang="en-US" sz="2600" dirty="0"/>
              <a:t>Describe how to measure accessory belt tension</a:t>
            </a:r>
            <a:r>
              <a:rPr lang="en-US" sz="2600" dirty="0" smtClean="0"/>
              <a:t>.</a:t>
            </a:r>
          </a:p>
          <a:p>
            <a:pPr marL="0" indent="0">
              <a:buNone/>
            </a:pPr>
            <a:r>
              <a:rPr lang="en-US" sz="2600" b="1" dirty="0" smtClean="0">
                <a:solidFill>
                  <a:schemeClr val="accent2"/>
                </a:solidFill>
              </a:rPr>
              <a:t>17.8</a:t>
            </a:r>
            <a:r>
              <a:rPr lang="en-US" sz="2600" dirty="0" smtClean="0"/>
              <a:t> </a:t>
            </a:r>
            <a:r>
              <a:rPr lang="en-US" sz="2600" dirty="0"/>
              <a:t>Describe how to check wheels and tires</a:t>
            </a:r>
            <a:r>
              <a:rPr lang="en-US" sz="2600" dirty="0" smtClean="0"/>
              <a:t>.</a:t>
            </a:r>
          </a:p>
          <a:p>
            <a:pPr marL="0" indent="0">
              <a:buNone/>
            </a:pPr>
            <a:r>
              <a:rPr lang="en-US" sz="2600" b="1" dirty="0" smtClean="0">
                <a:solidFill>
                  <a:schemeClr val="accent2"/>
                </a:solidFill>
              </a:rPr>
              <a:t>17.9</a:t>
            </a:r>
            <a:r>
              <a:rPr lang="en-US" sz="2600" dirty="0" smtClean="0"/>
              <a:t> </a:t>
            </a:r>
            <a:r>
              <a:rPr lang="en-US" sz="2600" dirty="0"/>
              <a:t>Describe how to lubricate the chassis, check the </a:t>
            </a:r>
            <a:r>
              <a:rPr lang="en-US" sz="2600" dirty="0" smtClean="0"/>
              <a:t>differential and </a:t>
            </a:r>
            <a:r>
              <a:rPr lang="en-US" sz="2600" dirty="0"/>
              <a:t>the manual transmission fluid, and perform </a:t>
            </a:r>
            <a:r>
              <a:rPr lang="en-US" sz="2600" dirty="0" smtClean="0"/>
              <a:t>under-vehicle inspection</a:t>
            </a:r>
            <a:r>
              <a:rPr lang="en-US" sz="2600" dirty="0"/>
              <a:t>.</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600" dirty="0">
                <a:latin typeface="+mj-lt"/>
              </a:rPr>
              <a:t>Figure 17.13 (a) A refractometer is used to measure the</a:t>
            </a:r>
            <a:br>
              <a:rPr lang="en-IN" sz="1600" dirty="0">
                <a:latin typeface="+mj-lt"/>
              </a:rPr>
            </a:br>
            <a:r>
              <a:rPr lang="en-IN" sz="1600" dirty="0">
                <a:latin typeface="+mj-lt"/>
              </a:rPr>
              <a:t>freezing point of coolant. A drop of coolant is added to a viewing screen, the lid is closed, and then held up to the light to view the display on the tool. (b) The use of tests strips is a convenient and cost-effective method to check coolant condition and freezing temperature</a:t>
            </a:r>
            <a:endParaRPr lang="en-US" sz="1600" dirty="0">
              <a:latin typeface="+mj-lt"/>
            </a:endParaRPr>
          </a:p>
        </p:txBody>
      </p:sp>
      <p:pic>
        <p:nvPicPr>
          <p:cNvPr id="3" name="Picture 2" descr="Photo of a refractometer with its viewing screen in the open posi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8823" y="2971844"/>
            <a:ext cx="4054602" cy="26385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hoto of a coolant test strip being compared with the color matching card on the side of a coolant strips ti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94098" y="2971844"/>
            <a:ext cx="4054601" cy="263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215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17.14 Used coolant should be stored in a leak-proof container until it can be recycled or disposed of according to local, state, or federal laws. Note that the storage barrel is placed inside another container to catch any coolant that may spill out of the inside container</a:t>
            </a:r>
            <a:endParaRPr lang="en-US" sz="1800" dirty="0">
              <a:latin typeface="+mj-lt"/>
            </a:endParaRPr>
          </a:p>
        </p:txBody>
      </p:sp>
      <p:pic>
        <p:nvPicPr>
          <p:cNvPr id="3" name="Picture 2" descr="Photo of a used coolant barrel placed inside another container to avoid spills. The exterior container is labeled: Anti-freeze on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74622" y="2597070"/>
            <a:ext cx="4194754" cy="356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44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17.15 Using a hand-operated pressure tester. Do not exceed the pressure rating of the radiator cap when pressurizing the system. This vehicle had a leaking upper radiator hose that</a:t>
            </a:r>
            <a:br>
              <a:rPr lang="en-IN" sz="1800" dirty="0">
                <a:latin typeface="+mj-lt"/>
              </a:rPr>
            </a:br>
            <a:r>
              <a:rPr lang="en-IN" sz="1800" dirty="0">
                <a:latin typeface="+mj-lt"/>
              </a:rPr>
              <a:t>only leaked when the system was pressurized</a:t>
            </a:r>
            <a:endParaRPr lang="en-US" sz="1800" dirty="0">
              <a:latin typeface="+mj-lt"/>
            </a:endParaRPr>
          </a:p>
        </p:txBody>
      </p:sp>
      <p:pic>
        <p:nvPicPr>
          <p:cNvPr id="3" name="Picture 2" descr="A photo shows the upper radiator hose of a vehicle leaking when the system is pressuriz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8924" y="2400085"/>
            <a:ext cx="5599785" cy="3758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30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17.16 Hose clamps come in a variety of shapes and designs</a:t>
            </a:r>
            <a:endParaRPr lang="en-US" dirty="0">
              <a:latin typeface="+mj-lt"/>
            </a:endParaRPr>
          </a:p>
        </p:txBody>
      </p:sp>
      <p:pic>
        <p:nvPicPr>
          <p:cNvPr id="3" name="Picture 2" descr="A figure shows different hose clamps. A worm-type clamp has a band that has to be screwed in, a banded-type clamp has a screw and barrel nut, and a wire-type clamp consists of a wire that is twisted around a hose with hose clamp pli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4960" y="1600200"/>
            <a:ext cx="5599785" cy="455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07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three methods for inspecting the cooling system?</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A visual inspection, test strips, and boiling/freezing points. </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AUTOMATIC TRANSMISSION FLUID CHECK</a:t>
            </a:r>
            <a:endParaRPr lang="en-US" dirty="0">
              <a:latin typeface="+mj-lt"/>
            </a:endParaRPr>
          </a:p>
        </p:txBody>
      </p:sp>
      <p:sp>
        <p:nvSpPr>
          <p:cNvPr id="28675" name="Content Placeholder 2"/>
          <p:cNvSpPr>
            <a:spLocks noGrp="1"/>
          </p:cNvSpPr>
          <p:nvPr>
            <p:ph idx="1"/>
          </p:nvPr>
        </p:nvSpPr>
        <p:spPr>
          <a:xfrm>
            <a:off x="76200" y="1524000"/>
            <a:ext cx="8839200" cy="4525963"/>
          </a:xfrm>
        </p:spPr>
        <p:txBody>
          <a:bodyPr/>
          <a:lstStyle/>
          <a:p>
            <a:r>
              <a:rPr lang="en-US" dirty="0" smtClean="0"/>
              <a:t>Follow the manufacture's procedure for checking the fluid.</a:t>
            </a:r>
          </a:p>
          <a:p>
            <a:pPr lvl="1"/>
            <a:r>
              <a:rPr lang="en-US" dirty="0" smtClean="0"/>
              <a:t>Transmission gear and temperature typically must be met.</a:t>
            </a:r>
          </a:p>
          <a:p>
            <a:r>
              <a:rPr lang="en-US" dirty="0" smtClean="0"/>
              <a:t>Ensure the correct type of transmission fluid is used when adjusting the fluid level.</a:t>
            </a:r>
          </a:p>
          <a:p>
            <a:pPr lvl="1"/>
            <a:r>
              <a:rPr lang="en-US" dirty="0" smtClean="0"/>
              <a:t>The use of the wrong fluid may create shift quality concerns or transmission failure.</a:t>
            </a:r>
          </a:p>
          <a:p>
            <a:r>
              <a:rPr lang="en-US" dirty="0" smtClean="0"/>
              <a:t>The condition of the fluid (smell and color) may indicate further service is needed.</a:t>
            </a:r>
            <a:endParaRPr lang="en-US" dirty="0"/>
          </a:p>
          <a:p>
            <a:pPr lvl="1"/>
            <a:endParaRPr lang="en-US" b="1" dirty="0">
              <a:solidFill>
                <a:srgbClr val="0000FF"/>
              </a:solidFill>
            </a:endParaRPr>
          </a:p>
        </p:txBody>
      </p:sp>
    </p:spTree>
    <p:extLst>
      <p:ext uri="{BB962C8B-B14F-4D97-AF65-F5344CB8AC3E}">
        <p14:creationId xmlns:p14="http://schemas.microsoft.com/office/powerpoint/2010/main" val="6184136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17.17 A typical automatic transmission dipstick</a:t>
            </a:r>
            <a:endParaRPr lang="en-US" sz="28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3" y="1654175"/>
            <a:ext cx="8169275"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717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POWER STEERING FLUID</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dirty="0" smtClean="0"/>
              <a:t>The level is checked with the engine off.</a:t>
            </a:r>
          </a:p>
          <a:p>
            <a:r>
              <a:rPr lang="en-US" dirty="0" smtClean="0"/>
              <a:t>Most reservoirs have a hot and cold file mark.</a:t>
            </a:r>
          </a:p>
          <a:p>
            <a:r>
              <a:rPr lang="en-US" dirty="0" smtClean="0"/>
              <a:t>A low fluid level may indicate a leak.</a:t>
            </a:r>
          </a:p>
          <a:p>
            <a:r>
              <a:rPr lang="en-US" dirty="0" smtClean="0"/>
              <a:t>A high fluid level must be adjusted by removing fluid.</a:t>
            </a:r>
          </a:p>
          <a:p>
            <a:r>
              <a:rPr lang="en-US" dirty="0" smtClean="0"/>
              <a:t>It is critical to use the correct type of power steering fluid when adjusting the fluid level.</a:t>
            </a:r>
            <a:endParaRPr lang="en-US" dirty="0"/>
          </a:p>
          <a:p>
            <a:pPr lvl="1"/>
            <a:endParaRPr lang="en-US" b="1" dirty="0">
              <a:solidFill>
                <a:srgbClr val="0000FF"/>
              </a:solidFill>
            </a:endParaRPr>
          </a:p>
        </p:txBody>
      </p:sp>
    </p:spTree>
    <p:extLst>
      <p:ext uri="{BB962C8B-B14F-4D97-AF65-F5344CB8AC3E}">
        <p14:creationId xmlns:p14="http://schemas.microsoft.com/office/powerpoint/2010/main" val="4439720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17.18 Most vehicles use a combination filler cap and level indicator (dipstick) that shows the level of power steering fluid in the reservoir</a:t>
            </a:r>
            <a:endParaRPr lang="en-US" dirty="0">
              <a:latin typeface="+mj-lt"/>
            </a:endParaRPr>
          </a:p>
        </p:txBody>
      </p:sp>
      <p:pic>
        <p:nvPicPr>
          <p:cNvPr id="3" name="Picture 2" descr="A photo shows the filler cap of a vehicle that also has a small dipstick attached to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37455" y="2192918"/>
            <a:ext cx="5269090" cy="396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274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PREVENTATIVE MAINTENANCE</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Preventative maintenance (PM) means periodic </a:t>
            </a:r>
            <a:r>
              <a:rPr lang="en-US" dirty="0" smtClean="0"/>
              <a:t>service work </a:t>
            </a:r>
            <a:r>
              <a:rPr lang="en-US" dirty="0"/>
              <a:t>performed on a vehicle that will help keep it </a:t>
            </a:r>
            <a:r>
              <a:rPr lang="en-US" dirty="0" smtClean="0"/>
              <a:t>functioning correctly </a:t>
            </a:r>
            <a:r>
              <a:rPr lang="en-US" dirty="0"/>
              <a:t>for a long time</a:t>
            </a:r>
            <a:r>
              <a:rPr lang="en-US" dirty="0" smtClean="0"/>
              <a:t>.</a:t>
            </a:r>
          </a:p>
          <a:p>
            <a:r>
              <a:rPr lang="en-US" dirty="0" smtClean="0"/>
              <a:t>Intervals expressed in time and/or miles:</a:t>
            </a:r>
          </a:p>
          <a:p>
            <a:pPr lvl="1"/>
            <a:r>
              <a:rPr lang="en-US" dirty="0" smtClean="0"/>
              <a:t>Every </a:t>
            </a:r>
            <a:r>
              <a:rPr lang="en-US" dirty="0"/>
              <a:t>six months (could be longer for many vehicles)</a:t>
            </a:r>
          </a:p>
          <a:p>
            <a:pPr lvl="1"/>
            <a:r>
              <a:rPr lang="en-US" dirty="0" smtClean="0"/>
              <a:t>Every </a:t>
            </a:r>
            <a:r>
              <a:rPr lang="en-US" dirty="0"/>
              <a:t>5,000 to 10,000 miles (8,000 to 16,000 km) </a:t>
            </a:r>
            <a:r>
              <a:rPr lang="en-US" dirty="0" smtClean="0"/>
              <a:t>depending on </a:t>
            </a:r>
            <a:r>
              <a:rPr lang="en-US" dirty="0"/>
              <a:t>the vehicle and how it is being operated</a:t>
            </a:r>
          </a:p>
          <a:p>
            <a:pPr lvl="1"/>
            <a:r>
              <a:rPr lang="en-US" dirty="0" smtClean="0"/>
              <a:t>Either </a:t>
            </a:r>
            <a:r>
              <a:rPr lang="en-US" dirty="0"/>
              <a:t>of the above, whichever occurs </a:t>
            </a:r>
            <a:r>
              <a:rPr lang="en-US" dirty="0" smtClean="0"/>
              <a:t>first</a:t>
            </a:r>
          </a:p>
          <a:p>
            <a:endParaRPr lang="en-US" dirty="0" smtClean="0">
              <a:solidFill>
                <a:srgbClr val="0000FF"/>
              </a:solidFill>
            </a:endParaRPr>
          </a:p>
          <a:p>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ACESSORY DRIVE BELT INSPECTION</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dirty="0"/>
              <a:t> </a:t>
            </a:r>
            <a:r>
              <a:rPr lang="en-US" dirty="0" smtClean="0"/>
              <a:t>Accessory drive belts should be replaced every four to seven years.</a:t>
            </a:r>
          </a:p>
          <a:p>
            <a:r>
              <a:rPr lang="en-US" dirty="0" smtClean="0"/>
              <a:t>Belts are tensioned in a variety of manners:</a:t>
            </a:r>
          </a:p>
          <a:p>
            <a:pPr lvl="1"/>
            <a:r>
              <a:rPr lang="en-US" dirty="0" smtClean="0"/>
              <a:t>Using a belt tension gauge</a:t>
            </a:r>
          </a:p>
          <a:p>
            <a:pPr lvl="1"/>
            <a:r>
              <a:rPr lang="en-US" dirty="0" smtClean="0"/>
              <a:t>Marks on a tensioner</a:t>
            </a:r>
          </a:p>
          <a:p>
            <a:pPr lvl="1"/>
            <a:r>
              <a:rPr lang="en-US" dirty="0" smtClean="0"/>
              <a:t>Torque wrench reading</a:t>
            </a:r>
          </a:p>
          <a:p>
            <a:pPr lvl="1"/>
            <a:r>
              <a:rPr lang="en-US" dirty="0" smtClean="0"/>
              <a:t>Deflection</a:t>
            </a:r>
          </a:p>
          <a:p>
            <a:r>
              <a:rPr lang="en-US" dirty="0" smtClean="0"/>
              <a:t>The belt routing guide is located on an </a:t>
            </a:r>
            <a:r>
              <a:rPr lang="en-US" dirty="0" err="1" smtClean="0"/>
              <a:t>underhood</a:t>
            </a:r>
            <a:r>
              <a:rPr lang="en-US" dirty="0" smtClean="0"/>
              <a:t> sticker and in the service information. </a:t>
            </a:r>
            <a:endParaRPr lang="en-US" dirty="0" smtClean="0"/>
          </a:p>
          <a:p>
            <a:pPr lvl="2"/>
            <a:endParaRPr lang="en-US" b="1" dirty="0" smtClean="0"/>
          </a:p>
          <a:p>
            <a:pPr lvl="1"/>
            <a:endParaRPr lang="en-US" sz="1600" b="1" dirty="0"/>
          </a:p>
          <a:p>
            <a:pPr lvl="1"/>
            <a:endParaRPr lang="en-US" sz="1600" b="1" dirty="0"/>
          </a:p>
        </p:txBody>
      </p:sp>
    </p:spTree>
    <p:extLst>
      <p:ext uri="{BB962C8B-B14F-4D97-AF65-F5344CB8AC3E}">
        <p14:creationId xmlns:p14="http://schemas.microsoft.com/office/powerpoint/2010/main" val="172911161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17.19 A special tool is useful when installing a new accessory drive belt. The long-handled wrench fits in a hole of </a:t>
            </a:r>
            <a:r>
              <a:rPr lang="en-IN" sz="2400" dirty="0" smtClean="0">
                <a:latin typeface="+mj-lt"/>
              </a:rPr>
              <a:t>the belt </a:t>
            </a:r>
            <a:r>
              <a:rPr lang="en-IN" sz="2400" dirty="0">
                <a:latin typeface="+mj-lt"/>
              </a:rPr>
              <a:t>tensioner</a:t>
            </a:r>
            <a:endParaRPr lang="en-US" dirty="0">
              <a:latin typeface="+mj-lt"/>
            </a:endParaRPr>
          </a:p>
        </p:txBody>
      </p:sp>
      <p:pic>
        <p:nvPicPr>
          <p:cNvPr id="3" name="Picture 2" descr="Photo of a technician using a long-handled wrench to install an accessory drive bel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1867" y="2117269"/>
            <a:ext cx="4040266" cy="404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544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17.20 A typical worn serpentine accessory drive belt. Newer belts made from ethylene propylene diene monomer (EPDM) do not crack like older belts that were made from neoprene rubber</a:t>
            </a:r>
            <a:endParaRPr lang="en-US" sz="2000" dirty="0">
              <a:latin typeface="+mj-lt"/>
            </a:endParaRPr>
          </a:p>
        </p:txBody>
      </p:sp>
      <p:pic>
        <p:nvPicPr>
          <p:cNvPr id="3" name="Picture 2" descr="Photo of a worn serpentine accessory drive belt that has cracks all over its surf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9095" y="2636312"/>
            <a:ext cx="5882750" cy="352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18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17.21 If the wear gauge can be moved side to side, then the belt is worn and should be replaced. It is almost impossible to check a serpentine belt made from EPDM for wear visually without using a wear gauge</a:t>
            </a:r>
            <a:endParaRPr lang="en-US" sz="2000" dirty="0">
              <a:latin typeface="+mj-lt"/>
            </a:endParaRPr>
          </a:p>
        </p:txBody>
      </p:sp>
      <p:pic>
        <p:nvPicPr>
          <p:cNvPr id="3" name="Picture 2" descr="Photo of a DAYCO® wear gauge with a notched area on one end and a rib profile indicator on the other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94574" y="2449980"/>
            <a:ext cx="3171793" cy="3709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818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17.22 A spring-loaded accessory drive belt tensioner</a:t>
            </a:r>
            <a:endParaRPr lang="en-US" sz="2800" dirty="0">
              <a:latin typeface="+mj-lt"/>
            </a:endParaRPr>
          </a:p>
        </p:txBody>
      </p:sp>
      <p:pic>
        <p:nvPicPr>
          <p:cNvPr id="3" name="Picture 2" descr="Photo of a spring-loaded accessory drive belt tensioner used on a serpentine bel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6534" y="1514297"/>
            <a:ext cx="6130933" cy="459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28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Replace any serpentine belt that has more than three cracks in any one rib that appears in a 3-inch span.</a:t>
            </a:r>
            <a:r>
              <a:rPr lang="en-IN" sz="2000" dirty="0"/>
              <a:t/>
            </a:r>
            <a:br>
              <a:rPr lang="en-IN" sz="2000" dirty="0"/>
            </a:br>
            <a:endParaRPr lang="en-US" dirty="0"/>
          </a:p>
        </p:txBody>
      </p:sp>
      <p:pic>
        <p:nvPicPr>
          <p:cNvPr id="3" name="Picture 2" descr="The table lists the following tension ranges in pounds for different number of ribs used:&#10;• 3 ribs: 45 to 60 pounds&#10;• 4 ribs: 60 to 80 pounds&#10;• 5 ribs: 75 to 100 pounds&#10;• 6 ribs: 90 to 125 pounds&#10;• 7 ribs: 105 to 145 pounds.&#10;"/>
          <p:cNvPicPr>
            <a:picLocks noChangeAspect="1" noChangeArrowheads="1"/>
          </p:cNvPicPr>
          <p:nvPr/>
        </p:nvPicPr>
        <p:blipFill rotWithShape="1">
          <a:blip r:embed="rId2">
            <a:extLst>
              <a:ext uri="{28A0092B-C50C-407E-A947-70E740481C1C}">
                <a14:useLocalDpi xmlns:a14="http://schemas.microsoft.com/office/drawing/2010/main" val="0"/>
              </a:ext>
            </a:extLst>
          </a:blip>
          <a:srcRect b="22776"/>
          <a:stretch/>
        </p:blipFill>
        <p:spPr bwMode="auto">
          <a:xfrm>
            <a:off x="780422" y="1489075"/>
            <a:ext cx="7583155" cy="324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7285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TIRE AND WHEEL SERVICE</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sz="2400" dirty="0" smtClean="0"/>
              <a:t>Tire inflation pressure should be checked when the tires are cold.</a:t>
            </a:r>
          </a:p>
          <a:p>
            <a:r>
              <a:rPr lang="en-US" sz="2400" dirty="0" smtClean="0"/>
              <a:t>Tire pressure should be checked with a quality gauge.</a:t>
            </a:r>
          </a:p>
          <a:p>
            <a:r>
              <a:rPr lang="en-US" sz="2400" dirty="0" smtClean="0"/>
              <a:t>The tire pressure should be listed on the placard on the driver’s door and in the service information.</a:t>
            </a:r>
          </a:p>
          <a:p>
            <a:r>
              <a:rPr lang="en-US" sz="2400" dirty="0" smtClean="0"/>
              <a:t>Tires should be inspected for faults and tread depth.</a:t>
            </a:r>
          </a:p>
          <a:p>
            <a:r>
              <a:rPr lang="en-US" sz="2400" dirty="0" smtClean="0"/>
              <a:t>Rotate the tires per the manufactures specifications.</a:t>
            </a:r>
          </a:p>
          <a:p>
            <a:r>
              <a:rPr lang="en-US" sz="2400" dirty="0" smtClean="0"/>
              <a:t>Torque the wheels with a torque stick and then a torque wrench.</a:t>
            </a:r>
            <a:endParaRPr lang="en-US" sz="2400" dirty="0" smtClean="0"/>
          </a:p>
        </p:txBody>
      </p:sp>
    </p:spTree>
    <p:extLst>
      <p:ext uri="{BB962C8B-B14F-4D97-AF65-F5344CB8AC3E}">
        <p14:creationId xmlns:p14="http://schemas.microsoft.com/office/powerpoint/2010/main" val="27549601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17.23 The specified tire inflation pressure is printed on a placard on the driver’s door or doorpost. This information may also be located in the glove compartment, the owner’s manual, and in service information</a:t>
            </a:r>
            <a:endParaRPr lang="en-US" sz="2000" dirty="0">
              <a:latin typeface="+mj-lt"/>
            </a:endParaRPr>
          </a:p>
        </p:txBody>
      </p:sp>
      <p:pic>
        <p:nvPicPr>
          <p:cNvPr id="3" name="Picture 2" descr="The placard shows the following details:&#10;• Seating capacity: Total 5; Front 2; Rear 3&#10;• The combined weight of the occupants and cargo should not exceed 400 kg or 885 lbs.&#10;• Front tire size: P235/55R19; cold tire pressure: 230 kPa, 33 PSI&#10;• Rear tire size: P235/55R19; cold tire pressure: 230 kPa, 33 PSI.&#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2263" y="2677493"/>
            <a:ext cx="8079475" cy="3167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03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17.24 An electronic tire pressure gauge is usually more accurate than a mechanical “pencil type” gauge and more likely to provide consistent pressure readings. Do not allow air to escape when testing or the reading will not be accurate</a:t>
            </a:r>
            <a:endParaRPr lang="en-US" dirty="0">
              <a:latin typeface="+mj-lt"/>
            </a:endParaRPr>
          </a:p>
        </p:txBody>
      </p:sp>
      <p:pic>
        <p:nvPicPr>
          <p:cNvPr id="3" name="Picture 2" descr="Photo of a technician using an electronic tire pressure gauge that shows a digital reading of the tire press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5178" y="2108139"/>
            <a:ext cx="4713645" cy="404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979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17.25 The method most often recommended is the modified X method. Using this method, each tire eventually is used at each of the four wheel locations. </a:t>
            </a:r>
            <a:endParaRPr lang="en-US" sz="2400" dirty="0">
              <a:latin typeface="+mj-lt"/>
            </a:endParaRPr>
          </a:p>
        </p:txBody>
      </p:sp>
      <p:pic>
        <p:nvPicPr>
          <p:cNvPr id="3" name="Picture 2" descr="The figure shows the following rotation patterns:&#10;Modified &quot;X&quot; (preferred method):&#10;Front-wheel drive:&#10;• The front left tire is moved to rear left and front right tire is moved to the rear right.&#10;• Rear left tire is moved to front right&#10;• Rear right tire is moved to front left&#10;Rear-wheel drive:&#10;• The rear left tire is moved to front left and rear right tire is moved to the front right.&#10;• Front left tire is moved to rear right&#10;• Front right tire is moved to rear left&#10;Full &quot;X&quot; method (acceptable method):&#10;Front or Rear-wheel drive:&#10;• Front left tire and rear right tires are swapped with each other&#10;• Front right tire and rear left tires are swapped with each other&#10;Front/Rear method (acceptable method):&#10;Front or Rear-wheel drive:&#10;• Front left tire is moved to rear left and vice versa&#10;• Front right tire is moved to rear left tires and vice versa.&#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85303" y="2535207"/>
            <a:ext cx="1759525" cy="361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290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GETTING READY FOR SERVICE</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sz="2400" dirty="0" smtClean="0"/>
              <a:t>Pre-Service Inspection.</a:t>
            </a:r>
          </a:p>
          <a:p>
            <a:pPr lvl="1"/>
            <a:r>
              <a:rPr lang="en-US" sz="2000" dirty="0" smtClean="0"/>
              <a:t>Note any pre-existing damage</a:t>
            </a:r>
          </a:p>
          <a:p>
            <a:pPr lvl="1"/>
            <a:r>
              <a:rPr lang="en-US" sz="2000" dirty="0" smtClean="0"/>
              <a:t>Check for valid license plates</a:t>
            </a:r>
          </a:p>
          <a:p>
            <a:r>
              <a:rPr lang="en-US" sz="2400" dirty="0" smtClean="0"/>
              <a:t>Protect the vehicle.</a:t>
            </a:r>
          </a:p>
          <a:p>
            <a:pPr lvl="1"/>
            <a:r>
              <a:rPr lang="en-US" sz="2000" dirty="0" smtClean="0"/>
              <a:t>Install seat, floor and steering wheel covers</a:t>
            </a:r>
          </a:p>
          <a:p>
            <a:r>
              <a:rPr lang="en-US" sz="2400" dirty="0" smtClean="0"/>
              <a:t>Protect the technician</a:t>
            </a:r>
          </a:p>
          <a:p>
            <a:pPr lvl="1"/>
            <a:r>
              <a:rPr lang="en-US" sz="2000" dirty="0" smtClean="0"/>
              <a:t>Connect the exhaust hose to the tailpipe</a:t>
            </a:r>
          </a:p>
          <a:p>
            <a:pPr lvl="1"/>
            <a:r>
              <a:rPr lang="en-US" sz="2000" dirty="0" smtClean="0"/>
              <a:t>Wear personal protective equipment</a:t>
            </a:r>
            <a:endParaRPr lang="en-US" sz="2000"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17.26 (a) Using a torque wrench is the preferred method to use when installing wheels. Check service information for the specified torque. (b) A color-coded assortment of torque sticks</a:t>
            </a:r>
            <a:endParaRPr lang="en-US" dirty="0">
              <a:latin typeface="+mj-lt"/>
            </a:endParaRPr>
          </a:p>
        </p:txBody>
      </p:sp>
      <p:pic>
        <p:nvPicPr>
          <p:cNvPr id="4" name="Picture 2" descr="Photo of a technician using a long torque wrench to loosen the lug nuts of a ti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2868" y="2418039"/>
            <a:ext cx="3927653" cy="31089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hoto of color-coded torque wrenches in a kit with their respective torque ranges provided in a chart along with the ki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7192" y="2418039"/>
            <a:ext cx="4094288" cy="310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608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CHASSIS LUBRICATION</a:t>
            </a:r>
            <a:endParaRPr lang="en-US" dirty="0">
              <a:latin typeface="+mj-lt"/>
            </a:endParaRPr>
          </a:p>
        </p:txBody>
      </p:sp>
      <p:sp>
        <p:nvSpPr>
          <p:cNvPr id="28675" name="Content Placeholder 2"/>
          <p:cNvSpPr>
            <a:spLocks noGrp="1"/>
          </p:cNvSpPr>
          <p:nvPr>
            <p:ph idx="1"/>
          </p:nvPr>
        </p:nvSpPr>
        <p:spPr>
          <a:xfrm>
            <a:off x="76200" y="1524000"/>
            <a:ext cx="8610600" cy="4800600"/>
          </a:xfrm>
        </p:spPr>
        <p:txBody>
          <a:bodyPr/>
          <a:lstStyle/>
          <a:p>
            <a:r>
              <a:rPr lang="en-US" dirty="0" smtClean="0"/>
              <a:t>Grease fitting require lubrication to prevent noise and wear.</a:t>
            </a:r>
          </a:p>
          <a:p>
            <a:r>
              <a:rPr lang="en-US" dirty="0" smtClean="0"/>
              <a:t>The proper lubricant must be used.</a:t>
            </a:r>
          </a:p>
          <a:p>
            <a:pPr lvl="1"/>
            <a:r>
              <a:rPr lang="en-US" dirty="0" smtClean="0"/>
              <a:t>Grease with a “GC” rating is for the wheel bearings.</a:t>
            </a:r>
          </a:p>
          <a:p>
            <a:pPr lvl="1"/>
            <a:r>
              <a:rPr lang="en-US" dirty="0" smtClean="0"/>
              <a:t>Grease with a “LB” rating is for the chassis.</a:t>
            </a:r>
          </a:p>
          <a:p>
            <a:pPr lvl="1"/>
            <a:r>
              <a:rPr lang="en-US" dirty="0" smtClean="0"/>
              <a:t>Some grease has both ratings and is acceptable for the chassis or the wheel bearings.</a:t>
            </a:r>
          </a:p>
          <a:p>
            <a:pPr lvl="1"/>
            <a:endParaRPr lang="en-US" sz="1200" b="1" dirty="0" smtClean="0"/>
          </a:p>
          <a:p>
            <a:pPr lvl="1"/>
            <a:endParaRPr lang="en-US" sz="1200" b="1" dirty="0" smtClean="0"/>
          </a:p>
          <a:p>
            <a:pPr marL="0" indent="0">
              <a:buNone/>
            </a:pPr>
            <a:r>
              <a:rPr lang="en-US" sz="1600" b="1" dirty="0" smtClean="0"/>
              <a:t> </a:t>
            </a:r>
            <a:endParaRPr lang="en-US" sz="1400" b="1" dirty="0"/>
          </a:p>
        </p:txBody>
      </p:sp>
    </p:spTree>
    <p:extLst>
      <p:ext uri="{BB962C8B-B14F-4D97-AF65-F5344CB8AC3E}">
        <p14:creationId xmlns:p14="http://schemas.microsoft.com/office/powerpoint/2010/main" val="1609399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17.27 A hand-operated grease gun is being used to lubricate the steering component through a grease fitting</a:t>
            </a:r>
            <a:endParaRPr lang="en-US" dirty="0">
              <a:latin typeface="+mj-lt"/>
            </a:endParaRPr>
          </a:p>
        </p:txBody>
      </p:sp>
      <p:pic>
        <p:nvPicPr>
          <p:cNvPr id="3" name="Picture 2" descr="Photo of a technician making use of a hand-operated grease gun. The grease gun has a cylindrical container and a lever to spray grease through a flexible ho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5717" y="1659604"/>
            <a:ext cx="5972566" cy="450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430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17.28 Most vehicle manufacturers recommend the use of grease meeting the NLGI #2 and “GC” for wheel bearings and “LB” for chassis lubrication.</a:t>
            </a:r>
            <a:endParaRPr lang="en-US" sz="2400" dirty="0">
              <a:latin typeface="+mj-lt"/>
            </a:endParaRPr>
          </a:p>
        </p:txBody>
      </p:sp>
      <p:pic>
        <p:nvPicPr>
          <p:cNvPr id="3" name="Picture 2" descr="Photo of grease container labeled NLGI No.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8557" y="2104897"/>
            <a:ext cx="5406886" cy="405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87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DIFFERENTIAL FLUID CHECK</a:t>
            </a:r>
            <a:endParaRPr lang="en-US" dirty="0">
              <a:latin typeface="+mj-lt"/>
            </a:endParaRPr>
          </a:p>
        </p:txBody>
      </p:sp>
      <p:sp>
        <p:nvSpPr>
          <p:cNvPr id="28675" name="Content Placeholder 2"/>
          <p:cNvSpPr>
            <a:spLocks noGrp="1"/>
          </p:cNvSpPr>
          <p:nvPr>
            <p:ph idx="1"/>
          </p:nvPr>
        </p:nvSpPr>
        <p:spPr>
          <a:xfrm>
            <a:off x="76200" y="1524000"/>
            <a:ext cx="9067800" cy="4525963"/>
          </a:xfrm>
        </p:spPr>
        <p:txBody>
          <a:bodyPr/>
          <a:lstStyle/>
          <a:p>
            <a:r>
              <a:rPr lang="en-US" dirty="0" smtClean="0"/>
              <a:t>Hoist the vehicle safely.</a:t>
            </a:r>
          </a:p>
          <a:p>
            <a:r>
              <a:rPr lang="en-US" dirty="0" smtClean="0"/>
              <a:t>Visually check for signs of leakage.</a:t>
            </a:r>
          </a:p>
          <a:p>
            <a:r>
              <a:rPr lang="en-US" dirty="0" smtClean="0"/>
              <a:t>Remove the inspection plug.</a:t>
            </a:r>
          </a:p>
          <a:p>
            <a:r>
              <a:rPr lang="en-US" dirty="0" smtClean="0"/>
              <a:t>Check the fluid level according to the manufacturers procedure.</a:t>
            </a:r>
          </a:p>
          <a:p>
            <a:r>
              <a:rPr lang="en-US" dirty="0" smtClean="0"/>
              <a:t>Different gear lubes are specified based on the application (API rating).</a:t>
            </a:r>
          </a:p>
          <a:p>
            <a:pPr lvl="1"/>
            <a:r>
              <a:rPr lang="en-US" dirty="0" smtClean="0"/>
              <a:t>Some units will require a limited slip additive.</a:t>
            </a:r>
            <a:endParaRPr lang="en-US" dirty="0"/>
          </a:p>
        </p:txBody>
      </p:sp>
    </p:spTree>
    <p:extLst>
      <p:ext uri="{BB962C8B-B14F-4D97-AF65-F5344CB8AC3E}">
        <p14:creationId xmlns:p14="http://schemas.microsoft.com/office/powerpoint/2010/main" val="408496921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17.29 This differential assembly has been leaking fluid. The root cause should be determined and the unit filled to the proper level using the specified lubricant, to help prevent early failure and an expensive repair </a:t>
            </a:r>
            <a:r>
              <a:rPr lang="en-IN" sz="2000" dirty="0" smtClean="0">
                <a:latin typeface="+mj-lt"/>
              </a:rPr>
              <a:t>later.</a:t>
            </a:r>
            <a:endParaRPr lang="en-US" sz="2000" dirty="0">
              <a:latin typeface="+mj-lt"/>
            </a:endParaRPr>
          </a:p>
        </p:txBody>
      </p:sp>
      <p:pic>
        <p:nvPicPr>
          <p:cNvPr id="3" name="Picture 2" descr="Photo of the differential assembly of a vehicle with fluid leaking from the botto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8536" y="2421965"/>
            <a:ext cx="4986928" cy="374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08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MANUAL TRANSMISSION/TRANSAXLE LUBRICANT CHECK</a:t>
            </a:r>
            <a:endParaRPr lang="en-US" dirty="0">
              <a:latin typeface="+mj-lt"/>
            </a:endParaRPr>
          </a:p>
        </p:txBody>
      </p:sp>
      <p:sp>
        <p:nvSpPr>
          <p:cNvPr id="28675" name="Content Placeholder 2"/>
          <p:cNvSpPr>
            <a:spLocks noGrp="1"/>
          </p:cNvSpPr>
          <p:nvPr>
            <p:ph idx="1"/>
          </p:nvPr>
        </p:nvSpPr>
        <p:spPr/>
        <p:txBody>
          <a:bodyPr/>
          <a:lstStyle/>
          <a:p>
            <a:r>
              <a:rPr lang="en-US" dirty="0" smtClean="0"/>
              <a:t>Manual transmissions may use any of the following lubricants:</a:t>
            </a:r>
          </a:p>
          <a:p>
            <a:pPr lvl="1"/>
            <a:r>
              <a:rPr lang="en-US" dirty="0" smtClean="0"/>
              <a:t>Gear lube (80W-90)</a:t>
            </a:r>
          </a:p>
          <a:p>
            <a:pPr lvl="1"/>
            <a:r>
              <a:rPr lang="en-US" dirty="0" smtClean="0"/>
              <a:t>Automatic Transmission Fluid (ATF)</a:t>
            </a:r>
          </a:p>
          <a:p>
            <a:pPr lvl="1"/>
            <a:r>
              <a:rPr lang="en-US" dirty="0" smtClean="0"/>
              <a:t>Engine Oil (5W-30)</a:t>
            </a:r>
          </a:p>
          <a:p>
            <a:r>
              <a:rPr lang="en-US" dirty="0" smtClean="0"/>
              <a:t>Do not drain a manual transmission until the fill plug can be removed.</a:t>
            </a:r>
          </a:p>
          <a:p>
            <a:r>
              <a:rPr lang="en-US" dirty="0" smtClean="0"/>
              <a:t>Fill the transmission until fluid is level with the fill plug.</a:t>
            </a:r>
            <a:endParaRPr lang="en-US" dirty="0" smtClean="0"/>
          </a:p>
          <a:p>
            <a:endParaRPr lang="en-US" dirty="0"/>
          </a:p>
        </p:txBody>
      </p:sp>
    </p:spTree>
    <p:extLst>
      <p:ext uri="{BB962C8B-B14F-4D97-AF65-F5344CB8AC3E}">
        <p14:creationId xmlns:p14="http://schemas.microsoft.com/office/powerpoint/2010/main" val="22509471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17.30 Always ensure that the fill plug can be accessed and removed before draining the fluid from a manual </a:t>
            </a:r>
            <a:r>
              <a:rPr lang="en-IN" sz="2400" dirty="0" smtClean="0">
                <a:latin typeface="+mj-lt"/>
              </a:rPr>
              <a:t>transmission.</a:t>
            </a:r>
            <a:endParaRPr lang="en-US" dirty="0">
              <a:latin typeface="+mj-lt"/>
            </a:endParaRPr>
          </a:p>
        </p:txBody>
      </p:sp>
      <p:pic>
        <p:nvPicPr>
          <p:cNvPr id="3" name="Picture 2" descr="A figure shows a fill plug located at the side of an engine and the drain plug located at the botto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1007" y="1719496"/>
            <a:ext cx="6341986" cy="436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132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UNDER VEHICLE INSPECTION</a:t>
            </a:r>
            <a:endParaRPr lang="en-US" dirty="0">
              <a:latin typeface="+mj-lt"/>
            </a:endParaRPr>
          </a:p>
        </p:txBody>
      </p:sp>
      <p:sp>
        <p:nvSpPr>
          <p:cNvPr id="28675" name="Content Placeholder 2"/>
          <p:cNvSpPr>
            <a:spLocks noGrp="1"/>
          </p:cNvSpPr>
          <p:nvPr>
            <p:ph idx="1"/>
          </p:nvPr>
        </p:nvSpPr>
        <p:spPr/>
        <p:txBody>
          <a:bodyPr/>
          <a:lstStyle/>
          <a:p>
            <a:r>
              <a:rPr lang="en-US" dirty="0" smtClean="0"/>
              <a:t>Visual Inspection of the following:</a:t>
            </a:r>
          </a:p>
          <a:p>
            <a:pPr lvl="1"/>
            <a:r>
              <a:rPr lang="en-US" dirty="0" smtClean="0"/>
              <a:t>Shock absorbers and springs</a:t>
            </a:r>
          </a:p>
          <a:p>
            <a:pPr lvl="1"/>
            <a:r>
              <a:rPr lang="en-US" dirty="0" smtClean="0"/>
              <a:t>Exhaust system</a:t>
            </a:r>
          </a:p>
          <a:p>
            <a:pPr lvl="1"/>
            <a:r>
              <a:rPr lang="en-US" dirty="0" smtClean="0"/>
              <a:t>Transmission linkage</a:t>
            </a:r>
          </a:p>
          <a:p>
            <a:pPr lvl="1"/>
            <a:r>
              <a:rPr lang="en-US" dirty="0" smtClean="0"/>
              <a:t>Brake lines</a:t>
            </a:r>
          </a:p>
          <a:p>
            <a:pPr lvl="1"/>
            <a:r>
              <a:rPr lang="en-US" dirty="0" smtClean="0"/>
              <a:t>Steering linkage for obvious looseness or damage.</a:t>
            </a:r>
          </a:p>
          <a:p>
            <a:pPr lvl="1"/>
            <a:r>
              <a:rPr lang="en-US" dirty="0" smtClean="0"/>
              <a:t>Evidence of leaks</a:t>
            </a:r>
          </a:p>
          <a:p>
            <a:pPr lvl="1"/>
            <a:r>
              <a:rPr lang="en-US" dirty="0" smtClean="0"/>
              <a:t>Parking brake cables</a:t>
            </a:r>
            <a:endParaRPr lang="en-US" dirty="0" smtClean="0"/>
          </a:p>
        </p:txBody>
      </p:sp>
    </p:spTree>
    <p:extLst>
      <p:ext uri="{BB962C8B-B14F-4D97-AF65-F5344CB8AC3E}">
        <p14:creationId xmlns:p14="http://schemas.microsoft.com/office/powerpoint/2010/main" val="190323412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17.31 A broken coil spring was found during an under-vehicle inspection. The owner was not aware of a problem and it did not make any noise, but the vehicle stability was </a:t>
            </a:r>
            <a:r>
              <a:rPr lang="en-IN" sz="2000" dirty="0" smtClean="0">
                <a:latin typeface="+mj-lt"/>
              </a:rPr>
              <a:t>affected.</a:t>
            </a:r>
            <a:endParaRPr lang="en-US" sz="2000" dirty="0">
              <a:latin typeface="+mj-lt"/>
            </a:endParaRPr>
          </a:p>
        </p:txBody>
      </p:sp>
      <p:pic>
        <p:nvPicPr>
          <p:cNvPr id="3" name="Picture 2" descr="A photo shows a coil spring that is broken near its base and a witness mark, a dent near the broken spring, is also visible on the bottom of the coil sp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35691" y="2145868"/>
            <a:ext cx="4472619" cy="401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640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17.1 Before service begins, be sure to cover the seats, floor, and steering wheel with protective coverings</a:t>
            </a:r>
            <a:endParaRPr lang="en-US" sz="2400" dirty="0">
              <a:latin typeface="+mj-lt"/>
            </a:endParaRPr>
          </a:p>
        </p:txBody>
      </p:sp>
      <p:pic>
        <p:nvPicPr>
          <p:cNvPr id="5" name="Picture 2" descr="Photo of the interior of a vehicle with the steering wheel and seats covered in plastic and the floor covered with pap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0" y="2133600"/>
            <a:ext cx="27432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17.32 This corroded muffler was found during a visual inspection, but was not detected by the driver because it was</a:t>
            </a:r>
            <a:br>
              <a:rPr lang="en-IN" sz="2000" dirty="0">
                <a:latin typeface="+mj-lt"/>
              </a:rPr>
            </a:br>
            <a:r>
              <a:rPr lang="en-IN" sz="2000" dirty="0">
                <a:latin typeface="+mj-lt"/>
              </a:rPr>
              <a:t>relatively </a:t>
            </a:r>
            <a:r>
              <a:rPr lang="en-IN" sz="2000" dirty="0" smtClean="0">
                <a:latin typeface="+mj-lt"/>
              </a:rPr>
              <a:t>quiet.</a:t>
            </a:r>
            <a:endParaRPr lang="en-US" sz="2000" dirty="0">
              <a:latin typeface="+mj-lt"/>
            </a:endParaRPr>
          </a:p>
        </p:txBody>
      </p:sp>
      <p:pic>
        <p:nvPicPr>
          <p:cNvPr id="3" name="Picture 2" descr="Photo of a corroded muffler in the undercarriage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8645" y="2259437"/>
            <a:ext cx="5206711" cy="390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961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DIESEL EXHAUST FLUID</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smtClean="0"/>
              <a:t>Many diesel engines after 2007 require the use of diesel exhaust fluid (DEF).</a:t>
            </a:r>
          </a:p>
          <a:p>
            <a:r>
              <a:rPr lang="en-US" dirty="0" smtClean="0"/>
              <a:t>DEF is a mixture od 32.5% laboratory grade urea and 67.5% deionized water.</a:t>
            </a:r>
          </a:p>
          <a:p>
            <a:r>
              <a:rPr lang="en-US" dirty="0" smtClean="0"/>
              <a:t>It must be refilled regularly.</a:t>
            </a:r>
          </a:p>
          <a:p>
            <a:r>
              <a:rPr lang="en-US" dirty="0" smtClean="0"/>
              <a:t>Most vehicles have a large enough reservoir so the fluid lasts until the next scheduled oil service.</a:t>
            </a:r>
          </a:p>
          <a:p>
            <a:endParaRPr lang="en-US" dirty="0"/>
          </a:p>
          <a:p>
            <a:endParaRPr lang="en-US" sz="40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64813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17.33 Diesel exhaust fluid (DEF) is available in consumer-friendly containers or in </a:t>
            </a:r>
            <a:r>
              <a:rPr lang="en-IN" sz="2400" dirty="0" smtClean="0">
                <a:latin typeface="+mj-lt"/>
              </a:rPr>
              <a:t>bulk.</a:t>
            </a:r>
            <a:endParaRPr lang="en-US" dirty="0">
              <a:latin typeface="+mj-lt"/>
            </a:endParaRPr>
          </a:p>
        </p:txBody>
      </p:sp>
      <p:pic>
        <p:nvPicPr>
          <p:cNvPr id="3" name="Picture 2" descr="Photo of a diesel exhaust fluid container with an API certification lab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8206" y="1864161"/>
            <a:ext cx="4567586" cy="429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537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How often does the diesel exhaust fluid (DEF) need to be refilled?</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During each scheduled oil service.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600" dirty="0">
                <a:latin typeface="+mj-lt"/>
              </a:rPr>
              <a:t>Figure 17.2 An exhaust system hose should be connected to the tailpipe(s) whenever the engine is being run indoors</a:t>
            </a:r>
            <a:endParaRPr lang="en-US" sz="2600" dirty="0">
              <a:latin typeface="+mj-lt"/>
            </a:endParaRPr>
          </a:p>
        </p:txBody>
      </p:sp>
      <p:pic>
        <p:nvPicPr>
          <p:cNvPr id="6" name="Picture 2" descr="Photo of an exhaust system hose connected to the tailpipe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9538" y="2057400"/>
            <a:ext cx="5184925" cy="388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785938"/>
            <a:ext cx="621030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SAFETY INSPECTION</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a:t>These inspections should include all of </a:t>
            </a:r>
            <a:r>
              <a:rPr lang="en-US" dirty="0" smtClean="0"/>
              <a:t>the following:</a:t>
            </a:r>
          </a:p>
          <a:p>
            <a:pPr lvl="1"/>
            <a:r>
              <a:rPr lang="en-US" sz="2000" dirty="0" smtClean="0"/>
              <a:t>Exterior lights</a:t>
            </a:r>
          </a:p>
          <a:p>
            <a:pPr lvl="1"/>
            <a:r>
              <a:rPr lang="en-US" sz="2000" dirty="0" smtClean="0"/>
              <a:t>Horn</a:t>
            </a:r>
          </a:p>
          <a:p>
            <a:pPr lvl="1"/>
            <a:r>
              <a:rPr lang="en-US" sz="2000" dirty="0" smtClean="0"/>
              <a:t>Windshield wipers</a:t>
            </a:r>
          </a:p>
          <a:p>
            <a:pPr lvl="1"/>
            <a:r>
              <a:rPr lang="en-US" sz="2000" dirty="0" smtClean="0"/>
              <a:t>Mirrors</a:t>
            </a:r>
          </a:p>
          <a:p>
            <a:pPr lvl="1"/>
            <a:r>
              <a:rPr lang="en-US" sz="2000" dirty="0" smtClean="0"/>
              <a:t>Defroster fan operation</a:t>
            </a:r>
          </a:p>
          <a:p>
            <a:pPr lvl="1"/>
            <a:r>
              <a:rPr lang="en-US" sz="2000" dirty="0" smtClean="0"/>
              <a:t>Steering for excessive looseness or leaks</a:t>
            </a:r>
          </a:p>
          <a:p>
            <a:pPr lvl="1"/>
            <a:r>
              <a:rPr lang="en-US" sz="2000" dirty="0" smtClean="0"/>
              <a:t>Tire condition</a:t>
            </a:r>
          </a:p>
          <a:p>
            <a:pPr lvl="1"/>
            <a:r>
              <a:rPr lang="en-US" sz="2000" dirty="0" smtClean="0"/>
              <a:t>Exhaust system</a:t>
            </a:r>
          </a:p>
          <a:p>
            <a:pPr lvl="1"/>
            <a:r>
              <a:rPr lang="en-US" sz="2000" dirty="0" smtClean="0"/>
              <a:t>Shock Absorbers</a:t>
            </a:r>
          </a:p>
          <a:p>
            <a:pPr lvl="1"/>
            <a:r>
              <a:rPr lang="en-US" sz="2000" dirty="0" smtClean="0"/>
              <a:t>Parking brake operation</a:t>
            </a:r>
          </a:p>
          <a:p>
            <a:pPr lvl="1"/>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477</TotalTime>
  <Words>2164</Words>
  <Application>Microsoft Office PowerPoint</Application>
  <PresentationFormat>On-screen Show (4:3)</PresentationFormat>
  <Paragraphs>197</Paragraphs>
  <Slides>65</Slides>
  <Notes>0</Notes>
  <HiddenSlides>0</HiddenSlides>
  <MMClips>0</MMClips>
  <ScaleCrop>false</ScaleCrop>
  <HeadingPairs>
    <vt:vector size="4" baseType="variant">
      <vt:variant>
        <vt:lpstr>Theme</vt:lpstr>
      </vt:variant>
      <vt:variant>
        <vt:i4>6</vt:i4>
      </vt:variant>
      <vt:variant>
        <vt:lpstr>Slide Titles</vt:lpstr>
      </vt:variant>
      <vt:variant>
        <vt:i4>65</vt:i4>
      </vt:variant>
    </vt:vector>
  </HeadingPairs>
  <TitlesOfParts>
    <vt:vector size="71"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PREVENTATIVE MAINTENANCE</vt:lpstr>
      <vt:lpstr>GETTING READY FOR SERVICE</vt:lpstr>
      <vt:lpstr>Figure 17.1 Before service begins, be sure to cover the seats, floor, and steering wheel with protective coverings</vt:lpstr>
      <vt:lpstr>Figure 17.2 An exhaust system hose should be connected to the tailpipe(s) whenever the engine is being run indoors</vt:lpstr>
      <vt:lpstr>Tech Tip </vt:lpstr>
      <vt:lpstr>SAFETY INSPECTION</vt:lpstr>
      <vt:lpstr>WINDSHIELD WIPER AND WASHER FLUID SERVICE</vt:lpstr>
      <vt:lpstr>Figure 17.3 Installing a wiper blade insert into a wiper arm</vt:lpstr>
      <vt:lpstr>Figure 17.4 (a) The windshield wiper fluid reservoir cap is usually labeled with a symbol showing a windshield washer. (b) Use only the recommended washer fluid. Never use antifreeze in the windshield washer reservoir</vt:lpstr>
      <vt:lpstr>CABIN FILTER REPLACEMENT</vt:lpstr>
      <vt:lpstr>Figure 17.5 A cabin filter can be accessed either through the glove compartment or under the hood on most vehicles</vt:lpstr>
      <vt:lpstr>AIR FILTER INSPECTION/ REPLACEMENT</vt:lpstr>
      <vt:lpstr>Figure 17.6 (a) A typical dirty air filter. (b) Always check the inlet passage leading to the air filter for debris that can reduce airflow to the engine</vt:lpstr>
      <vt:lpstr> BRAKE FLUID INSPECTION</vt:lpstr>
      <vt:lpstr>Figure 17.7 A master cylinder with a transparent reservoir. The brake fluid level should be between the MAX and the MIN levels as marked on the reservoir</vt:lpstr>
      <vt:lpstr>Figure 17.8 DOT 3 brake fluid. Always use fluid from a sealed container because brake fluid absorbs moisture from the air</vt:lpstr>
      <vt:lpstr>Figure 17.9 Brake fluid test strips are a convenient and easy-to-use method to determine if the brake fluid needs to be replaced</vt:lpstr>
      <vt:lpstr>FREQUENTLY ASKED QUESTION</vt:lpstr>
      <vt:lpstr>QUESTION 1: ?</vt:lpstr>
      <vt:lpstr>ANSWER 1:</vt:lpstr>
      <vt:lpstr> ENGINE OIL INSPECTION</vt:lpstr>
      <vt:lpstr>Figure 17.10 A typical oil level indicator (dipstick)</vt:lpstr>
      <vt:lpstr>Figure 17.11 The oil level should be between the MAX and the MIN marks when the vehicle is on level ground and the oil has had time to drain into the oil pan</vt:lpstr>
      <vt:lpstr>Chart 17-1 The difference between “normal” and “severe” use as specified by many vehicle manufacturers. </vt:lpstr>
      <vt:lpstr> COOLING SYSTEM INSPECTION</vt:lpstr>
      <vt:lpstr>Figure 17.12 Visually check the level and color of coolant in the coolant recovery or surge tank</vt:lpstr>
      <vt:lpstr>Figure 17.13 (a) A refractometer is used to measure the freezing point of coolant. A drop of coolant is added to a viewing screen, the lid is closed, and then held up to the light to view the display on the tool. (b) The use of tests strips is a convenient and cost-effective method to check coolant condition and freezing temperature</vt:lpstr>
      <vt:lpstr>Figure 17.14 Used coolant should be stored in a leak-proof container until it can be recycled or disposed of according to local, state, or federal laws. Note that the storage barrel is placed inside another container to catch any coolant that may spill out of the inside container</vt:lpstr>
      <vt:lpstr>Figure 17.15 Using a hand-operated pressure tester. Do not exceed the pressure rating of the radiator cap when pressurizing the system. This vehicle had a leaking upper radiator hose that only leaked when the system was pressurized</vt:lpstr>
      <vt:lpstr>Figure 17.16 Hose clamps come in a variety of shapes and designs</vt:lpstr>
      <vt:lpstr>QUESTION 2: ?</vt:lpstr>
      <vt:lpstr>ANSWER 2:</vt:lpstr>
      <vt:lpstr> AUTOMATIC TRANSMISSION FLUID CHECK</vt:lpstr>
      <vt:lpstr>Figure 17.17 A typical automatic transmission dipstick</vt:lpstr>
      <vt:lpstr> POWER STEERING FLUID</vt:lpstr>
      <vt:lpstr>Figure 17.18 Most vehicles use a combination filler cap and level indicator (dipstick) that shows the level of power steering fluid in the reservoir</vt:lpstr>
      <vt:lpstr> ACESSORY DRIVE BELT INSPECTION</vt:lpstr>
      <vt:lpstr>Figure 17.19 A special tool is useful when installing a new accessory drive belt. The long-handled wrench fits in a hole of the belt tensioner</vt:lpstr>
      <vt:lpstr>Figure 17.20 A typical worn serpentine accessory drive belt. Newer belts made from ethylene propylene diene monomer (EPDM) do not crack like older belts that were made from neoprene rubber</vt:lpstr>
      <vt:lpstr>Figure 17.21 If the wear gauge can be moved side to side, then the belt is worn and should be replaced. It is almost impossible to check a serpentine belt made from EPDM for wear visually without using a wear gauge</vt:lpstr>
      <vt:lpstr>Figure 17.22 A spring-loaded accessory drive belt tensioner</vt:lpstr>
      <vt:lpstr>Replace any serpentine belt that has more than three cracks in any one rib that appears in a 3-inch span. </vt:lpstr>
      <vt:lpstr> TIRE AND WHEEL SERVICE</vt:lpstr>
      <vt:lpstr>Figure 17.23 The specified tire inflation pressure is printed on a placard on the driver’s door or doorpost. This information may also be located in the glove compartment, the owner’s manual, and in service information</vt:lpstr>
      <vt:lpstr>Figure 17.24 An electronic tire pressure gauge is usually more accurate than a mechanical “pencil type” gauge and more likely to provide consistent pressure readings. Do not allow air to escape when testing or the reading will not be accurate</vt:lpstr>
      <vt:lpstr>Figure 17.25 The method most often recommended is the modified X method. Using this method, each tire eventually is used at each of the four wheel locations. </vt:lpstr>
      <vt:lpstr>Figure 17.26 (a) Using a torque wrench is the preferred method to use when installing wheels. Check service information for the specified torque. (b) A color-coded assortment of torque sticks</vt:lpstr>
      <vt:lpstr> CHASSIS LUBRICATION</vt:lpstr>
      <vt:lpstr>Figure 17.27 A hand-operated grease gun is being used to lubricate the steering component through a grease fitting</vt:lpstr>
      <vt:lpstr>Figure 17.28 Most vehicle manufacturers recommend the use of grease meeting the NLGI #2 and “GC” for wheel bearings and “LB” for chassis lubrication.</vt:lpstr>
      <vt:lpstr> DIFFERENTIAL FLUID CHECK</vt:lpstr>
      <vt:lpstr>Figure 17.29 This differential assembly has been leaking fluid. The root cause should be determined and the unit filled to the proper level using the specified lubricant, to help prevent early failure and an expensive repair later.</vt:lpstr>
      <vt:lpstr> MANUAL TRANSMISSION/TRANSAXLE LUBRICANT CHECK</vt:lpstr>
      <vt:lpstr>Figure 17.30 Always ensure that the fill plug can be accessed and removed before draining the fluid from a manual transmission.</vt:lpstr>
      <vt:lpstr> UNDER VEHICLE INSPECTION</vt:lpstr>
      <vt:lpstr>Figure 17.31 A broken coil spring was found during an under-vehicle inspection. The owner was not aware of a problem and it did not make any noise, but the vehicle stability was affected.</vt:lpstr>
      <vt:lpstr>Figure 17.32 This corroded muffler was found during a visual inspection, but was not detected by the driver because it was relatively quiet.</vt:lpstr>
      <vt:lpstr> DIESEL EXHAUST FLUID</vt:lpstr>
      <vt:lpstr>Figure 17.33 Diesel exhaust fluid (DEF) is available in consumer-friendly containers or in bulk.</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17</dc:title>
  <dc:creator>Curt &amp; Tammy</dc:creator>
  <cp:lastModifiedBy>Curt &amp; Tammy</cp:lastModifiedBy>
  <cp:revision>58</cp:revision>
  <dcterms:created xsi:type="dcterms:W3CDTF">2018-09-25T19:30:15Z</dcterms:created>
  <dcterms:modified xsi:type="dcterms:W3CDTF">2019-01-30T21:13:24Z</dcterms:modified>
</cp:coreProperties>
</file>