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317" r:id="rId11"/>
    <p:sldId id="270" r:id="rId12"/>
    <p:sldId id="272" r:id="rId13"/>
    <p:sldId id="267" r:id="rId14"/>
    <p:sldId id="268" r:id="rId15"/>
    <p:sldId id="275" r:id="rId16"/>
    <p:sldId id="318" r:id="rId17"/>
    <p:sldId id="271" r:id="rId18"/>
    <p:sldId id="273" r:id="rId19"/>
    <p:sldId id="277" r:id="rId20"/>
    <p:sldId id="319" r:id="rId21"/>
    <p:sldId id="320" r:id="rId22"/>
    <p:sldId id="278" r:id="rId23"/>
    <p:sldId id="286" r:id="rId24"/>
    <p:sldId id="287" r:id="rId25"/>
    <p:sldId id="298" r:id="rId26"/>
    <p:sldId id="322" r:id="rId27"/>
    <p:sldId id="301" r:id="rId28"/>
    <p:sldId id="323" r:id="rId29"/>
    <p:sldId id="299" r:id="rId30"/>
    <p:sldId id="300" r:id="rId31"/>
    <p:sldId id="3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Vehicle Identification and Emission Ratings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The country of origin, the model of the vehicle, the engine code, and the model year.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VEHICLE SAFETY CERTIFICATION LABEL</a:t>
            </a:r>
            <a:endParaRPr lang="en-US" sz="3200"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Indicates month and year of manufacturer.</a:t>
            </a:r>
          </a:p>
          <a:p>
            <a:r>
              <a:rPr lang="en-US" dirty="0" smtClean="0"/>
              <a:t>Contains the VIN number.</a:t>
            </a:r>
          </a:p>
          <a:p>
            <a:r>
              <a:rPr lang="en-US" dirty="0" smtClean="0"/>
              <a:t>Gross Vehicle Weight Rating: (GVWR) </a:t>
            </a:r>
            <a:r>
              <a:rPr lang="en-US" dirty="0" smtClean="0"/>
              <a:t>The maximum (upper </a:t>
            </a:r>
            <a:r>
              <a:rPr lang="en-US" dirty="0"/>
              <a:t>limit) weight of a vehicle as specified by the </a:t>
            </a:r>
            <a:r>
              <a:rPr lang="en-US" dirty="0" smtClean="0"/>
              <a:t>vehicle manufacturer.</a:t>
            </a:r>
          </a:p>
          <a:p>
            <a:r>
              <a:rPr lang="en-US" dirty="0" smtClean="0"/>
              <a:t>Gross Axle Weight Rating: (GAWR) </a:t>
            </a:r>
            <a:r>
              <a:rPr lang="en-US" dirty="0"/>
              <a:t>The maximum </a:t>
            </a:r>
            <a:r>
              <a:rPr lang="en-US" dirty="0" smtClean="0"/>
              <a:t>weight that </a:t>
            </a:r>
            <a:r>
              <a:rPr lang="en-US" dirty="0"/>
              <a:t>an axle can support is usually followed by “FR” for </a:t>
            </a:r>
            <a:r>
              <a:rPr lang="en-US" dirty="0" smtClean="0"/>
              <a:t>front axle </a:t>
            </a:r>
            <a:r>
              <a:rPr lang="en-US" dirty="0"/>
              <a:t>and “RR” for rear </a:t>
            </a:r>
            <a:r>
              <a:rPr lang="en-US" dirty="0" smtClean="0"/>
              <a:t>axle.</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16.3 A typical vehicle safety certification label which shows the gross vehicle weight, gross axles weight rating as well as the size and inflation pressure of the tires</a:t>
            </a:r>
            <a:endParaRPr lang="en-US"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1889125"/>
            <a:ext cx="4352925"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VECI LABEL</a:t>
            </a:r>
            <a:endParaRPr lang="en-US" dirty="0">
              <a:latin typeface="+mj-lt"/>
            </a:endParaRPr>
          </a:p>
        </p:txBody>
      </p:sp>
      <p:sp>
        <p:nvSpPr>
          <p:cNvPr id="28675" name="Content Placeholder 2"/>
          <p:cNvSpPr>
            <a:spLocks noGrp="1"/>
          </p:cNvSpPr>
          <p:nvPr>
            <p:ph idx="1"/>
          </p:nvPr>
        </p:nvSpPr>
        <p:spPr/>
        <p:txBody>
          <a:bodyPr/>
          <a:lstStyle/>
          <a:p>
            <a:r>
              <a:rPr lang="en-US" dirty="0" smtClean="0"/>
              <a:t>Shows vehicle emission certification.</a:t>
            </a:r>
          </a:p>
          <a:p>
            <a:r>
              <a:rPr lang="en-US" dirty="0" smtClean="0"/>
              <a:t>Displays emission hose routing.</a:t>
            </a:r>
          </a:p>
          <a:p>
            <a:r>
              <a:rPr lang="en-US" dirty="0" smtClean="0"/>
              <a:t>Typically located on the underside of the hood, radiator fan shroud, radiator core support or the strut tower.</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IN" sz="2200" dirty="0">
                <a:latin typeface="+mj-lt"/>
              </a:rPr>
              <a:t>Figure 16.4 This vehicle emission control information (VECI) decal indicates this vehicle meets both national EPA Tier 2, Bin 5 (T2B5) and California (ULEV II) emission standards</a:t>
            </a:r>
            <a:endParaRPr lang="en-US" sz="2200" dirty="0">
              <a:latin typeface="+mj-l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5789" y="2122622"/>
            <a:ext cx="5407621" cy="348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EMISSION STANDARDS IN THE UNITED STATES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Managed by:</a:t>
            </a:r>
          </a:p>
          <a:p>
            <a:pPr lvl="1"/>
            <a:r>
              <a:rPr lang="en-US" dirty="0" smtClean="0"/>
              <a:t>Environmental Protection Agency (EPA)</a:t>
            </a:r>
          </a:p>
          <a:p>
            <a:pPr lvl="1"/>
            <a:r>
              <a:rPr lang="en-US" dirty="0" smtClean="0"/>
              <a:t>California Air Resources Board (CARB)</a:t>
            </a:r>
          </a:p>
          <a:p>
            <a:r>
              <a:rPr lang="en-US" dirty="0" smtClean="0"/>
              <a:t>Tier 1 and Tier 2: Standards established by the Clean Air Act Amendments (CCA) for automobiles and light trucks.</a:t>
            </a:r>
          </a:p>
          <a:p>
            <a:r>
              <a:rPr lang="en-US" dirty="0" smtClean="0"/>
              <a:t>Emissions defined: Emissions that are measured.</a:t>
            </a:r>
          </a:p>
          <a:p>
            <a:pPr lvl="1"/>
            <a:r>
              <a:rPr lang="en-US" dirty="0" smtClean="0"/>
              <a:t>HC -  Unburned Hydrocarbons</a:t>
            </a:r>
          </a:p>
          <a:p>
            <a:pPr lvl="1"/>
            <a:r>
              <a:rPr lang="en-US" dirty="0" smtClean="0"/>
              <a:t>Co – Carbon Monoxide</a:t>
            </a:r>
          </a:p>
          <a:p>
            <a:pPr lvl="1"/>
            <a:r>
              <a:rPr lang="en-US" dirty="0" smtClean="0"/>
              <a:t>NOx – Oxides of Nitrogen</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smtClean="0">
                <a:latin typeface="+mj-lt"/>
              </a:rPr>
              <a:t>Chart 16-3 LEV </a:t>
            </a:r>
            <a:r>
              <a:rPr lang="en-IN" sz="2800" dirty="0">
                <a:latin typeface="+mj-lt"/>
              </a:rPr>
              <a:t>Standard Categories</a:t>
            </a:r>
          </a:p>
        </p:txBody>
      </p:sp>
      <p:pic>
        <p:nvPicPr>
          <p:cNvPr id="6" name="Picture 5" descr="The table lists the emissions in grams 100,000 mile standards for LEV I in parenthesis, and 120,000 mile standards for LEV II in parenthesis.&#10;LEV I (Cars):&#10;• TLEV: NMOG 0.125 open parens 0.156 close parens; CO 3.4 open parens 4.2 close parens; NO sub x 0.4 open parens 0.6 close parens&#10;• LEV: NMOG 0.075 open parens 0.090 close parens; CO 3.4 open parens 4.2 close parens; NO sub x 0.2 open parens 0.3 close parens&#10;• ULEV: NMOG 0.040 open parens 0.055 close parens; CO 1.7 open parens 2.1 close parens; NO sub x 0.2 open parens 0.3 close parens&#10;LEV II (Cars and Trucks less than 8,500 lbs)&#10;• LEV: NMOG 0.075 open parens 0.090 close parens; CO 3.4 open parens 4.2 close parens; NO sub x 0.05 open parens 0.07 close parens&#10;• ULEV: NMOG 0.040 open parens 0.055 close parens; CO 1.7 open parens 2.1 close parens; NO sub x 0.05 open parens 0.07 close parens&#10;• SULEV: NMOG minus open parens 0.010 close parens; CO minus open parens 1.0 close parens; minus NO sub x open parens 0.02 close paren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864" y="2057400"/>
            <a:ext cx="6730100" cy="358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smtClean="0">
                <a:latin typeface="+mj-lt"/>
              </a:rPr>
              <a:t>Chart 16-4 California </a:t>
            </a:r>
            <a:r>
              <a:rPr lang="en-IN" sz="2400" dirty="0">
                <a:latin typeface="+mj-lt"/>
              </a:rPr>
              <a:t>LEV II 120,000 Mile Tailpipe Emissions Limits</a:t>
            </a:r>
          </a:p>
        </p:txBody>
      </p:sp>
      <p:pic>
        <p:nvPicPr>
          <p:cNvPr id="4" name="Picture 3" descr="The table lists the following limits in grams per mile:&#10;LEV II: NMOG is 0.090; CO is 4.2; NO sub x is 0.07&#10;ULEV II: NMOG is 0.055; CO is 2.1; NO sub x is 0.07&#10;SULEV II: NMOG is 0.010; CO is 1.0; NO sub x is 0.0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38400"/>
            <a:ext cx="7929226" cy="250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EUROPEAN STANDARDS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a:t>Europe has its own set of standards that vehicles must </a:t>
            </a:r>
            <a:r>
              <a:rPr lang="en-US" dirty="0" smtClean="0"/>
              <a:t>meet, which </a:t>
            </a:r>
            <a:r>
              <a:rPr lang="en-US" dirty="0"/>
              <a:t>includes the following tiers</a:t>
            </a:r>
            <a:r>
              <a:rPr lang="en-US" dirty="0" smtClean="0"/>
              <a:t>:</a:t>
            </a:r>
          </a:p>
          <a:p>
            <a:pPr lvl="1"/>
            <a:r>
              <a:rPr lang="en-US" dirty="0" smtClean="0"/>
              <a:t>Euro </a:t>
            </a:r>
            <a:r>
              <a:rPr lang="en-US" dirty="0"/>
              <a:t>I (1992–1995)</a:t>
            </a:r>
          </a:p>
          <a:p>
            <a:pPr lvl="1"/>
            <a:r>
              <a:rPr lang="en-US" dirty="0" smtClean="0"/>
              <a:t>Euro </a:t>
            </a:r>
            <a:r>
              <a:rPr lang="en-US" dirty="0"/>
              <a:t>II (1995–1999)</a:t>
            </a:r>
          </a:p>
          <a:p>
            <a:pPr lvl="1"/>
            <a:r>
              <a:rPr lang="en-US" dirty="0" smtClean="0"/>
              <a:t>Euro </a:t>
            </a:r>
            <a:r>
              <a:rPr lang="en-US" dirty="0"/>
              <a:t>III (1999–2005)</a:t>
            </a:r>
          </a:p>
          <a:p>
            <a:pPr lvl="1"/>
            <a:r>
              <a:rPr lang="en-US" dirty="0" smtClean="0"/>
              <a:t>Euro </a:t>
            </a:r>
            <a:r>
              <a:rPr lang="en-US" dirty="0"/>
              <a:t>IV (2005–2008)</a:t>
            </a:r>
          </a:p>
          <a:p>
            <a:pPr lvl="1"/>
            <a:r>
              <a:rPr lang="en-US" dirty="0" smtClean="0"/>
              <a:t>Euro </a:t>
            </a:r>
            <a:r>
              <a:rPr lang="en-US" dirty="0"/>
              <a:t>V (2008–2013)</a:t>
            </a:r>
          </a:p>
          <a:p>
            <a:pPr lvl="1"/>
            <a:r>
              <a:rPr lang="en-US" dirty="0" smtClean="0"/>
              <a:t>Euro </a:t>
            </a:r>
            <a:r>
              <a:rPr lang="en-US" dirty="0"/>
              <a:t>VI (2014</a:t>
            </a:r>
            <a:r>
              <a:rPr lang="en-US" dirty="0" smtClean="0"/>
              <a:t>+)</a:t>
            </a:r>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information is included on the VECI label under the hood?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a:t>
            </a:r>
            <a:r>
              <a:rPr lang="en-US" dirty="0" smtClean="0">
                <a:latin typeface="+mj-lt"/>
              </a:rPr>
              <a:t>OBJECTIVES</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16.1</a:t>
            </a:r>
            <a:r>
              <a:rPr lang="en-US" dirty="0" smtClean="0"/>
              <a:t> </a:t>
            </a:r>
            <a:r>
              <a:rPr lang="en-US" dirty="0"/>
              <a:t>Discuss the parts of a vehicle, and differentiate between </a:t>
            </a:r>
            <a:r>
              <a:rPr lang="en-US" dirty="0" smtClean="0"/>
              <a:t>front-wheel drive </a:t>
            </a:r>
            <a:r>
              <a:rPr lang="en-US" dirty="0"/>
              <a:t>and rear-wheel drive</a:t>
            </a:r>
            <a:r>
              <a:rPr lang="en-US" dirty="0" smtClean="0"/>
              <a:t>.</a:t>
            </a:r>
          </a:p>
          <a:p>
            <a:pPr marL="0" indent="0">
              <a:buNone/>
            </a:pPr>
            <a:r>
              <a:rPr lang="en-US" b="1" dirty="0" smtClean="0">
                <a:solidFill>
                  <a:srgbClr val="005A70"/>
                </a:solidFill>
              </a:rPr>
              <a:t>16.2 </a:t>
            </a:r>
            <a:r>
              <a:rPr lang="en-US" dirty="0"/>
              <a:t>Explain vehicle identification, vehicle safety certification </a:t>
            </a:r>
            <a:r>
              <a:rPr lang="en-US" dirty="0" smtClean="0"/>
              <a:t>label, and </a:t>
            </a:r>
            <a:r>
              <a:rPr lang="en-US" dirty="0"/>
              <a:t>the VECI label</a:t>
            </a:r>
            <a:r>
              <a:rPr lang="en-US" dirty="0" smtClean="0"/>
              <a:t>.</a:t>
            </a:r>
          </a:p>
          <a:p>
            <a:pPr marL="0" indent="0">
              <a:buNone/>
            </a:pPr>
            <a:r>
              <a:rPr lang="en-US" b="1" dirty="0" smtClean="0">
                <a:solidFill>
                  <a:srgbClr val="005A70"/>
                </a:solidFill>
              </a:rPr>
              <a:t>16.3 </a:t>
            </a:r>
            <a:r>
              <a:rPr lang="en-US" dirty="0"/>
              <a:t>Discuss the different types of emission standards</a:t>
            </a:r>
            <a:r>
              <a:rPr lang="en-US" dirty="0" smtClean="0"/>
              <a:t>.</a:t>
            </a:r>
          </a:p>
          <a:p>
            <a:pPr marL="0" indent="0">
              <a:buNone/>
            </a:pPr>
            <a:r>
              <a:rPr lang="en-US" b="1" dirty="0" smtClean="0">
                <a:solidFill>
                  <a:schemeClr val="accent2"/>
                </a:solidFill>
              </a:rPr>
              <a:t>16.4</a:t>
            </a:r>
            <a:r>
              <a:rPr lang="en-US" dirty="0" smtClean="0"/>
              <a:t> </a:t>
            </a:r>
            <a:r>
              <a:rPr lang="en-US" dirty="0"/>
              <a:t>Explain calibration codes and casting numbers.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emission settings and emission hose routing.</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CALIBRATION CODES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Usually </a:t>
            </a:r>
            <a:r>
              <a:rPr lang="en-US" dirty="0"/>
              <a:t>located on powertrain control </a:t>
            </a:r>
            <a:r>
              <a:rPr lang="en-US" dirty="0" smtClean="0"/>
              <a:t>modules (PCMs</a:t>
            </a:r>
            <a:r>
              <a:rPr lang="en-US" dirty="0"/>
              <a:t>) or other controllers</a:t>
            </a:r>
            <a:r>
              <a:rPr lang="en-US" dirty="0" smtClean="0"/>
              <a:t>.</a:t>
            </a:r>
          </a:p>
          <a:p>
            <a:r>
              <a:rPr lang="en-US" dirty="0"/>
              <a:t>Some calibration codes are </a:t>
            </a:r>
            <a:r>
              <a:rPr lang="en-US" dirty="0" smtClean="0"/>
              <a:t>only accessible </a:t>
            </a:r>
            <a:r>
              <a:rPr lang="en-US" dirty="0"/>
              <a:t>with a scan tool</a:t>
            </a:r>
            <a:r>
              <a:rPr lang="en-US" dirty="0" smtClean="0"/>
              <a:t>.</a:t>
            </a:r>
          </a:p>
          <a:p>
            <a:r>
              <a:rPr lang="en-US" dirty="0" smtClean="0"/>
              <a:t>It </a:t>
            </a:r>
            <a:r>
              <a:rPr lang="en-US" dirty="0"/>
              <a:t>is often necessary to know the calibration code to </a:t>
            </a:r>
            <a:r>
              <a:rPr lang="en-US" dirty="0" smtClean="0"/>
              <a:t>be sure </a:t>
            </a:r>
            <a:r>
              <a:rPr lang="en-US" dirty="0"/>
              <a:t>that the vehicle is the subject of a technical service bulletin </a:t>
            </a:r>
            <a:r>
              <a:rPr lang="en-US" dirty="0" smtClean="0"/>
              <a:t>or other </a:t>
            </a:r>
            <a:r>
              <a:rPr lang="en-US" dirty="0"/>
              <a:t>service procedure.</a:t>
            </a:r>
            <a:endParaRPr lang="en-US" dirty="0">
              <a:solidFill>
                <a:srgbClr val="0000FF"/>
              </a:solidFill>
            </a:endParaRPr>
          </a:p>
        </p:txBody>
      </p:sp>
    </p:spTree>
    <p:extLst>
      <p:ext uri="{BB962C8B-B14F-4D97-AF65-F5344CB8AC3E}">
        <p14:creationId xmlns:p14="http://schemas.microsoft.com/office/powerpoint/2010/main" val="1146481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16.5 A typical computer calibration sticker on the case of the controller. The information on the sticker is often needed when ordering parts or a replacement controller</a:t>
            </a:r>
            <a:endParaRPr lang="en-US" dirty="0">
              <a:latin typeface="+mj-lt"/>
            </a:endParaRPr>
          </a:p>
        </p:txBody>
      </p:sp>
      <p:pic>
        <p:nvPicPr>
          <p:cNvPr id="6" name="Picture 2" descr="Photo of a typical computer calibration sticker on the case of the controller that lists a series of numbers and a barc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133600"/>
            <a:ext cx="4634307" cy="348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CASTING NUMBERS</a:t>
            </a:r>
            <a:endParaRPr lang="en-US" dirty="0">
              <a:latin typeface="+mj-lt"/>
            </a:endParaRPr>
          </a:p>
        </p:txBody>
      </p:sp>
      <p:sp>
        <p:nvSpPr>
          <p:cNvPr id="28675" name="Content Placeholder 2"/>
          <p:cNvSpPr>
            <a:spLocks noGrp="1"/>
          </p:cNvSpPr>
          <p:nvPr>
            <p:ph idx="1"/>
          </p:nvPr>
        </p:nvSpPr>
        <p:spPr>
          <a:xfrm>
            <a:off x="457200" y="1600200"/>
            <a:ext cx="8001000" cy="4525963"/>
          </a:xfrm>
        </p:spPr>
        <p:txBody>
          <a:bodyPr/>
          <a:lstStyle/>
          <a:p>
            <a:r>
              <a:rPr lang="en-US" dirty="0"/>
              <a:t>Whenever an engine part, such as a block, is cast, a number </a:t>
            </a:r>
            <a:r>
              <a:rPr lang="en-US" dirty="0" smtClean="0"/>
              <a:t>is put </a:t>
            </a:r>
            <a:r>
              <a:rPr lang="en-US" dirty="0"/>
              <a:t>into the mold to identify the casting</a:t>
            </a:r>
            <a:r>
              <a:rPr lang="en-US" dirty="0" smtClean="0"/>
              <a:t>.</a:t>
            </a:r>
          </a:p>
          <a:p>
            <a:r>
              <a:rPr lang="en-US" dirty="0" smtClean="0"/>
              <a:t>Can </a:t>
            </a:r>
            <a:r>
              <a:rPr lang="en-US" dirty="0"/>
              <a:t>be used to check dimensions, </a:t>
            </a:r>
            <a:r>
              <a:rPr lang="en-US" dirty="0" smtClean="0"/>
              <a:t>such as </a:t>
            </a:r>
            <a:r>
              <a:rPr lang="en-US" dirty="0"/>
              <a:t>the cubic inch displacement, and other information</a:t>
            </a:r>
            <a:r>
              <a:rPr lang="en-US" dirty="0" smtClean="0"/>
              <a:t>.</a:t>
            </a:r>
          </a:p>
          <a:p>
            <a:endParaRPr lang="en-US" dirty="0" smtClean="0"/>
          </a:p>
        </p:txBody>
      </p:sp>
    </p:spTree>
    <p:extLst>
      <p:ext uri="{BB962C8B-B14F-4D97-AF65-F5344CB8AC3E}">
        <p14:creationId xmlns:p14="http://schemas.microsoft.com/office/powerpoint/2010/main" val="28253501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16.6 Engine block identification number cast into the block is used for identification</a:t>
            </a:r>
            <a:endParaRPr lang="en-US" sz="2800" dirty="0">
              <a:latin typeface="+mj-lt"/>
            </a:endParaRPr>
          </a:p>
        </p:txBody>
      </p:sp>
      <p:pic>
        <p:nvPicPr>
          <p:cNvPr id="6" name="Picture 2" descr="Photo of an engine block with its identification number cast into the block. The number reads: GM 390335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5200" y="1790356"/>
            <a:ext cx="6433600" cy="418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casting numbers?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smtClean="0"/>
              <a:t>They can </a:t>
            </a:r>
            <a:r>
              <a:rPr lang="en-US" sz="4000" dirty="0"/>
              <a:t>be used to check dimensions, such</a:t>
            </a:r>
          </a:p>
          <a:p>
            <a:r>
              <a:rPr lang="en-US" sz="4000" dirty="0"/>
              <a:t>as the cubic inch displacement, and other information.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VEHICLE IDENTIFICATION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Usually abbreviated as VIN.</a:t>
            </a:r>
          </a:p>
          <a:p>
            <a:r>
              <a:rPr lang="en-US" dirty="0" smtClean="0"/>
              <a:t>Required for most service work.</a:t>
            </a:r>
          </a:p>
          <a:p>
            <a:r>
              <a:rPr lang="en-US" dirty="0" smtClean="0"/>
              <a:t>Identifies country of origin, model year, body style, engine type and production sequence.</a:t>
            </a:r>
          </a:p>
          <a:p>
            <a:r>
              <a:rPr lang="en-US" dirty="0" smtClean="0"/>
              <a:t>Needed to obtain correct replacement parts.  </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16.1 The vehicle identification number (VIN) is visible through the base of the windshield and on a decal inside the driver’s door</a:t>
            </a:r>
            <a:endParaRPr lang="en-US" sz="2400" dirty="0">
              <a:latin typeface="+mj-lt"/>
            </a:endParaRPr>
          </a:p>
        </p:txBody>
      </p:sp>
      <p:pic>
        <p:nvPicPr>
          <p:cNvPr id="5" name="Picture 2" descr="A figure shows VIN stamped on the left side base of the windshield and on a decal on the driver’s side door jam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588" y="2307013"/>
            <a:ext cx="7758825"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16.2 A typical VIN showing the information that is represented</a:t>
            </a:r>
            <a:endParaRPr lang="en-US" sz="28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095500"/>
            <a:ext cx="813276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latin typeface="+mj-lt"/>
              </a:rPr>
              <a:t>Chart 16-1 The </a:t>
            </a:r>
            <a:r>
              <a:rPr lang="en-IN" sz="2800" dirty="0">
                <a:latin typeface="+mj-lt"/>
              </a:rPr>
              <a:t>first number or letter designates the country of </a:t>
            </a:r>
            <a:r>
              <a:rPr lang="en-IN" sz="2800" dirty="0" smtClean="0">
                <a:latin typeface="+mj-lt"/>
              </a:rPr>
              <a:t>origin.</a:t>
            </a:r>
            <a:endParaRPr lang="en-US" sz="2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1828800"/>
            <a:ext cx="737711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800" dirty="0" smtClean="0">
                <a:latin typeface="+mj-lt"/>
              </a:rPr>
              <a:t>Chart 16-2 VIN </a:t>
            </a:r>
            <a:r>
              <a:rPr lang="en-IN" sz="2800" dirty="0">
                <a:latin typeface="+mj-lt"/>
              </a:rPr>
              <a:t>year chart (The pattern repeats every 30 years).</a:t>
            </a:r>
            <a:endParaRPr lang="en-IN" sz="2800" dirty="0">
              <a:latin typeface="+mj-lt"/>
            </a:endParaRPr>
          </a:p>
        </p:txBody>
      </p:sp>
      <p:pic>
        <p:nvPicPr>
          <p:cNvPr id="4" name="Picture 3" descr="The table lists the following:&#10;• A is 1980/2010&#10;• B is 1981/2011&#10;• C is 1982/2012&#10;• D is 1983/2013&#10;• E is 1984/2014&#10;• F is 1985/2015&#10;• G is 1986/2016&#10;• H is 1987/2017&#10;• J is 1988/2018&#10;• K is 1989/2019&#10;• L is 1990/2020&#10;• M is 1991/2021&#10;• N is 1992/2022&#10;• P is 1993/2023&#10;• R is 1994/2024&#10;• S is 1995/2025&#10;• T is 1996/2026&#10;• V is 1997/2027&#10;• W is 1998/2028&#10;• X is 1999/2029&#10;• Y is 2000/2030&#10;• 1 is 2001/2031&#10;• 2 is 2002/2032&#10;• 3 is 2003/2033&#10;• 4 is 2004/2034&#10;• 5 is 2005/2035&#10;• 6 is 2006/2036&#10;• 7 is 2007/2037&#10;• 8 is 2008/2038&#10;• 9 is 2009/203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32" y="1752600"/>
            <a:ext cx="6974935" cy="433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981200"/>
            <a:ext cx="6019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2554545"/>
          </a:xfrm>
          <a:prstGeom prst="rect">
            <a:avLst/>
          </a:prstGeom>
        </p:spPr>
        <p:txBody>
          <a:bodyPr wrap="square">
            <a:spAutoFit/>
          </a:bodyPr>
          <a:lstStyle/>
          <a:p>
            <a:r>
              <a:rPr lang="en-US" sz="4000" dirty="0"/>
              <a:t>What are the major pieces of information that are included in</a:t>
            </a:r>
          </a:p>
          <a:p>
            <a:r>
              <a:rPr lang="en-US" sz="4000" dirty="0"/>
              <a:t>the vehicle identification number (VIN)?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386</TotalTime>
  <Words>740</Words>
  <Application>Microsoft Office PowerPoint</Application>
  <PresentationFormat>On-screen Show (4:3)</PresentationFormat>
  <Paragraphs>75</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508 Lecture</vt:lpstr>
      <vt:lpstr>2_508 Lecture</vt:lpstr>
      <vt:lpstr>3_508 Lecture</vt:lpstr>
      <vt:lpstr>4_508 Lecture</vt:lpstr>
      <vt:lpstr>Automotive Technology Principles, Diagnosis, and Service</vt:lpstr>
      <vt:lpstr>LEARNING OBJECTIVES</vt:lpstr>
      <vt:lpstr>VEHICLE IDENTIFICATION</vt:lpstr>
      <vt:lpstr>Figure 16.1 The vehicle identification number (VIN) is visible through the base of the windshield and on a decal inside the driver’s door</vt:lpstr>
      <vt:lpstr>Figure 16.2 A typical VIN showing the information that is represented</vt:lpstr>
      <vt:lpstr>Chart 16-1 The first number or letter designates the country of origin.</vt:lpstr>
      <vt:lpstr>Chart 16-2 VIN year chart (The pattern repeats every 30 years).</vt:lpstr>
      <vt:lpstr>Tech Tip </vt:lpstr>
      <vt:lpstr>QUESTION 1: ?</vt:lpstr>
      <vt:lpstr>ANSWER 1:</vt:lpstr>
      <vt:lpstr>VEHICLE SAFETY CERTIFICATION LABEL</vt:lpstr>
      <vt:lpstr>Figure 16.3 A typical vehicle safety certification label which shows the gross vehicle weight, gross axles weight rating as well as the size and inflation pressure of the tires</vt:lpstr>
      <vt:lpstr>VECI LABEL</vt:lpstr>
      <vt:lpstr>Figure 16.4 This vehicle emission control information (VECI) decal indicates this vehicle meets both national EPA Tier 2, Bin 5 (T2B5) and California (ULEV II) emission standards</vt:lpstr>
      <vt:lpstr>EMISSION STANDARDS IN THE UNITED STATES</vt:lpstr>
      <vt:lpstr>Chart 16-3 LEV Standard Categories</vt:lpstr>
      <vt:lpstr>Chart 16-4 California LEV II 120,000 Mile Tailpipe Emissions Limits</vt:lpstr>
      <vt:lpstr> EUROPEAN STANDARDS</vt:lpstr>
      <vt:lpstr>QUESTION 2: ?</vt:lpstr>
      <vt:lpstr>ANSWER 2:</vt:lpstr>
      <vt:lpstr> CALIBRATION CODES</vt:lpstr>
      <vt:lpstr>Figure 16.5 A typical computer calibration sticker on the case of the controller. The information on the sticker is often needed when ordering parts or a replacement controller</vt:lpstr>
      <vt:lpstr> CASTING NUMBERS</vt:lpstr>
      <vt:lpstr>Figure 16.6 Engine block identification number cast into the block is used for identification</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16</dc:title>
  <dc:creator>Curt &amp; Tammy</dc:creator>
  <cp:lastModifiedBy>Curt &amp; Tammy</cp:lastModifiedBy>
  <cp:revision>50</cp:revision>
  <dcterms:created xsi:type="dcterms:W3CDTF">2018-09-25T19:30:15Z</dcterms:created>
  <dcterms:modified xsi:type="dcterms:W3CDTF">2019-01-28T00:21:48Z</dcterms:modified>
</cp:coreProperties>
</file>