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3" r:id="rId12"/>
    <p:sldId id="326" r:id="rId13"/>
    <p:sldId id="274" r:id="rId14"/>
    <p:sldId id="316" r:id="rId15"/>
    <p:sldId id="272" r:id="rId16"/>
    <p:sldId id="267" r:id="rId17"/>
    <p:sldId id="268" r:id="rId18"/>
    <p:sldId id="269" r:id="rId19"/>
    <p:sldId id="270" r:id="rId20"/>
    <p:sldId id="271" r:id="rId21"/>
    <p:sldId id="273" r:id="rId22"/>
    <p:sldId id="318" r:id="rId23"/>
    <p:sldId id="317" r:id="rId24"/>
    <p:sldId id="286" r:id="rId25"/>
    <p:sldId id="287" r:id="rId26"/>
    <p:sldId id="327" r:id="rId27"/>
    <p:sldId id="319" r:id="rId28"/>
    <p:sldId id="299" r:id="rId29"/>
    <p:sldId id="300" r:id="rId30"/>
    <p:sldId id="328" r:id="rId31"/>
    <p:sldId id="320" r:id="rId32"/>
    <p:sldId id="32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Service Information and Work Orders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20077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What is included in the vehicle owner’s manual that could be</a:t>
            </a:r>
          </a:p>
          <a:p>
            <a:r>
              <a:rPr lang="en-US" sz="4000" dirty="0"/>
              <a:t>helpful for a service technician?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Maintenance and resetting procedures.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TECHNICAL SERVICE BULLITENS</a:t>
            </a:r>
            <a:endParaRPr lang="en-US" sz="3200"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A technical Service Bulletin (TSB) is issued </a:t>
            </a:r>
            <a:r>
              <a:rPr lang="en-US" dirty="0"/>
              <a:t>by the vehicle </a:t>
            </a:r>
            <a:r>
              <a:rPr lang="en-US" dirty="0" smtClean="0"/>
              <a:t>manufacturer to </a:t>
            </a:r>
            <a:r>
              <a:rPr lang="en-US" dirty="0"/>
              <a:t>notify service technicians of a potential problem or </a:t>
            </a:r>
            <a:r>
              <a:rPr lang="en-US" dirty="0" smtClean="0"/>
              <a:t>other critical </a:t>
            </a:r>
            <a:r>
              <a:rPr lang="en-US" dirty="0"/>
              <a:t>information</a:t>
            </a:r>
            <a:r>
              <a:rPr lang="en-US" dirty="0" smtClean="0"/>
              <a:t>.</a:t>
            </a:r>
          </a:p>
          <a:p>
            <a:r>
              <a:rPr lang="en-US" dirty="0"/>
              <a:t>TSBs are not an </a:t>
            </a:r>
            <a:r>
              <a:rPr lang="en-US" dirty="0" smtClean="0"/>
              <a:t>authorization for </a:t>
            </a:r>
            <a:r>
              <a:rPr lang="en-US" dirty="0"/>
              <a:t>repair or a guarantee to correct a concern</a:t>
            </a:r>
            <a:r>
              <a:rPr lang="en-US" dirty="0" smtClean="0"/>
              <a:t>.</a:t>
            </a:r>
          </a:p>
          <a:p>
            <a:r>
              <a:rPr lang="en-US" dirty="0"/>
              <a:t>TSBs are </a:t>
            </a:r>
            <a:r>
              <a:rPr lang="en-US" dirty="0" smtClean="0"/>
              <a:t>designed for </a:t>
            </a:r>
            <a:r>
              <a:rPr lang="en-US" dirty="0"/>
              <a:t>dealership technicians, but are republished by aftermarket </a:t>
            </a:r>
            <a:r>
              <a:rPr lang="en-US" dirty="0" smtClean="0"/>
              <a:t>companies and made available to others.</a:t>
            </a: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IN" sz="2400" dirty="0">
                <a:latin typeface="+mj-lt"/>
              </a:rPr>
              <a:t>Figure 15.4 Some technical service bulletins also include the designated flat-rate time when specifying a repair procedure</a:t>
            </a:r>
            <a:endParaRPr lang="en-US" sz="2400" dirty="0">
              <a:latin typeface="+mj-lt"/>
            </a:endParaRPr>
          </a:p>
        </p:txBody>
      </p:sp>
      <p:pic>
        <p:nvPicPr>
          <p:cNvPr id="4" name="Picture 2" descr="A photo of a technical service bulletin that includes the designated flat-rate time for a repair procedure. The photo shows 0.2 hours for brake burnis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1193" y="2418147"/>
            <a:ext cx="4981615" cy="373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RECALLS AND CAMPAIGNS</a:t>
            </a:r>
            <a:endParaRPr lang="en-US" dirty="0">
              <a:latin typeface="+mj-lt"/>
            </a:endParaRPr>
          </a:p>
        </p:txBody>
      </p:sp>
      <p:sp>
        <p:nvSpPr>
          <p:cNvPr id="28675" name="Content Placeholder 2"/>
          <p:cNvSpPr>
            <a:spLocks noGrp="1"/>
          </p:cNvSpPr>
          <p:nvPr>
            <p:ph idx="1"/>
          </p:nvPr>
        </p:nvSpPr>
        <p:spPr/>
        <p:txBody>
          <a:bodyPr/>
          <a:lstStyle/>
          <a:p>
            <a:r>
              <a:rPr lang="en-US" dirty="0" smtClean="0"/>
              <a:t>A </a:t>
            </a:r>
            <a:r>
              <a:rPr lang="en-US" dirty="0"/>
              <a:t>recall can occur when either the </a:t>
            </a:r>
            <a:r>
              <a:rPr lang="en-US" dirty="0" smtClean="0"/>
              <a:t>manufacturer or </a:t>
            </a:r>
            <a:r>
              <a:rPr lang="en-US" dirty="0"/>
              <a:t>the National Highway Traffic Safety Administration (NHTSA) </a:t>
            </a:r>
            <a:r>
              <a:rPr lang="en-US" dirty="0" smtClean="0"/>
              <a:t>determines there </a:t>
            </a:r>
            <a:r>
              <a:rPr lang="en-US" dirty="0"/>
              <a:t>is a </a:t>
            </a:r>
            <a:r>
              <a:rPr lang="en-US" dirty="0" smtClean="0"/>
              <a:t>safety or emissions concern.</a:t>
            </a:r>
          </a:p>
          <a:p>
            <a:r>
              <a:rPr lang="en-US" dirty="0"/>
              <a:t>A campaign is typically issued when a manufacturer wants to improve a product’s performance or increase the customer’s satisfaction.</a:t>
            </a:r>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WORK ORDERS</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Work orders contain the following:</a:t>
            </a:r>
          </a:p>
          <a:p>
            <a:pPr lvl="1"/>
            <a:r>
              <a:rPr lang="en-US" dirty="0" smtClean="0"/>
              <a:t>Service advisor documentation</a:t>
            </a:r>
          </a:p>
          <a:p>
            <a:pPr lvl="1"/>
            <a:r>
              <a:rPr lang="en-US" dirty="0" smtClean="0"/>
              <a:t>Service technician documentation</a:t>
            </a:r>
          </a:p>
          <a:p>
            <a:pPr lvl="1"/>
            <a:r>
              <a:rPr lang="en-US" dirty="0" smtClean="0"/>
              <a:t>Parts documentation</a:t>
            </a:r>
          </a:p>
          <a:p>
            <a:pPr lvl="1"/>
            <a:r>
              <a:rPr lang="en-US" dirty="0" smtClean="0"/>
              <a:t>Labor time documentation</a:t>
            </a:r>
          </a:p>
          <a:p>
            <a:pPr marL="427482" indent="-457200"/>
            <a:r>
              <a:rPr lang="en-US" dirty="0" smtClean="0"/>
              <a:t>Work orders serve as service records to provide a history of the service work performed.</a:t>
            </a:r>
            <a:endParaRPr lang="en-US" dirty="0"/>
          </a:p>
          <a:p>
            <a:pPr marL="0" indent="-29718">
              <a:buNone/>
            </a:pPr>
            <a:endParaRPr lang="en-US" dirty="0" smtClean="0"/>
          </a:p>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latin typeface="+mj-lt"/>
              </a:rPr>
              <a:t>Labor Time Documentation</a:t>
            </a:r>
            <a:endParaRPr lang="en-US" sz="2800" dirty="0">
              <a:latin typeface="+mj-lt"/>
            </a:endParaRPr>
          </a:p>
        </p:txBody>
      </p:sp>
      <p:pic>
        <p:nvPicPr>
          <p:cNvPr id="6" name="Picture 2" descr="The table lists the following:&#10;• 0.1 tenths of an hour is 6 minutes&#10;• 0.2 tenths of an hour is 12 minutes&#10;• 0.3 tenths of an hour is 18 minutes&#10;• 0.4 tenths of an hour is 24 minutes&#10;• 0.5 tenths of an hour is 30 minutes&#10;• 0.6 tenths of an hour is 36 minutes&#10;• 0.7 tenths of an hour is 42 minutes&#10;• 0.8 tenths of an hour is 48 minutes&#10;• 0.9 tenths of an hour is 54 minutes&#10;• 1.0 tenths of an hour is 60 minut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040" y="1981200"/>
            <a:ext cx="5687920" cy="393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15.3 A typical work order showing the customer concern and what was done to correct the issue. Electronic work orders include all of the same required information. This included a stored diagnostic trouble code and what was found to be wrong and what was done to complete the repair</a:t>
            </a:r>
            <a:endParaRPr lang="en-US" sz="1800" dirty="0">
              <a:latin typeface="+mj-lt"/>
            </a:endParaRPr>
          </a:p>
        </p:txBody>
      </p:sp>
      <p:pic>
        <p:nvPicPr>
          <p:cNvPr id="4" name="Picture 2" descr="The work order lists the following details:&#10;Home Town Chevrolet 100 N. Main ST.&#10;8993&#10;Name: MR. Customer&#10;Address: 444 W. Third Street&#10;Date received: 1/25/19&#10;Completion Date:&#10;City:&#10;State:&#10;ZIP:&#10;Mileage in: 50,340&#10;Mileage Out:&#10;VIN: IG2NW51AA6S6201&#10;Engine No.: 1.8 L&#10;Make: Chevy&#10;Type or Model: Cruze&#10;Year: 2015&#10;License number: BQU449&#10;Phone when ready (check one): Yes/No&#10;Terms:&#10;Order accepted by:&#10;Phone:&#10;Customer’s Description of Problem/Repair:&#10;This accurately describes the problem or symptom I am experiencing with my motor vehicle.&#10;Customer’s Initials:&#10;The quantity of all parts is 1 and the price for different parts is listed as follows:&#10;Battery: 74, oil filter: 11.25; air filter: 36.59; seal ring: 0.25; ant mast: 67.97; total: 190.06&#10;Sublet repairs:&#10;Check the services that are applicable:&#10;Change oil&#10;Change oil filter cart.&#10;Change trans. oil&#10;Change diff. oil&#10;Lubricate&#10;Pack front wheel brgs.&#10;Tires &#10;Adjust brakes&#10;Wash&#10;Safety inspection&#10;Operation number, instruction for the technician, and labor charge is as follows:&#10;1.0; 50 K service; 450.00&#10;0.6; Check battery replace; 22.50&#10;0.5; Ant mast; 22.50&#10;0.5; Check left front headlight; 22.50&#10;ESTIMATE&#10;(UNDER OHIO LAW) You have the right to an estimate if the expected cost of the repairs or services will be more than twenty-five dollars.&#10;Initial your choice: WRITTEN ORAL; ESTIMAT ESTIMATE; I DO NOT REQUEST AN ESTIMATE&#10;WARRANTY STATEMENT AND DISCLAIMER:&#10;THE DEALER HEREBY DISCLAIMS ALL WARRANTIES EXPRESS OR IMPLIED, INCLUDING ANY IMPLIED WARRANTIES OF MERCHANTABILITY OR FITNESS FOR A PARTICULAR PURPOSE, AND NEITHER ASSUMES NOR AUTHORIZES ANY OTHER PERSON TO ASSUME FOR IT ANY LIABILITY IN CONNECTION WITH THE SALE OF SAID PARTS OR THIS REPAIR.THIS DISCLAIMER IN NO WAY AFFECTS THE PROVISIONS OF ANY MANUFACTURER OR OTHER SUPPLIER WARRANTIES.IF DEALER PROVIDES AWRITTEN WARRANTY, ANY IMPLIED WARRANTIES ARE EXPRESSLY LIMITED TO THE TERM OF THE WRITTEN WARRANTY.&#10;Original estimate in dollars:&#10;Authorized additions in dollars:&#10;Customer’s acceptance:&#10;Date; Time; By;&#10;In the event that you, the customer, authorize commencement but do not authorize completion of a repair or service, a charge will be imposed for disassembly, reassembly or partially completed work. Such charge will be directly related to the actual amount of labor or parts involved in the inspection, repair or service.&#10;ALL PARTS ARE NEW UNLESS SPECIFIED OTHERWISE.&#10;This Facility charges ________ percentage of the total _____ charges, up to a maximum of ________ dollars, for shop materials.&#10;WE WILL OFFER TO RETURN TO YOU ALL REPLACED PARTS, AS REQUIRED BY LAW, UNLESS THEY ARE TO BE REBUILT, SOLD, OR RETURNED TO THE MANUFACTURER.&#10;I hereby authorize the repair work herein set forth to be done by you, together with the furnishing by you of the necessary parts and other material for such repair, and agree: that you are not responsible for any delays caused by unavailability or delayed availability of parts or material for any reason; that you neither assume nor authorize any other person to assume for you any liability in connection with such repair; that you shall not be responsible for loss of or damage to the above vehicle, or articles left therein, in case of fire, theft or other cause beyond your control; that an express mechanic’s lien is hereby acknowledged on the above vehicle to secure the amount of repairs thereto; that your employees may operate the above vehicle on streets, highways or elsewhere for the purpose of testing and/or inspecting such vehicle.&#10;I HEREBY ACKNOWLEDGE RECEIPT OF A COPY HEREOF.&#10;Customer signature&#10;Total labor: 517.50&#10;Total parts: 190:06&#10;Gas, oil and grease: 18.75&#10;Sublet repairs:&#10;Sum: 726.31&#10;Tax at 6.5 percent: 47.21&#10;Total: 773.52&#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8862" y="1828800"/>
            <a:ext cx="5686190" cy="433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customer information needs to be included on a </a:t>
            </a:r>
            <a:r>
              <a:rPr lang="en-US" sz="4000" dirty="0" smtClean="0"/>
              <a:t>repair order </a:t>
            </a:r>
            <a:r>
              <a:rPr lang="en-US" sz="4000" dirty="0"/>
              <a:t>(RO)?</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15.1</a:t>
            </a:r>
            <a:r>
              <a:rPr lang="en-US" dirty="0" smtClean="0"/>
              <a:t> </a:t>
            </a:r>
            <a:r>
              <a:rPr lang="en-US" dirty="0"/>
              <a:t>Discuss the importance of vehicle, owner’s manuals, </a:t>
            </a:r>
            <a:r>
              <a:rPr lang="en-US" dirty="0" smtClean="0"/>
              <a:t>service records</a:t>
            </a:r>
            <a:r>
              <a:rPr lang="en-US" dirty="0"/>
              <a:t>, and </a:t>
            </a:r>
            <a:r>
              <a:rPr lang="en-US" dirty="0" smtClean="0"/>
              <a:t>service information.</a:t>
            </a:r>
          </a:p>
          <a:p>
            <a:pPr marL="0" indent="0">
              <a:buNone/>
            </a:pPr>
            <a:r>
              <a:rPr lang="en-US" b="1" dirty="0" smtClean="0">
                <a:solidFill>
                  <a:srgbClr val="005A70"/>
                </a:solidFill>
              </a:rPr>
              <a:t>15.2 </a:t>
            </a:r>
            <a:r>
              <a:rPr lang="en-US" dirty="0"/>
              <a:t>Explain the different types of service information</a:t>
            </a:r>
            <a:r>
              <a:rPr lang="en-US" dirty="0" smtClean="0"/>
              <a:t>.</a:t>
            </a:r>
          </a:p>
          <a:p>
            <a:pPr marL="0" indent="0">
              <a:buNone/>
            </a:pPr>
            <a:r>
              <a:rPr lang="en-US" b="1" dirty="0" smtClean="0">
                <a:solidFill>
                  <a:srgbClr val="005A70"/>
                </a:solidFill>
              </a:rPr>
              <a:t>15.3 </a:t>
            </a:r>
            <a:r>
              <a:rPr lang="en-US" dirty="0"/>
              <a:t>Discuss the importance of the work order.</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smtClean="0"/>
              <a:t>The name </a:t>
            </a:r>
            <a:r>
              <a:rPr lang="en-US" sz="4000" dirty="0"/>
              <a:t>and address of the owner with contact </a:t>
            </a:r>
            <a:r>
              <a:rPr lang="en-US" sz="4000" dirty="0" smtClean="0"/>
              <a:t>information, such </a:t>
            </a:r>
            <a:r>
              <a:rPr lang="en-US" sz="4000" dirty="0"/>
              <a:t>as the cell phone number and email </a:t>
            </a:r>
            <a:r>
              <a:rPr lang="en-US" sz="4000" dirty="0" smtClean="0"/>
              <a:t>address.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HOTLINE SERVICES</a:t>
            </a:r>
            <a:endParaRPr lang="en-US" sz="3200" dirty="0">
              <a:latin typeface="+mj-lt"/>
            </a:endParaRPr>
          </a:p>
        </p:txBody>
      </p:sp>
      <p:sp>
        <p:nvSpPr>
          <p:cNvPr id="3" name="Content Placeholder 2"/>
          <p:cNvSpPr>
            <a:spLocks noGrp="1"/>
          </p:cNvSpPr>
          <p:nvPr>
            <p:ph idx="1"/>
          </p:nvPr>
        </p:nvSpPr>
        <p:spPr/>
        <p:txBody>
          <a:bodyPr/>
          <a:lstStyle/>
          <a:p>
            <a:r>
              <a:rPr lang="en-US" dirty="0" smtClean="0"/>
              <a:t>A </a:t>
            </a:r>
            <a:r>
              <a:rPr lang="en-US" dirty="0"/>
              <a:t>subscription-based helpline to </a:t>
            </a:r>
            <a:r>
              <a:rPr lang="en-US" dirty="0" smtClean="0"/>
              <a:t>assist service </a:t>
            </a:r>
            <a:r>
              <a:rPr lang="en-US" dirty="0"/>
              <a:t>technicians solve technical problems</a:t>
            </a:r>
            <a:r>
              <a:rPr lang="en-US" dirty="0" smtClean="0"/>
              <a:t>.</a:t>
            </a:r>
          </a:p>
          <a:p>
            <a:r>
              <a:rPr lang="en-US" dirty="0"/>
              <a:t>Hotline </a:t>
            </a:r>
            <a:r>
              <a:rPr lang="en-US" dirty="0" smtClean="0"/>
              <a:t>services are </a:t>
            </a:r>
            <a:r>
              <a:rPr lang="en-US" dirty="0"/>
              <a:t>an efficient way to get information on an as-needed basis</a:t>
            </a:r>
            <a:r>
              <a:rPr lang="en-US" dirty="0" smtClean="0"/>
              <a:t>.</a:t>
            </a:r>
          </a:p>
          <a:p>
            <a:endParaRPr lang="en-US" dirty="0"/>
          </a:p>
        </p:txBody>
      </p:sp>
    </p:spTree>
    <p:extLst>
      <p:ext uri="{BB962C8B-B14F-4D97-AF65-F5344CB8AC3E}">
        <p14:creationId xmlns:p14="http://schemas.microsoft.com/office/powerpoint/2010/main" val="329981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15.5 Whenever calling a hot line service, be sure that you have all of the vehicle information ready and are prepared to give answers regarding voltage readings or scan tool data when talking to the vehicle specialist</a:t>
            </a:r>
            <a:endParaRPr lang="en-US" sz="2000" dirty="0">
              <a:latin typeface="+mj-lt"/>
            </a:endParaRPr>
          </a:p>
        </p:txBody>
      </p:sp>
      <p:pic>
        <p:nvPicPr>
          <p:cNvPr id="6" name="Picture 2" descr="Photo of a technician on call with a hotline service provider. The technician has the scan tool data ready as well as a laptop with the necessary vehicle inform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8382" y="2209800"/>
            <a:ext cx="4787233" cy="359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t>How do hotline </a:t>
            </a:r>
            <a:r>
              <a:rPr lang="en-US" sz="4000" dirty="0"/>
              <a:t>services and Internet sites assist </a:t>
            </a:r>
            <a:r>
              <a:rPr lang="en-US" sz="4000" dirty="0" smtClean="0"/>
              <a:t>service technicians?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t>Hotline services and the Internet are </a:t>
            </a:r>
            <a:r>
              <a:rPr lang="en-US" sz="4000" dirty="0"/>
              <a:t>an efficient way to get information on an as-needed </a:t>
            </a:r>
            <a:r>
              <a:rPr lang="en-US" sz="4000" dirty="0" smtClean="0"/>
              <a:t>basis.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SPECIAL SERVICE TOOLS</a:t>
            </a:r>
            <a:endParaRPr lang="en-US" dirty="0">
              <a:latin typeface="+mj-lt"/>
            </a:endParaRPr>
          </a:p>
        </p:txBody>
      </p:sp>
      <p:sp>
        <p:nvSpPr>
          <p:cNvPr id="3" name="Content Placeholder 2"/>
          <p:cNvSpPr>
            <a:spLocks noGrp="1"/>
          </p:cNvSpPr>
          <p:nvPr>
            <p:ph idx="1"/>
          </p:nvPr>
        </p:nvSpPr>
        <p:spPr/>
        <p:txBody>
          <a:bodyPr/>
          <a:lstStyle/>
          <a:p>
            <a:r>
              <a:rPr lang="en-US" dirty="0" smtClean="0"/>
              <a:t>Tool rooms typically house all the special tools.</a:t>
            </a:r>
          </a:p>
          <a:p>
            <a:r>
              <a:rPr lang="en-US" dirty="0" smtClean="0"/>
              <a:t>Tools are recommended by the factory.</a:t>
            </a:r>
          </a:p>
          <a:p>
            <a:r>
              <a:rPr lang="en-US" dirty="0" smtClean="0"/>
              <a:t>Tools are sorted by content area and numbered.</a:t>
            </a:r>
          </a:p>
          <a:p>
            <a:r>
              <a:rPr lang="en-US" dirty="0" smtClean="0"/>
              <a:t>More likely to be in a dealership.</a:t>
            </a:r>
          </a:p>
          <a:p>
            <a:r>
              <a:rPr lang="en-US" dirty="0" smtClean="0"/>
              <a:t>Also available to the aftermarket.</a:t>
            </a:r>
            <a:endParaRPr lang="en-US" dirty="0"/>
          </a:p>
        </p:txBody>
      </p:sp>
    </p:spTree>
    <p:extLst>
      <p:ext uri="{BB962C8B-B14F-4D97-AF65-F5344CB8AC3E}">
        <p14:creationId xmlns:p14="http://schemas.microsoft.com/office/powerpoint/2010/main" val="223120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97280"/>
          </a:xfrm>
        </p:spPr>
        <p:txBody>
          <a:bodyPr/>
          <a:lstStyle/>
          <a:p>
            <a:r>
              <a:rPr lang="en-IN" dirty="0">
                <a:latin typeface="+mj-lt"/>
              </a:rPr>
              <a:t>Figure 15.6 The special tool number is printed or stamped on the tool for easy identification. The Kent-Moore part number J- 44217 indicates a tool used to hold a timing chain</a:t>
            </a:r>
            <a:endParaRPr lang="en-US"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2057400"/>
            <a:ext cx="4645025"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15.4</a:t>
            </a:r>
            <a:r>
              <a:rPr lang="en-US" dirty="0" smtClean="0"/>
              <a:t> </a:t>
            </a:r>
            <a:r>
              <a:rPr lang="en-US" dirty="0"/>
              <a:t>Describe vehicle recalls and campaigns</a:t>
            </a:r>
            <a:r>
              <a:rPr lang="en-US" dirty="0" smtClean="0"/>
              <a:t>.</a:t>
            </a:r>
          </a:p>
          <a:p>
            <a:pPr marL="0" indent="0">
              <a:buNone/>
            </a:pPr>
            <a:r>
              <a:rPr lang="en-US" b="1" dirty="0" smtClean="0">
                <a:solidFill>
                  <a:srgbClr val="005A70"/>
                </a:solidFill>
              </a:rPr>
              <a:t>15.5</a:t>
            </a:r>
            <a:r>
              <a:rPr lang="en-US" dirty="0" smtClean="0"/>
              <a:t> </a:t>
            </a:r>
            <a:r>
              <a:rPr lang="en-US" dirty="0"/>
              <a:t>Explain why service records are important</a:t>
            </a:r>
            <a:r>
              <a:rPr lang="en-US" dirty="0" smtClean="0"/>
              <a:t>.</a:t>
            </a:r>
          </a:p>
          <a:p>
            <a:pPr marL="0" indent="0">
              <a:buNone/>
            </a:pPr>
            <a:r>
              <a:rPr lang="en-US" b="1" dirty="0" smtClean="0">
                <a:solidFill>
                  <a:schemeClr val="accent2"/>
                </a:solidFill>
              </a:rPr>
              <a:t>15.6</a:t>
            </a:r>
            <a:r>
              <a:rPr lang="en-US" dirty="0" smtClean="0"/>
              <a:t>  </a:t>
            </a:r>
            <a:r>
              <a:rPr lang="en-US" dirty="0"/>
              <a:t>Explain hotline services, specialty repair manuals, and </a:t>
            </a:r>
            <a:r>
              <a:rPr lang="en-US" dirty="0" smtClean="0"/>
              <a:t>aftermarket supplies </a:t>
            </a:r>
            <a:r>
              <a:rPr lang="en-US" dirty="0"/>
              <a:t>guides and catalogs.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OWNERS MANUALS</a:t>
            </a:r>
            <a:endParaRPr lang="en-US" dirty="0">
              <a:latin typeface="+mj-lt"/>
            </a:endParaRPr>
          </a:p>
        </p:txBody>
      </p:sp>
      <p:sp>
        <p:nvSpPr>
          <p:cNvPr id="25603" name="Content Placeholder 2"/>
          <p:cNvSpPr>
            <a:spLocks noGrp="1"/>
          </p:cNvSpPr>
          <p:nvPr>
            <p:ph idx="1"/>
          </p:nvPr>
        </p:nvSpPr>
        <p:spPr/>
        <p:txBody>
          <a:bodyPr/>
          <a:lstStyle/>
          <a:p>
            <a:r>
              <a:rPr lang="en-US" dirty="0" smtClean="0"/>
              <a:t>Most owners manuals contain all or most of the following information.</a:t>
            </a:r>
          </a:p>
          <a:p>
            <a:pPr lvl="1"/>
            <a:r>
              <a:rPr lang="en-US" dirty="0" smtClean="0"/>
              <a:t>Meaning of dash symbols</a:t>
            </a:r>
          </a:p>
          <a:p>
            <a:pPr lvl="1"/>
            <a:r>
              <a:rPr lang="en-US" dirty="0" smtClean="0"/>
              <a:t>How to rest the maintenance reminder light</a:t>
            </a:r>
          </a:p>
          <a:p>
            <a:pPr lvl="1"/>
            <a:r>
              <a:rPr lang="en-US" dirty="0" smtClean="0"/>
              <a:t>Specifications of fluids</a:t>
            </a:r>
          </a:p>
          <a:p>
            <a:pPr lvl="1"/>
            <a:r>
              <a:rPr lang="en-US" dirty="0" smtClean="0"/>
              <a:t>Tire pressures</a:t>
            </a:r>
          </a:p>
          <a:p>
            <a:pPr lvl="1"/>
            <a:r>
              <a:rPr lang="en-US" dirty="0" smtClean="0"/>
              <a:t>Maintenance schedules</a:t>
            </a:r>
          </a:p>
          <a:p>
            <a:pPr lvl="1"/>
            <a:r>
              <a:rPr lang="en-US" dirty="0" smtClean="0"/>
              <a:t>Operation of specific features</a:t>
            </a:r>
          </a:p>
          <a:p>
            <a:pPr lvl="1"/>
            <a:r>
              <a:rPr lang="en-US" dirty="0" smtClean="0"/>
              <a:t>Tire rotation and TPMS</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15.1 The owner’s manual has a lot of information pertaining to the operation, as well as the maintenance and resetting procedures, that technicians often need</a:t>
            </a:r>
            <a:endParaRPr lang="en-US" sz="2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5" y="2133600"/>
            <a:ext cx="5072063"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SERVICE INFORMATION</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Contains all </a:t>
            </a:r>
            <a:r>
              <a:rPr lang="en-US" dirty="0"/>
              <a:t>of the specifications, as well as the specified procedures to </a:t>
            </a:r>
            <a:r>
              <a:rPr lang="en-US" dirty="0" smtClean="0"/>
              <a:t>follow when </a:t>
            </a:r>
            <a:r>
              <a:rPr lang="en-US" dirty="0"/>
              <a:t>servicing or repairing a vehicle</a:t>
            </a:r>
            <a:r>
              <a:rPr lang="en-US" dirty="0" smtClean="0"/>
              <a:t>.</a:t>
            </a:r>
          </a:p>
          <a:p>
            <a:r>
              <a:rPr lang="en-US" dirty="0" smtClean="0"/>
              <a:t>Factory Service Information: </a:t>
            </a:r>
            <a:r>
              <a:rPr lang="en-US" dirty="0"/>
              <a:t>The most </a:t>
            </a:r>
            <a:r>
              <a:rPr lang="en-US" dirty="0" smtClean="0"/>
              <a:t> comprehensive and </a:t>
            </a:r>
            <a:r>
              <a:rPr lang="en-US" dirty="0"/>
              <a:t>accurate service </a:t>
            </a:r>
            <a:r>
              <a:rPr lang="en-US" dirty="0" smtClean="0"/>
              <a:t>information.</a:t>
            </a:r>
          </a:p>
          <a:p>
            <a:r>
              <a:rPr lang="en-US" dirty="0" smtClean="0"/>
              <a:t>Aftermarket Service Information: S</a:t>
            </a:r>
            <a:r>
              <a:rPr lang="en-US" dirty="0" smtClean="0"/>
              <a:t>ubscription </a:t>
            </a:r>
            <a:r>
              <a:rPr lang="en-US" dirty="0"/>
              <a:t>services that include service information for </a:t>
            </a:r>
            <a:r>
              <a:rPr lang="en-US" dirty="0" smtClean="0"/>
              <a:t>many vehicles</a:t>
            </a:r>
            <a:r>
              <a:rPr lang="en-US" dirty="0"/>
              <a:t>.</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SERVICE INFORMATION CONTENT</a:t>
            </a:r>
            <a:endParaRPr lang="en-US" sz="2800" dirty="0">
              <a:latin typeface="+mj-lt"/>
            </a:endParaRPr>
          </a:p>
        </p:txBody>
      </p:sp>
      <p:sp>
        <p:nvSpPr>
          <p:cNvPr id="3" name="Content Placeholder 2"/>
          <p:cNvSpPr>
            <a:spLocks noGrp="1"/>
          </p:cNvSpPr>
          <p:nvPr>
            <p:ph idx="1"/>
          </p:nvPr>
        </p:nvSpPr>
        <p:spPr/>
        <p:txBody>
          <a:bodyPr/>
          <a:lstStyle/>
          <a:p>
            <a:pPr lvl="1"/>
            <a:r>
              <a:rPr lang="en-US" dirty="0" smtClean="0"/>
              <a:t>General Information</a:t>
            </a:r>
          </a:p>
          <a:p>
            <a:pPr lvl="1"/>
            <a:r>
              <a:rPr lang="en-US" dirty="0" smtClean="0"/>
              <a:t>Maintenance and Lubrication</a:t>
            </a:r>
          </a:p>
          <a:p>
            <a:pPr lvl="1"/>
            <a:r>
              <a:rPr lang="en-US" dirty="0" smtClean="0"/>
              <a:t>Engines</a:t>
            </a:r>
          </a:p>
          <a:p>
            <a:pPr lvl="1"/>
            <a:r>
              <a:rPr lang="en-US" dirty="0" smtClean="0"/>
              <a:t>Automatic Transmissions</a:t>
            </a:r>
          </a:p>
          <a:p>
            <a:pPr lvl="1"/>
            <a:r>
              <a:rPr lang="en-US" dirty="0" smtClean="0"/>
              <a:t>Manual Transmissions and Axles</a:t>
            </a:r>
          </a:p>
          <a:p>
            <a:pPr lvl="1"/>
            <a:r>
              <a:rPr lang="en-US" dirty="0" smtClean="0"/>
              <a:t>Suspension and Steering</a:t>
            </a:r>
          </a:p>
          <a:p>
            <a:pPr lvl="1"/>
            <a:r>
              <a:rPr lang="en-US" dirty="0" smtClean="0"/>
              <a:t>Brakes</a:t>
            </a:r>
          </a:p>
          <a:p>
            <a:pPr lvl="1"/>
            <a:r>
              <a:rPr lang="en-US" dirty="0" smtClean="0"/>
              <a:t>Electrical/Electronics</a:t>
            </a:r>
          </a:p>
          <a:p>
            <a:pPr lvl="1"/>
            <a:r>
              <a:rPr lang="en-US" dirty="0" smtClean="0"/>
              <a:t>Heating, Ventilation and Air Conditioning</a:t>
            </a:r>
          </a:p>
          <a:p>
            <a:pPr lvl="1"/>
            <a:r>
              <a:rPr lang="en-US" dirty="0" smtClean="0"/>
              <a:t>Engine Performance</a:t>
            </a:r>
          </a:p>
          <a:p>
            <a:endParaRPr lang="en-US" dirty="0"/>
          </a:p>
        </p:txBody>
      </p:sp>
    </p:spTree>
    <p:extLst>
      <p:ext uri="{BB962C8B-B14F-4D97-AF65-F5344CB8AC3E}">
        <p14:creationId xmlns:p14="http://schemas.microsoft.com/office/powerpoint/2010/main" val="205431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700213"/>
            <a:ext cx="60102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15.2 A main menu showing the major systems of the vehicle. Clicking on one of these major topics opens up another menu showing more detailed information</a:t>
            </a:r>
            <a:endParaRPr lang="en-US" sz="2400" dirty="0">
              <a:latin typeface="+mj-lt"/>
            </a:endParaRPr>
          </a:p>
        </p:txBody>
      </p:sp>
      <p:pic>
        <p:nvPicPr>
          <p:cNvPr id="6" name="Picture 2" descr="Photo of the main menu of a vehicle’s electronic service information. The menu shows the following systems: engine; drive train; brake system; wheels, tires, steering and suspension; electrical accessories; instrument and gauges; and climate contr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0973" y="2137479"/>
            <a:ext cx="5222055" cy="391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372</TotalTime>
  <Words>757</Words>
  <Application>Microsoft Office PowerPoint</Application>
  <PresentationFormat>On-screen Show (4:3)</PresentationFormat>
  <Paragraphs>83</Paragraphs>
  <Slides>27</Slides>
  <Notes>0</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OWNERS MANUALS</vt:lpstr>
      <vt:lpstr>Figure 15.1 The owner’s manual has a lot of information pertaining to the operation, as well as the maintenance and resetting procedures, that technicians often need</vt:lpstr>
      <vt:lpstr>SERVICE INFORMATION</vt:lpstr>
      <vt:lpstr>SERVICE INFORMATION CONTENT</vt:lpstr>
      <vt:lpstr>FREQUENTLY ASKED QUESTION</vt:lpstr>
      <vt:lpstr>Figure 15.2 A main menu showing the major systems of the vehicle. Clicking on one of these major topics opens up another menu showing more detailed information</vt:lpstr>
      <vt:lpstr>Tech Tip </vt:lpstr>
      <vt:lpstr>QUESTION 1: ?</vt:lpstr>
      <vt:lpstr>ANSWER 1:</vt:lpstr>
      <vt:lpstr>TECHNICAL SERVICE BULLITENS</vt:lpstr>
      <vt:lpstr>Figure 15.4 Some technical service bulletins also include the designated flat-rate time when specifying a repair procedure</vt:lpstr>
      <vt:lpstr>RECALLS AND CAMPAIGNS</vt:lpstr>
      <vt:lpstr>WORK ORDERS</vt:lpstr>
      <vt:lpstr>Labor Time Documentation</vt:lpstr>
      <vt:lpstr>Figure 15.3 A typical work order showing the customer concern and what was done to correct the issue. Electronic work orders include all of the same required information. This included a stored diagnostic trouble code and what was found to be wrong and what was done to complete the repair</vt:lpstr>
      <vt:lpstr>QUESTION 2: ?</vt:lpstr>
      <vt:lpstr>ANSWER 2:</vt:lpstr>
      <vt:lpstr>HOTLINE SERVICES</vt:lpstr>
      <vt:lpstr>Figure 15.5 Whenever calling a hot line service, be sure that you have all of the vehicle information ready and are prepared to give answers regarding voltage readings or scan tool data when talking to the vehicle specialist</vt:lpstr>
      <vt:lpstr>QUESTION 3: ?</vt:lpstr>
      <vt:lpstr>ANSWER 3:</vt:lpstr>
      <vt:lpstr>SPECIAL SERVICE TOOLS</vt:lpstr>
      <vt:lpstr>Figure 15.6 The special tool number is printed or stamped on the tool for easy identification. The Kent-Moore part number J- 44217 indicates a tool used to hold a timing chain</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01</dc:title>
  <dc:creator>Curt &amp; Tammy</dc:creator>
  <cp:lastModifiedBy>Curt &amp; Tammy</cp:lastModifiedBy>
  <cp:revision>49</cp:revision>
  <dcterms:created xsi:type="dcterms:W3CDTF">2018-09-25T19:30:15Z</dcterms:created>
  <dcterms:modified xsi:type="dcterms:W3CDTF">2019-01-23T02:42:15Z</dcterms:modified>
</cp:coreProperties>
</file>