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263" r:id="rId9"/>
    <p:sldId id="269" r:id="rId10"/>
    <p:sldId id="315" r:id="rId11"/>
    <p:sldId id="271" r:id="rId12"/>
    <p:sldId id="273" r:id="rId13"/>
    <p:sldId id="275" r:id="rId14"/>
    <p:sldId id="277" r:id="rId15"/>
    <p:sldId id="274" r:id="rId16"/>
    <p:sldId id="267" r:id="rId17"/>
    <p:sldId id="268" r:id="rId18"/>
    <p:sldId id="278" r:id="rId19"/>
    <p:sldId id="317" r:id="rId20"/>
    <p:sldId id="326" r:id="rId21"/>
    <p:sldId id="286" r:id="rId22"/>
    <p:sldId id="287" r:id="rId23"/>
    <p:sldId id="280" r:id="rId24"/>
    <p:sldId id="270" r:id="rId25"/>
    <p:sldId id="318" r:id="rId26"/>
    <p:sldId id="319" r:id="rId27"/>
    <p:sldId id="32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1/21/2019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smtClean="0"/>
              <a:t>Chapter 14</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Math, Charts, and Calculations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FUEL ECONOMY CALCULATOR</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How many miles was the vehicle driven?</a:t>
            </a:r>
          </a:p>
          <a:p>
            <a:r>
              <a:rPr lang="en-US" dirty="0" smtClean="0"/>
              <a:t>How many gallons of fuel were needed?</a:t>
            </a:r>
          </a:p>
          <a:p>
            <a:r>
              <a:rPr lang="en-US" dirty="0" smtClean="0"/>
              <a:t>Divide the miles driven by the gallons used to determine fuel economy.</a:t>
            </a:r>
            <a:endParaRPr lang="en-US" dirty="0"/>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47800"/>
            <a:ext cx="398098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is the formula for determining fuel economy?</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Miles driven divided by gallons of fuel used.</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GEAR RATIOS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Direct Drive: The drive gear turns at the same speed as the driven gear. A 1:1 Ratio.</a:t>
            </a:r>
          </a:p>
          <a:p>
            <a:r>
              <a:rPr lang="en-US" dirty="0" smtClean="0"/>
              <a:t>Gear reduction: The driven gear turns slower than the drive gear. Also referred to as underdrive. </a:t>
            </a:r>
          </a:p>
          <a:p>
            <a:r>
              <a:rPr lang="en-US" dirty="0" smtClean="0"/>
              <a:t>Overdrive: The driven gear turns faster than the drive gear.</a:t>
            </a:r>
            <a:endParaRPr lang="en-US" dirty="0"/>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14.2 The drive gear is attached or is closer to the power source and rotates or drives the driven gear</a:t>
            </a:r>
            <a:endParaRPr lang="en-US" sz="2800" dirty="0">
              <a:latin typeface="+mj-lt"/>
            </a:endParaRPr>
          </a:p>
        </p:txBody>
      </p:sp>
      <p:pic>
        <p:nvPicPr>
          <p:cNvPr id="4" name="Picture 2" descr="A figure shows a drive gear with 8 teeth rotating in anticlockwise direction and driving a driven gear with 24 teeth in clockwise direc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66271" y="1902572"/>
            <a:ext cx="5011459" cy="4253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14.3 If the driven gear is rotating faster than the drive gear, it is called an overdrive ratio</a:t>
            </a:r>
            <a:endParaRPr lang="en-US" sz="28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070" y="1828800"/>
            <a:ext cx="5054600"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994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smtClean="0">
                <a:solidFill>
                  <a:srgbClr val="000000"/>
                </a:solidFill>
              </a:rPr>
              <a:t>What gear ratio occurs when the driven gear turns faster than the drive gear?  </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Overdrive.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GRAPHS CHARTS AND DIAGRAMS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Graph Reading: A visual display of information.</a:t>
            </a:r>
          </a:p>
          <a:p>
            <a:pPr lvl="1"/>
            <a:r>
              <a:rPr lang="en-US" dirty="0" smtClean="0"/>
              <a:t>Two variables displayed</a:t>
            </a:r>
          </a:p>
          <a:p>
            <a:pPr lvl="2"/>
            <a:r>
              <a:rPr lang="en-US" dirty="0" smtClean="0"/>
              <a:t>One on the “X” axis</a:t>
            </a:r>
          </a:p>
          <a:p>
            <a:pPr lvl="2"/>
            <a:r>
              <a:rPr lang="en-US" dirty="0" smtClean="0"/>
              <a:t>One on the “Y” axis</a:t>
            </a:r>
          </a:p>
          <a:p>
            <a:r>
              <a:rPr lang="en-US" dirty="0" smtClean="0"/>
              <a:t>Chart Reading: Is </a:t>
            </a:r>
            <a:r>
              <a:rPr lang="en-US" dirty="0" smtClean="0"/>
              <a:t>used </a:t>
            </a:r>
            <a:r>
              <a:rPr lang="en-US" dirty="0"/>
              <a:t>to represent data, such </a:t>
            </a:r>
            <a:r>
              <a:rPr lang="en-US" dirty="0" smtClean="0"/>
              <a:t>as numbers </a:t>
            </a:r>
            <a:r>
              <a:rPr lang="en-US" dirty="0"/>
              <a:t>or specifications, along with another </a:t>
            </a:r>
            <a:r>
              <a:rPr lang="en-US" dirty="0" smtClean="0"/>
              <a:t>variable.</a:t>
            </a:r>
          </a:p>
          <a:p>
            <a:r>
              <a:rPr lang="en-US" dirty="0" smtClean="0"/>
              <a:t>Diagram Reading: I</a:t>
            </a:r>
            <a:r>
              <a:rPr lang="en-US" dirty="0" smtClean="0"/>
              <a:t>s </a:t>
            </a:r>
            <a:r>
              <a:rPr lang="en-US" dirty="0"/>
              <a:t>a graphic design that </a:t>
            </a:r>
            <a:r>
              <a:rPr lang="en-US" dirty="0" smtClean="0"/>
              <a:t>explains or </a:t>
            </a:r>
            <a:r>
              <a:rPr lang="en-US" dirty="0"/>
              <a:t>shows the arrangement of parts.</a:t>
            </a:r>
            <a:endParaRPr lang="en-US" dirty="0"/>
          </a:p>
        </p:txBody>
      </p:sp>
    </p:spTree>
    <p:extLst>
      <p:ext uri="{BB962C8B-B14F-4D97-AF65-F5344CB8AC3E}">
        <p14:creationId xmlns:p14="http://schemas.microsoft.com/office/powerpoint/2010/main" val="100788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sz="2600" b="1" dirty="0" smtClean="0">
                <a:solidFill>
                  <a:srgbClr val="005A70"/>
                </a:solidFill>
              </a:rPr>
              <a:t>14.1</a:t>
            </a:r>
            <a:r>
              <a:rPr lang="en-US" sz="2600" dirty="0" smtClean="0"/>
              <a:t> </a:t>
            </a:r>
            <a:r>
              <a:rPr lang="en-US" sz="2600" dirty="0"/>
              <a:t>Discuss mathematic principles relevant to service </a:t>
            </a:r>
            <a:r>
              <a:rPr lang="en-US" sz="2600" dirty="0" smtClean="0"/>
              <a:t>technicians and </a:t>
            </a:r>
            <a:r>
              <a:rPr lang="en-US" sz="2600" dirty="0"/>
              <a:t>the use of decimals in representing percentages </a:t>
            </a:r>
            <a:r>
              <a:rPr lang="en-US" sz="2600" dirty="0" smtClean="0"/>
              <a:t>and fractions.</a:t>
            </a:r>
          </a:p>
          <a:p>
            <a:pPr marL="0" indent="0">
              <a:buNone/>
            </a:pPr>
            <a:r>
              <a:rPr lang="en-US" sz="2600" b="1" dirty="0" smtClean="0">
                <a:solidFill>
                  <a:srgbClr val="005A70"/>
                </a:solidFill>
              </a:rPr>
              <a:t>14.2  </a:t>
            </a:r>
            <a:r>
              <a:rPr lang="en-US" sz="2600" dirty="0"/>
              <a:t>Explain the concept of mathematical formulas and the steps </a:t>
            </a:r>
            <a:r>
              <a:rPr lang="en-US" sz="2600" dirty="0" smtClean="0"/>
              <a:t>to calculate </a:t>
            </a:r>
            <a:r>
              <a:rPr lang="en-US" sz="2600" dirty="0"/>
              <a:t>the fuel economy of an automobile</a:t>
            </a:r>
            <a:r>
              <a:rPr lang="en-US" sz="2600" dirty="0" smtClean="0"/>
              <a:t>.</a:t>
            </a:r>
          </a:p>
          <a:p>
            <a:pPr marL="0" indent="0">
              <a:buNone/>
            </a:pPr>
            <a:r>
              <a:rPr lang="en-US" sz="2600" b="1" dirty="0" smtClean="0">
                <a:solidFill>
                  <a:srgbClr val="005A70"/>
                </a:solidFill>
              </a:rPr>
              <a:t>14.3  </a:t>
            </a:r>
            <a:r>
              <a:rPr lang="en-US" sz="2600" dirty="0"/>
              <a:t>Compare the different categories of gear ratios</a:t>
            </a:r>
            <a:r>
              <a:rPr lang="en-US" sz="2600" dirty="0" smtClean="0"/>
              <a:t>.</a:t>
            </a:r>
          </a:p>
          <a:p>
            <a:pPr marL="0" indent="0">
              <a:buNone/>
            </a:pPr>
            <a:r>
              <a:rPr lang="en-US" sz="2600" b="1" dirty="0" smtClean="0">
                <a:solidFill>
                  <a:schemeClr val="accent2"/>
                </a:solidFill>
              </a:rPr>
              <a:t>14.4</a:t>
            </a:r>
            <a:r>
              <a:rPr lang="en-US" sz="2600" dirty="0" smtClean="0"/>
              <a:t> </a:t>
            </a:r>
            <a:r>
              <a:rPr lang="en-US" sz="2600" dirty="0"/>
              <a:t>Explain how to interpret graphs, charts, and diagrams.</a:t>
            </a:r>
            <a:endParaRPr lang="en-US" sz="2600"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855452"/>
          </a:xfrm>
        </p:spPr>
        <p:txBody>
          <a:bodyPr/>
          <a:lstStyle/>
          <a:p>
            <a:r>
              <a:rPr lang="en-IN" sz="1500" dirty="0">
                <a:latin typeface="+mj-lt"/>
              </a:rPr>
              <a:t>Figure 14.4 A graph showing horsepower and torque. Notice that the curves cross at 5252 RPM or a little bit to the right of the 50, which is expressed as the graph number multiplied by 100. The example is 52 multiplied by 100 equals 5200 RPM. The torque and horsepower curves cross at 5252 RPM because torque is measured by a dynamometer. The horsepower is then calculated using a formula that causes both values to be the same at that one engine speed</a:t>
            </a:r>
            <a:endParaRPr lang="en-US" sz="1500" dirty="0">
              <a:latin typeface="+mj-lt"/>
            </a:endParaRPr>
          </a:p>
        </p:txBody>
      </p:sp>
      <p:pic>
        <p:nvPicPr>
          <p:cNvPr id="4" name="Picture 2" descr="The graph shows SAE horsepower on the left vertical axis and SAE torque on the right vertical axis from 50 to 175 in the increments of 25 and RPM multiplied by 100 on the horizontal axis from 20 to 70 in the increments of 10.&#10;• The curve for horsepower follows an upward sloping curve that increases with an increase in the RPM&#10;• The curve for torque increase sharply with an increase in RPM at first and falls gradually with an increase in RPM.&#10;• Both the curves cross at 5252 RPM.&#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300" y="2461584"/>
            <a:ext cx="4557685" cy="362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14.5 A typical chart showing what is applied in what gear in an automatic transmission</a:t>
            </a:r>
            <a:endParaRPr lang="en-US" sz="2800"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7620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14.6 An exploded view showing how the thermostat is placed in the engine</a:t>
            </a:r>
            <a:endParaRPr lang="en-US" sz="2800" dirty="0">
              <a:latin typeface="+mj-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598" y="1524000"/>
            <a:ext cx="26574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DECIMALS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Tenths: 0.1</a:t>
            </a:r>
          </a:p>
          <a:p>
            <a:r>
              <a:rPr lang="en-US" dirty="0" smtClean="0"/>
              <a:t>Hundredth: 0.01</a:t>
            </a:r>
          </a:p>
          <a:p>
            <a:r>
              <a:rPr lang="en-US" dirty="0" smtClean="0"/>
              <a:t>Thousandth: 0.001</a:t>
            </a:r>
          </a:p>
          <a:p>
            <a:r>
              <a:rPr lang="en-US" dirty="0" smtClean="0"/>
              <a:t>Adding and subtracting decimals:</a:t>
            </a:r>
          </a:p>
          <a:p>
            <a:pPr lvl="1"/>
            <a:r>
              <a:rPr lang="en-US" dirty="0" smtClean="0"/>
              <a:t>The decimal point has to be aligned</a:t>
            </a:r>
            <a:endParaRPr lang="en-US" dirty="0" smtClean="0"/>
          </a:p>
          <a:p>
            <a:pPr lvl="1"/>
            <a:endParaRPr lang="en-US" dirty="0" smtClean="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495800"/>
            <a:ext cx="11049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PERCENTAGE AND SCIENTIFIC NOTATION</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smtClean="0"/>
              <a:t>Percentage is the relationship of a value or number out of 100.</a:t>
            </a:r>
          </a:p>
          <a:p>
            <a:r>
              <a:rPr lang="en-US" dirty="0" smtClean="0"/>
              <a:t>Example: </a:t>
            </a:r>
            <a:r>
              <a:rPr lang="en-US" dirty="0"/>
              <a:t>70 is what percentage of 120</a:t>
            </a:r>
            <a:r>
              <a:rPr lang="en-US" dirty="0" smtClean="0"/>
              <a:t>?</a:t>
            </a:r>
          </a:p>
          <a:p>
            <a:pPr lvl="1"/>
            <a:r>
              <a:rPr lang="en-US" dirty="0" smtClean="0"/>
              <a:t>58%</a:t>
            </a:r>
          </a:p>
          <a:p>
            <a:pPr lvl="1"/>
            <a:endParaRPr lang="en-US" sz="2000" dirty="0"/>
          </a:p>
          <a:p>
            <a:pPr lvl="1"/>
            <a:endParaRPr lang="en-US" sz="2000" dirty="0" smtClean="0"/>
          </a:p>
          <a:p>
            <a:r>
              <a:rPr lang="en-US" dirty="0" smtClean="0"/>
              <a:t>Scientific Notation is </a:t>
            </a:r>
            <a:r>
              <a:rPr lang="en-US" dirty="0"/>
              <a:t>written as a </a:t>
            </a:r>
            <a:r>
              <a:rPr lang="en-US" dirty="0" smtClean="0"/>
              <a:t>number multiplied </a:t>
            </a:r>
            <a:r>
              <a:rPr lang="en-US" dirty="0"/>
              <a:t>by the number of zeros to the right or left of the </a:t>
            </a:r>
            <a:r>
              <a:rPr lang="en-US" dirty="0" smtClean="0"/>
              <a:t>decimal point</a:t>
            </a:r>
            <a:r>
              <a:rPr lang="en-US" dirty="0"/>
              <a:t>. </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3181350"/>
            <a:ext cx="19050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ADDING AND SUBTRACTING</a:t>
            </a:r>
            <a:endParaRPr lang="en-US" dirty="0">
              <a:latin typeface="+mj-lt"/>
            </a:endParaRPr>
          </a:p>
        </p:txBody>
      </p:sp>
      <p:sp>
        <p:nvSpPr>
          <p:cNvPr id="28675" name="Content Placeholder 2"/>
          <p:cNvSpPr>
            <a:spLocks noGrp="1"/>
          </p:cNvSpPr>
          <p:nvPr>
            <p:ph idx="1"/>
          </p:nvPr>
        </p:nvSpPr>
        <p:spPr>
          <a:xfrm>
            <a:off x="228600" y="1600200"/>
            <a:ext cx="8458200" cy="4525963"/>
          </a:xfrm>
        </p:spPr>
        <p:txBody>
          <a:bodyPr/>
          <a:lstStyle/>
          <a:p>
            <a:r>
              <a:rPr lang="en-US" dirty="0"/>
              <a:t>Technicians are often required to add or subtract </a:t>
            </a:r>
            <a:r>
              <a:rPr lang="en-US" dirty="0" smtClean="0"/>
              <a:t>measurements when </a:t>
            </a:r>
            <a:r>
              <a:rPr lang="en-US" dirty="0"/>
              <a:t>working on vehicles</a:t>
            </a:r>
            <a:r>
              <a:rPr lang="en-US" dirty="0" smtClean="0"/>
              <a:t>.</a:t>
            </a:r>
          </a:p>
          <a:p>
            <a:r>
              <a:rPr lang="en-US" dirty="0"/>
              <a:t>For example, if the valve clearance specification is 0.012 </a:t>
            </a:r>
            <a:r>
              <a:rPr lang="en-US" dirty="0" smtClean="0"/>
              <a:t>inch and </a:t>
            </a:r>
            <a:r>
              <a:rPr lang="en-US" dirty="0"/>
              <a:t>the clearance is actually 0.016 inch, and the shim that is in </a:t>
            </a:r>
            <a:r>
              <a:rPr lang="en-US" dirty="0" smtClean="0"/>
              <a:t>place between </a:t>
            </a:r>
            <a:r>
              <a:rPr lang="en-US" dirty="0"/>
              <a:t>the camshaft lobe and the valve bucket is 0.080 inch </a:t>
            </a:r>
            <a:r>
              <a:rPr lang="en-US" dirty="0" smtClean="0"/>
              <a:t>thick, what </a:t>
            </a:r>
            <a:r>
              <a:rPr lang="en-US" dirty="0"/>
              <a:t>size (thickness) of shim needs to be installed to achieve </a:t>
            </a:r>
            <a:r>
              <a:rPr lang="en-US" dirty="0" smtClean="0"/>
              <a:t>the correct </a:t>
            </a:r>
            <a:r>
              <a:rPr lang="en-US" dirty="0"/>
              <a:t>valve clearance</a:t>
            </a:r>
            <a:r>
              <a:rPr lang="en-US" dirty="0" smtClean="0"/>
              <a:t>?</a:t>
            </a:r>
          </a:p>
          <a:p>
            <a:r>
              <a:rPr lang="en-US" dirty="0" smtClean="0"/>
              <a:t>Answer: 0.004</a:t>
            </a:r>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14.1 Valve clearance allows the metal parts to expand and maintain proper operation, both when the engine is cold or at normal operating temperature. Adjustment is achieved by changing the thickness of the adjusting shim</a:t>
            </a:r>
            <a:endParaRPr lang="en-US" sz="2000" dirty="0">
              <a:latin typeface="+mj-lt"/>
            </a:endParaRPr>
          </a:p>
        </p:txBody>
      </p:sp>
      <p:pic>
        <p:nvPicPr>
          <p:cNvPr id="5" name="Picture 2" descr="The figure shows a cam lobe actuated valve. Adjusting shims are placed above the cam follower of a valve. The distance between the cam lobe heel and the top of the valve is labeled valve clearan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5920" y="2390775"/>
            <a:ext cx="585216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FRACTIONS</a:t>
            </a:r>
            <a:endParaRPr lang="en-US" dirty="0">
              <a:latin typeface="+mj-lt"/>
            </a:endParaRPr>
          </a:p>
        </p:txBody>
      </p:sp>
      <p:sp>
        <p:nvSpPr>
          <p:cNvPr id="28675" name="Content Placeholder 2"/>
          <p:cNvSpPr>
            <a:spLocks noGrp="1"/>
          </p:cNvSpPr>
          <p:nvPr>
            <p:ph idx="1"/>
          </p:nvPr>
        </p:nvSpPr>
        <p:spPr/>
        <p:txBody>
          <a:bodyPr/>
          <a:lstStyle/>
          <a:p>
            <a:r>
              <a:rPr lang="en-US" dirty="0" smtClean="0"/>
              <a:t>Parts of a whole number</a:t>
            </a:r>
          </a:p>
          <a:p>
            <a:r>
              <a:rPr lang="en-US" dirty="0" smtClean="0"/>
              <a:t>Examples: ½, ¼, ¾</a:t>
            </a:r>
          </a:p>
          <a:p>
            <a:r>
              <a:rPr lang="en-US" dirty="0" smtClean="0"/>
              <a:t>May be converted to decimal numbers</a:t>
            </a:r>
          </a:p>
          <a:p>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MULTIPLYING AND DIVIDING</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smtClean="0"/>
              <a:t>Used by the service technician to determine:</a:t>
            </a:r>
          </a:p>
          <a:p>
            <a:pPr lvl="1"/>
            <a:r>
              <a:rPr lang="en-US" dirty="0" smtClean="0"/>
              <a:t> Gear ratios </a:t>
            </a:r>
          </a:p>
          <a:p>
            <a:pPr lvl="1"/>
            <a:r>
              <a:rPr lang="en-US" dirty="0" smtClean="0"/>
              <a:t>Fuel economy</a:t>
            </a:r>
          </a:p>
          <a:p>
            <a:pPr lvl="1"/>
            <a:r>
              <a:rPr lang="en-US" dirty="0" smtClean="0"/>
              <a:t>Circuit resistance</a:t>
            </a:r>
            <a:endParaRPr lang="en-US" dirty="0" smtClean="0"/>
          </a:p>
          <a:p>
            <a:endParaRPr lang="en-US" dirty="0" smtClean="0"/>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MATHEMATICAL FORMULAS</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dirty="0"/>
              <a:t>A formula uses letters to represent values or measurements </a:t>
            </a:r>
            <a:r>
              <a:rPr lang="en-US" dirty="0" smtClean="0"/>
              <a:t>and indicates </a:t>
            </a:r>
            <a:r>
              <a:rPr lang="en-US" dirty="0"/>
              <a:t>how these numbers are to be multiplied, divided, </a:t>
            </a:r>
            <a:r>
              <a:rPr lang="en-US" dirty="0" smtClean="0"/>
              <a:t>added, or subtracted.</a:t>
            </a:r>
          </a:p>
          <a:p>
            <a:r>
              <a:rPr lang="en-US" dirty="0"/>
              <a:t>To use a formula, the technician needs to </a:t>
            </a:r>
            <a:r>
              <a:rPr lang="en-US" dirty="0" smtClean="0"/>
              <a:t>replace the </a:t>
            </a:r>
            <a:r>
              <a:rPr lang="en-US" dirty="0"/>
              <a:t>letters with the actual number and perform the indicated </a:t>
            </a:r>
            <a:r>
              <a:rPr lang="en-US" dirty="0" smtClean="0"/>
              <a:t>math functions</a:t>
            </a:r>
            <a:r>
              <a:rPr lang="en-US" dirty="0"/>
              <a:t>.</a:t>
            </a:r>
            <a:endParaRPr lang="en-US" dirty="0" smtClean="0"/>
          </a:p>
          <a:p>
            <a:endParaRPr lang="en-US" dirty="0" smtClean="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943505"/>
            <a:ext cx="36290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371</TotalTime>
  <Words>736</Words>
  <Application>Microsoft Office PowerPoint</Application>
  <PresentationFormat>On-screen Show (4:3)</PresentationFormat>
  <Paragraphs>71</Paragraphs>
  <Slides>23</Slides>
  <Notes>0</Notes>
  <HiddenSlides>0</HiddenSlides>
  <MMClips>0</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Office Theme</vt:lpstr>
      <vt:lpstr>508 Lecture</vt:lpstr>
      <vt:lpstr>2_508 Lecture</vt:lpstr>
      <vt:lpstr>3_508 Lecture</vt:lpstr>
      <vt:lpstr>4_508 Lecture</vt:lpstr>
      <vt:lpstr>Automotive Technology Principles, Diagnosis, and Service</vt:lpstr>
      <vt:lpstr>LEARNING OBJECTIVES </vt:lpstr>
      <vt:lpstr>DECIMALS</vt:lpstr>
      <vt:lpstr>PERCENTAGE AND SCIENTIFIC NOTATION</vt:lpstr>
      <vt:lpstr>ADDING AND SUBTRACTING</vt:lpstr>
      <vt:lpstr>Figure 14.1 Valve clearance allows the metal parts to expand and maintain proper operation, both when the engine is cold or at normal operating temperature. Adjustment is achieved by changing the thickness of the adjusting shim</vt:lpstr>
      <vt:lpstr>FRACTIONS</vt:lpstr>
      <vt:lpstr>MULTIPLYING AND DIVIDING</vt:lpstr>
      <vt:lpstr> MATHEMATICAL FORMULAS</vt:lpstr>
      <vt:lpstr> FUEL ECONOMY CALCULATOR</vt:lpstr>
      <vt:lpstr>FREQUENTLY ASKED QUESTION</vt:lpstr>
      <vt:lpstr>QUESTION 1: ?</vt:lpstr>
      <vt:lpstr>ANSWER 1:</vt:lpstr>
      <vt:lpstr> GEAR RATIOS</vt:lpstr>
      <vt:lpstr>Figure 14.2 The drive gear is attached or is closer to the power source and rotates or drives the driven gear</vt:lpstr>
      <vt:lpstr>Figure 14.3 If the driven gear is rotating faster than the drive gear, it is called an overdrive ratio</vt:lpstr>
      <vt:lpstr>QUESTION 2: ?</vt:lpstr>
      <vt:lpstr>ANSWER 2:</vt:lpstr>
      <vt:lpstr> GRAPHS CHARTS AND DIAGRAMS</vt:lpstr>
      <vt:lpstr>Figure 14.4 A graph showing horsepower and torque. Notice that the curves cross at 5252 RPM or a little bit to the right of the 50, which is expressed as the graph number multiplied by 100. The example is 52 multiplied by 100 equals 5200 RPM. The torque and horsepower curves cross at 5252 RPM because torque is measured by a dynamometer. The horsepower is then calculated using a formula that causes both values to be the same at that one engine speed</vt:lpstr>
      <vt:lpstr>Figure 14.5 A typical chart showing what is applied in what gear in an automatic transmission</vt:lpstr>
      <vt:lpstr>Figure 14.6 An exploded view showing how the thermostat is placed in the engine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14</dc:title>
  <dc:creator>Curt &amp; Tammy</dc:creator>
  <cp:lastModifiedBy>Curt &amp; Tammy</cp:lastModifiedBy>
  <cp:revision>50</cp:revision>
  <dcterms:created xsi:type="dcterms:W3CDTF">2018-09-25T19:30:15Z</dcterms:created>
  <dcterms:modified xsi:type="dcterms:W3CDTF">2019-01-22T01:00:16Z</dcterms:modified>
</cp:coreProperties>
</file>