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15" r:id="rId9"/>
    <p:sldId id="316" r:id="rId10"/>
    <p:sldId id="317" r:id="rId11"/>
    <p:sldId id="326" r:id="rId12"/>
    <p:sldId id="394" r:id="rId13"/>
    <p:sldId id="327" r:id="rId14"/>
    <p:sldId id="328" r:id="rId15"/>
    <p:sldId id="395" r:id="rId16"/>
    <p:sldId id="329" r:id="rId17"/>
    <p:sldId id="330" r:id="rId18"/>
    <p:sldId id="272" r:id="rId19"/>
    <p:sldId id="331" r:id="rId20"/>
    <p:sldId id="396" r:id="rId21"/>
    <p:sldId id="332" r:id="rId22"/>
    <p:sldId id="333" r:id="rId23"/>
    <p:sldId id="334" r:id="rId24"/>
    <p:sldId id="335" r:id="rId25"/>
    <p:sldId id="336" r:id="rId26"/>
    <p:sldId id="397" r:id="rId27"/>
    <p:sldId id="398" r:id="rId28"/>
    <p:sldId id="399" r:id="rId29"/>
    <p:sldId id="337" r:id="rId30"/>
    <p:sldId id="338" r:id="rId31"/>
    <p:sldId id="339" r:id="rId32"/>
    <p:sldId id="340" r:id="rId33"/>
    <p:sldId id="400" r:id="rId34"/>
    <p:sldId id="402" r:id="rId35"/>
    <p:sldId id="403" r:id="rId36"/>
    <p:sldId id="341" r:id="rId37"/>
    <p:sldId id="342" r:id="rId38"/>
    <p:sldId id="343" r:id="rId39"/>
    <p:sldId id="344" r:id="rId40"/>
    <p:sldId id="345" r:id="rId41"/>
    <p:sldId id="346" r:id="rId42"/>
    <p:sldId id="347" r:id="rId43"/>
    <p:sldId id="348" r:id="rId44"/>
    <p:sldId id="349" r:id="rId45"/>
    <p:sldId id="401" r:id="rId46"/>
    <p:sldId id="350" r:id="rId47"/>
    <p:sldId id="351" r:id="rId48"/>
    <p:sldId id="404" r:id="rId49"/>
    <p:sldId id="405" r:id="rId50"/>
    <p:sldId id="352" r:id="rId51"/>
    <p:sldId id="353" r:id="rId52"/>
    <p:sldId id="406" r:id="rId53"/>
    <p:sldId id="354" r:id="rId54"/>
    <p:sldId id="408" r:id="rId55"/>
    <p:sldId id="407" r:id="rId56"/>
    <p:sldId id="355" r:id="rId57"/>
    <p:sldId id="356" r:id="rId58"/>
    <p:sldId id="357" r:id="rId59"/>
    <p:sldId id="358" r:id="rId60"/>
    <p:sldId id="359" r:id="rId61"/>
    <p:sldId id="360" r:id="rId62"/>
    <p:sldId id="361" r:id="rId63"/>
    <p:sldId id="362" r:id="rId64"/>
    <p:sldId id="363" r:id="rId65"/>
    <p:sldId id="364" r:id="rId66"/>
    <p:sldId id="365" r:id="rId67"/>
    <p:sldId id="366" r:id="rId68"/>
    <p:sldId id="367" r:id="rId69"/>
    <p:sldId id="368" r:id="rId70"/>
    <p:sldId id="369" r:id="rId71"/>
    <p:sldId id="370" r:id="rId72"/>
    <p:sldId id="371" r:id="rId73"/>
    <p:sldId id="372" r:id="rId74"/>
    <p:sldId id="373" r:id="rId75"/>
    <p:sldId id="374" r:id="rId76"/>
    <p:sldId id="375" r:id="rId77"/>
    <p:sldId id="376" r:id="rId78"/>
    <p:sldId id="377" r:id="rId79"/>
    <p:sldId id="378" r:id="rId80"/>
    <p:sldId id="379" r:id="rId81"/>
    <p:sldId id="380" r:id="rId82"/>
    <p:sldId id="381" r:id="rId83"/>
    <p:sldId id="382" r:id="rId84"/>
    <p:sldId id="383" r:id="rId85"/>
    <p:sldId id="384" r:id="rId86"/>
    <p:sldId id="385" r:id="rId87"/>
    <p:sldId id="386" r:id="rId88"/>
    <p:sldId id="387" r:id="rId89"/>
    <p:sldId id="388" r:id="rId90"/>
    <p:sldId id="389" r:id="rId91"/>
    <p:sldId id="390" r:id="rId92"/>
    <p:sldId id="391" r:id="rId93"/>
    <p:sldId id="392" r:id="rId94"/>
    <p:sldId id="393" r:id="rId95"/>
    <p:sldId id="325"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699811"/>
            <a:ext cx="8229600" cy="524087"/>
          </a:xfrm>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4" name="Content Placeholder 3"/>
          <p:cNvSpPr>
            <a:spLocks noGrp="1"/>
          </p:cNvSpPr>
          <p:nvPr>
            <p:ph sz="quarter" idx="13"/>
          </p:nvPr>
        </p:nvSpPr>
        <p:spPr>
          <a:xfrm>
            <a:off x="457200" y="5703888"/>
            <a:ext cx="8229600" cy="46831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30454148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21"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8/1/2019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6.xml"/></Relationships>
</file>

<file path=ppt/slides/_rels/slide7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6.xml"/></Relationships>
</file>

<file path=ppt/slides/_rels/slide75.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46.xml"/></Relationships>
</file>

<file path=ppt/slides/_rels/slide77.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0.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46.xml"/></Relationships>
</file>

<file path=ppt/slides/_rels/slide82.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46.xml"/></Relationships>
</file>

<file path=ppt/slides/_rels/slide84.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46.xml"/></Relationships>
</file>

<file path=ppt/slides/_rels/slide85.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46.xml"/></Relationships>
</file>

<file path=ppt/slides/_rels/slide86.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46.xml"/></Relationships>
</file>

<file path=ppt/slides/_rels/slide87.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46.xml"/></Relationships>
</file>

<file path=ppt/slides/_rels/slide88.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46.xml"/></Relationships>
</file>

<file path=ppt/slides/_rels/slide89.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90.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46.xml"/></Relationships>
</file>

<file path=ppt/slides/_rels/slide9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136</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Automatic Transmission/ Transaxle Unit Repair</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136.4 </a:t>
            </a:r>
            <a:r>
              <a:rPr lang="en-US" sz="2400" dirty="0">
                <a:latin typeface="+mj-lt"/>
              </a:rPr>
              <a:t>A transaxle being supported by a transmission jack prior to removal of the unit from underneath the vehicle</a:t>
            </a:r>
            <a:endParaRPr lang="en-US" dirty="0">
              <a:latin typeface="+mj-lt"/>
            </a:endParaRPr>
          </a:p>
        </p:txBody>
      </p:sp>
      <p:pic>
        <p:nvPicPr>
          <p:cNvPr id="3" name="Picture 2" descr="A photo shows an underneath view of a transaxle assembly supported using a transmission ja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6648" y="2390016"/>
            <a:ext cx="48707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275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AUTOMATIC TRANSMISSION/ TRANSAXLE DISASSEMBLY (1 OF 5)</a:t>
            </a:r>
            <a:endParaRPr lang="en-US" dirty="0">
              <a:latin typeface="+mj-lt"/>
            </a:endParaRPr>
          </a:p>
        </p:txBody>
      </p:sp>
      <p:sp>
        <p:nvSpPr>
          <p:cNvPr id="3" name="Content Placeholder 2"/>
          <p:cNvSpPr>
            <a:spLocks noGrp="1"/>
          </p:cNvSpPr>
          <p:nvPr>
            <p:ph idx="1"/>
          </p:nvPr>
        </p:nvSpPr>
        <p:spPr/>
        <p:txBody>
          <a:bodyPr/>
          <a:lstStyle/>
          <a:p>
            <a:r>
              <a:rPr lang="en-US" dirty="0" smtClean="0"/>
              <a:t>Mount to a Holding Fixture</a:t>
            </a:r>
          </a:p>
          <a:p>
            <a:pPr lvl="1"/>
            <a:r>
              <a:rPr lang="en-US" dirty="0" smtClean="0"/>
              <a:t>For best results, the automatic transmission/transaxle should be attached to a holding fixture that allows the unit to be rotated yet properly supported during disassembly and reassembly.</a:t>
            </a:r>
          </a:p>
          <a:p>
            <a:r>
              <a:rPr lang="en-US" dirty="0" smtClean="0"/>
              <a:t>Torque Converter Checks</a:t>
            </a:r>
          </a:p>
          <a:p>
            <a:pPr lvl="1"/>
            <a:r>
              <a:rPr lang="en-US" dirty="0" smtClean="0"/>
              <a:t>Visually check for wetness that could indicate a leak such as at the welded seam.</a:t>
            </a:r>
          </a:p>
          <a:p>
            <a:pPr lvl="1"/>
            <a:r>
              <a:rPr lang="en-US" dirty="0" smtClean="0"/>
              <a:t>Inspect the hub for seal and wear.</a:t>
            </a:r>
          </a:p>
          <a:p>
            <a:pPr lvl="1"/>
            <a:r>
              <a:rPr lang="en-US" dirty="0" smtClean="0"/>
              <a:t>Check that the one-way clutch of the stator is working.</a:t>
            </a:r>
          </a:p>
          <a:p>
            <a:pPr lvl="1"/>
            <a:r>
              <a:rPr lang="en-US" dirty="0"/>
              <a:t>Check for end play of the stator.</a:t>
            </a:r>
            <a:endParaRPr lang="en-US" dirty="0" smtClean="0"/>
          </a:p>
          <a:p>
            <a:pPr lvl="1"/>
            <a:endParaRPr lang="en-US" dirty="0"/>
          </a:p>
        </p:txBody>
      </p:sp>
    </p:spTree>
    <p:extLst>
      <p:ext uri="{BB962C8B-B14F-4D97-AF65-F5344CB8AC3E}">
        <p14:creationId xmlns:p14="http://schemas.microsoft.com/office/powerpoint/2010/main" val="2750482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136.5 </a:t>
            </a:r>
            <a:r>
              <a:rPr lang="en-US" sz="2400" dirty="0">
                <a:latin typeface="+mj-lt"/>
              </a:rPr>
              <a:t>A holding fixture makes working on a transmission easier</a:t>
            </a:r>
            <a:endParaRPr lang="en-US" dirty="0">
              <a:latin typeface="+mj-lt"/>
            </a:endParaRPr>
          </a:p>
        </p:txBody>
      </p:sp>
      <p:pic>
        <p:nvPicPr>
          <p:cNvPr id="3" name="Picture 2" descr="A figure shows a transmission body fixed to a table with the help of a C-shaped holding fixtu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4340" y="1730345"/>
            <a:ext cx="4593660" cy="398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348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136.6 </a:t>
            </a:r>
            <a:r>
              <a:rPr lang="en-US" sz="2400" dirty="0">
                <a:latin typeface="+mj-lt"/>
              </a:rPr>
              <a:t>A special tool being used to check the end play of the stator inside the torque converter</a:t>
            </a:r>
            <a:endParaRPr lang="en-US" dirty="0">
              <a:latin typeface="+mj-lt"/>
            </a:endParaRPr>
          </a:p>
        </p:txBody>
      </p:sp>
      <p:pic>
        <p:nvPicPr>
          <p:cNvPr id="3" name="Picture 2" descr="A photo shows a special tool connected to a torque convert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93994" y="1958937"/>
            <a:ext cx="3356009" cy="4067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338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409700"/>
            <a:ext cx="59055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136.7 </a:t>
            </a:r>
            <a:r>
              <a:rPr lang="en-US" sz="2400" dirty="0">
                <a:latin typeface="+mj-lt"/>
              </a:rPr>
              <a:t>A cutaway of the torque converter clutch showing the paper-thin friction material</a:t>
            </a:r>
            <a:endParaRPr lang="en-US" dirty="0">
              <a:latin typeface="+mj-lt"/>
            </a:endParaRPr>
          </a:p>
        </p:txBody>
      </p:sp>
      <p:pic>
        <p:nvPicPr>
          <p:cNvPr id="3" name="Picture 2" descr="A figure shows a cutaway of a frictional clutch plate with friction material over the diameter of the plate with a section missing its friction materi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88074" y="2137947"/>
            <a:ext cx="5767852" cy="3709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202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AUTOMATIC TRANSMISSION/ TRANSAXLE DISASSEMBLY </a:t>
            </a:r>
            <a:r>
              <a:rPr lang="en-US" dirty="0" smtClean="0">
                <a:latin typeface="+mj-lt"/>
              </a:rPr>
              <a:t>(2 OF 5)</a:t>
            </a:r>
            <a:endParaRPr lang="en-US" dirty="0">
              <a:latin typeface="+mj-lt"/>
            </a:endParaRPr>
          </a:p>
        </p:txBody>
      </p:sp>
      <p:sp>
        <p:nvSpPr>
          <p:cNvPr id="3" name="Content Placeholder 2"/>
          <p:cNvSpPr>
            <a:spLocks noGrp="1"/>
          </p:cNvSpPr>
          <p:nvPr>
            <p:ph idx="1"/>
          </p:nvPr>
        </p:nvSpPr>
        <p:spPr/>
        <p:txBody>
          <a:bodyPr/>
          <a:lstStyle/>
          <a:p>
            <a:r>
              <a:rPr lang="en-US" dirty="0" smtClean="0"/>
              <a:t>Valve Body</a:t>
            </a:r>
          </a:p>
          <a:p>
            <a:pPr lvl="1"/>
            <a:r>
              <a:rPr lang="en-US" dirty="0"/>
              <a:t>Carefully check the operation of all shift valves by using a </a:t>
            </a:r>
            <a:r>
              <a:rPr lang="en-US" dirty="0" smtClean="0"/>
              <a:t>plastic tool </a:t>
            </a:r>
            <a:r>
              <a:rPr lang="en-US" dirty="0"/>
              <a:t>or compressed air to move the valves in their bores. </a:t>
            </a:r>
            <a:r>
              <a:rPr lang="en-US" dirty="0" smtClean="0"/>
              <a:t>All valves </a:t>
            </a:r>
            <a:r>
              <a:rPr lang="en-US" dirty="0"/>
              <a:t>should be free to move and should return to the </a:t>
            </a:r>
            <a:r>
              <a:rPr lang="en-US" dirty="0" smtClean="0"/>
              <a:t>home position </a:t>
            </a:r>
            <a:r>
              <a:rPr lang="en-US" dirty="0"/>
              <a:t>by spring pressure</a:t>
            </a:r>
            <a:r>
              <a:rPr lang="en-US" dirty="0" smtClean="0"/>
              <a:t>.</a:t>
            </a:r>
          </a:p>
          <a:p>
            <a:r>
              <a:rPr lang="en-US" dirty="0" smtClean="0"/>
              <a:t>Pump Assembly</a:t>
            </a:r>
          </a:p>
          <a:p>
            <a:pPr lvl="1"/>
            <a:r>
              <a:rPr lang="en-US" dirty="0"/>
              <a:t>Check the pump for wear by checking service </a:t>
            </a:r>
            <a:r>
              <a:rPr lang="en-US" dirty="0" smtClean="0"/>
              <a:t>information for </a:t>
            </a:r>
            <a:r>
              <a:rPr lang="en-US" dirty="0"/>
              <a:t>the recommended procedure and specifications.</a:t>
            </a:r>
            <a:endParaRPr lang="en-US" dirty="0"/>
          </a:p>
        </p:txBody>
      </p:sp>
    </p:spTree>
    <p:extLst>
      <p:ext uri="{BB962C8B-B14F-4D97-AF65-F5344CB8AC3E}">
        <p14:creationId xmlns:p14="http://schemas.microsoft.com/office/powerpoint/2010/main" val="128005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136.8 </a:t>
            </a:r>
            <a:r>
              <a:rPr lang="en-US" sz="2400" dirty="0">
                <a:latin typeface="+mj-lt"/>
              </a:rPr>
              <a:t>A typical separator plate. Check holes over check balls to make sure that the metal balls have not caused damage to the separator plate during operation</a:t>
            </a:r>
            <a:endParaRPr lang="en-US" dirty="0">
              <a:latin typeface="+mj-lt"/>
            </a:endParaRPr>
          </a:p>
        </p:txBody>
      </p:sp>
      <p:pic>
        <p:nvPicPr>
          <p:cNvPr id="3" name="Picture 2" descr="A photo shows a separator plate that consists of holes of different shapes and siz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67572" y="2133600"/>
            <a:ext cx="48707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80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588" y="304800"/>
            <a:ext cx="8229600" cy="1097280"/>
          </a:xfrm>
        </p:spPr>
        <p:txBody>
          <a:bodyPr/>
          <a:lstStyle/>
          <a:p>
            <a:r>
              <a:rPr lang="en-IN" sz="1800" dirty="0">
                <a:latin typeface="+mj-lt"/>
              </a:rPr>
              <a:t>Figure 136.9 </a:t>
            </a:r>
            <a:r>
              <a:rPr lang="en-US" sz="1800" dirty="0">
                <a:latin typeface="+mj-lt"/>
              </a:rPr>
              <a:t>Check that all valves are free to move, and look for signs that the valves have caused wear to the valve bore. This causes fluid to leak around the valves, which can also cause shifting problems. If the bore is found to be worn, then the valve body will require repair using specialized tools or replacement</a:t>
            </a:r>
            <a:endParaRPr lang="en-US" sz="1800" dirty="0">
              <a:latin typeface="+mj-lt"/>
            </a:endParaRPr>
          </a:p>
        </p:txBody>
      </p:sp>
      <p:pic>
        <p:nvPicPr>
          <p:cNvPr id="3" name="Picture 2" descr="A photo shows an open valve body with all the valves visib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0852" y="2286000"/>
            <a:ext cx="552907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615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136.10 </a:t>
            </a:r>
            <a:r>
              <a:rPr lang="en-US" sz="2400" dirty="0">
                <a:latin typeface="+mj-lt"/>
              </a:rPr>
              <a:t>Two slide hammers are often used to remove a pump from older automatic transmissions</a:t>
            </a:r>
            <a:endParaRPr lang="en-US" dirty="0">
              <a:latin typeface="+mj-lt"/>
            </a:endParaRPr>
          </a:p>
        </p:txBody>
      </p:sp>
      <p:pic>
        <p:nvPicPr>
          <p:cNvPr id="3" name="Picture 2" descr="A figure shows two slide hammers connected to one end of the pump of an automatic transmiss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01370" y="2189958"/>
            <a:ext cx="376123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612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136.1</a:t>
            </a:r>
            <a:r>
              <a:rPr lang="en-US" dirty="0" smtClean="0"/>
              <a:t> </a:t>
            </a:r>
            <a:r>
              <a:rPr lang="en-US" dirty="0"/>
              <a:t>Discuss the steps involved in removing and disassembling </a:t>
            </a:r>
            <a:r>
              <a:rPr lang="en-US" dirty="0" smtClean="0"/>
              <a:t>the automatic transmission/transaxle.</a:t>
            </a:r>
          </a:p>
          <a:p>
            <a:pPr marL="0" indent="0">
              <a:buNone/>
            </a:pPr>
            <a:r>
              <a:rPr lang="en-US" b="1" dirty="0" smtClean="0">
                <a:solidFill>
                  <a:srgbClr val="005A70"/>
                </a:solidFill>
              </a:rPr>
              <a:t>136.2 </a:t>
            </a:r>
            <a:r>
              <a:rPr lang="en-US" dirty="0" smtClean="0"/>
              <a:t>Describe </a:t>
            </a:r>
            <a:r>
              <a:rPr lang="en-US" dirty="0"/>
              <a:t>how to reassemble, reinstall, and test an automatic </a:t>
            </a:r>
            <a:r>
              <a:rPr lang="en-US" dirty="0" smtClean="0"/>
              <a:t>transmission/ transaxle.</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136.11 </a:t>
            </a:r>
            <a:r>
              <a:rPr lang="en-US" sz="2000" dirty="0">
                <a:latin typeface="+mj-lt"/>
              </a:rPr>
              <a:t>A special puller is usually specified to remove aluminum pumps from automatic transmission/transaxles. Alignment pins (arrows) are used to properly align the gasket and pump on the case during reassembly</a:t>
            </a:r>
            <a:endParaRPr lang="en-US" dirty="0">
              <a:latin typeface="+mj-lt"/>
            </a:endParaRPr>
          </a:p>
        </p:txBody>
      </p:sp>
      <p:pic>
        <p:nvPicPr>
          <p:cNvPr id="3" name="Picture 2" descr="A figure shows a special puller being used to remove aluminum pump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14999" y="2286000"/>
            <a:ext cx="2895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921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136.12 </a:t>
            </a:r>
            <a:r>
              <a:rPr lang="en-US" sz="2400" dirty="0">
                <a:latin typeface="+mj-lt"/>
              </a:rPr>
              <a:t>Checking a transmission pump assembly for wear using a feeler gauge. Compare the reading to factory specifications</a:t>
            </a:r>
            <a:endParaRPr lang="en-US" dirty="0">
              <a:latin typeface="+mj-lt"/>
            </a:endParaRPr>
          </a:p>
        </p:txBody>
      </p:sp>
      <p:pic>
        <p:nvPicPr>
          <p:cNvPr id="3" name="Picture 2" descr="A figure shows pump body clearances being measured using a feeler gauge. The clearance is measured near the crescent between inner and outer ge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41088" y="2209800"/>
            <a:ext cx="362712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457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AUTOMATIC TRANSMISSION/ TRANSAXLE DISASSEMBLY </a:t>
            </a:r>
            <a:r>
              <a:rPr lang="en-US" dirty="0" smtClean="0">
                <a:latin typeface="+mj-lt"/>
              </a:rPr>
              <a:t>(3 OF 5)</a:t>
            </a:r>
            <a:endParaRPr lang="en-US" dirty="0">
              <a:latin typeface="+mj-lt"/>
            </a:endParaRPr>
          </a:p>
        </p:txBody>
      </p:sp>
      <p:sp>
        <p:nvSpPr>
          <p:cNvPr id="3" name="Content Placeholder 2"/>
          <p:cNvSpPr>
            <a:spLocks noGrp="1"/>
          </p:cNvSpPr>
          <p:nvPr>
            <p:ph idx="1"/>
          </p:nvPr>
        </p:nvSpPr>
        <p:spPr/>
        <p:txBody>
          <a:bodyPr/>
          <a:lstStyle/>
          <a:p>
            <a:r>
              <a:rPr lang="en-US" dirty="0" smtClean="0"/>
              <a:t>Unit Disassembly</a:t>
            </a:r>
          </a:p>
          <a:p>
            <a:pPr lvl="1"/>
            <a:r>
              <a:rPr lang="en-US" dirty="0"/>
              <a:t>Before disassembly, measure input </a:t>
            </a:r>
            <a:r>
              <a:rPr lang="en-US" dirty="0" smtClean="0"/>
              <a:t>shaft end </a:t>
            </a:r>
            <a:r>
              <a:rPr lang="en-US" dirty="0"/>
              <a:t>play</a:t>
            </a:r>
            <a:r>
              <a:rPr lang="en-US" dirty="0" smtClean="0"/>
              <a:t>.</a:t>
            </a:r>
          </a:p>
          <a:p>
            <a:pPr lvl="1"/>
            <a:r>
              <a:rPr lang="en-US" dirty="0"/>
              <a:t>Some transmissions require the measurement of </a:t>
            </a:r>
            <a:r>
              <a:rPr lang="en-US" dirty="0" smtClean="0"/>
              <a:t>output shaft </a:t>
            </a:r>
            <a:r>
              <a:rPr lang="en-US" dirty="0"/>
              <a:t>end play</a:t>
            </a:r>
            <a:r>
              <a:rPr lang="en-US" dirty="0" smtClean="0"/>
              <a:t>.</a:t>
            </a:r>
          </a:p>
          <a:p>
            <a:pPr lvl="1"/>
            <a:r>
              <a:rPr lang="en-US" dirty="0"/>
              <a:t>Always check service information for the </a:t>
            </a:r>
            <a:r>
              <a:rPr lang="en-US" dirty="0" smtClean="0"/>
              <a:t>specified procedures </a:t>
            </a:r>
            <a:r>
              <a:rPr lang="en-US" dirty="0"/>
              <a:t>to follow</a:t>
            </a:r>
            <a:r>
              <a:rPr lang="en-US" dirty="0" smtClean="0"/>
              <a:t>.</a:t>
            </a:r>
          </a:p>
          <a:p>
            <a:r>
              <a:rPr lang="en-US" dirty="0" smtClean="0"/>
              <a:t>Clutch Packs</a:t>
            </a:r>
          </a:p>
          <a:p>
            <a:pPr lvl="1"/>
            <a:r>
              <a:rPr lang="en-US" dirty="0"/>
              <a:t>Begin disassembling a clutch pack by </a:t>
            </a:r>
            <a:r>
              <a:rPr lang="en-US" dirty="0" smtClean="0"/>
              <a:t>removing the </a:t>
            </a:r>
            <a:r>
              <a:rPr lang="en-US" dirty="0"/>
              <a:t>snap ring that holds the discs in the housing.</a:t>
            </a:r>
            <a:endParaRPr lang="en-US" dirty="0"/>
          </a:p>
        </p:txBody>
      </p:sp>
    </p:spTree>
    <p:extLst>
      <p:ext uri="{BB962C8B-B14F-4D97-AF65-F5344CB8AC3E}">
        <p14:creationId xmlns:p14="http://schemas.microsoft.com/office/powerpoint/2010/main" val="3619254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AUTOMATIC TRANSMISSION/ TRANSAXLE DISASSEMBLY </a:t>
            </a:r>
            <a:r>
              <a:rPr lang="en-US" dirty="0" smtClean="0">
                <a:latin typeface="+mj-lt"/>
              </a:rPr>
              <a:t>(4 OF 5)</a:t>
            </a:r>
            <a:endParaRPr lang="en-US" dirty="0">
              <a:latin typeface="+mj-lt"/>
            </a:endParaRPr>
          </a:p>
        </p:txBody>
      </p:sp>
      <p:sp>
        <p:nvSpPr>
          <p:cNvPr id="3" name="Content Placeholder 2"/>
          <p:cNvSpPr>
            <a:spLocks noGrp="1"/>
          </p:cNvSpPr>
          <p:nvPr>
            <p:ph idx="1"/>
          </p:nvPr>
        </p:nvSpPr>
        <p:spPr/>
        <p:txBody>
          <a:bodyPr/>
          <a:lstStyle/>
          <a:p>
            <a:r>
              <a:rPr lang="en-US" dirty="0" smtClean="0"/>
              <a:t>Friction Disc Inspection</a:t>
            </a:r>
          </a:p>
          <a:p>
            <a:pPr lvl="1"/>
            <a:r>
              <a:rPr lang="en-US" dirty="0" smtClean="0"/>
              <a:t>If </a:t>
            </a:r>
            <a:r>
              <a:rPr lang="en-US" dirty="0"/>
              <a:t>any friction disc shows signs of one or more of the </a:t>
            </a:r>
            <a:r>
              <a:rPr lang="en-US" dirty="0" smtClean="0"/>
              <a:t>defects, replace </a:t>
            </a:r>
            <a:r>
              <a:rPr lang="en-US" dirty="0"/>
              <a:t>the entire set</a:t>
            </a:r>
            <a:r>
              <a:rPr lang="en-US" dirty="0" smtClean="0"/>
              <a:t>.</a:t>
            </a:r>
          </a:p>
          <a:p>
            <a:r>
              <a:rPr lang="en-US" dirty="0" smtClean="0"/>
              <a:t>Steel Disc Inspection</a:t>
            </a:r>
          </a:p>
          <a:p>
            <a:pPr lvl="1"/>
            <a:r>
              <a:rPr lang="en-US" dirty="0"/>
              <a:t>Replace the entire set of steels if you note a rough surface </a:t>
            </a:r>
            <a:r>
              <a:rPr lang="en-US" dirty="0" smtClean="0"/>
              <a:t>or there </a:t>
            </a:r>
            <a:r>
              <a:rPr lang="en-US" dirty="0"/>
              <a:t>is uneven or spotty discoloration on any of the discs</a:t>
            </a:r>
            <a:r>
              <a:rPr lang="en-US" dirty="0" smtClean="0"/>
              <a:t>.</a:t>
            </a:r>
          </a:p>
          <a:p>
            <a:r>
              <a:rPr lang="en-US" dirty="0" smtClean="0"/>
              <a:t>Clutch Piston Removal and Inspection</a:t>
            </a:r>
          </a:p>
          <a:p>
            <a:pPr lvl="1"/>
            <a:r>
              <a:rPr lang="en-US" dirty="0" smtClean="0"/>
              <a:t>To remove the </a:t>
            </a:r>
            <a:r>
              <a:rPr lang="en-US" dirty="0"/>
              <a:t>snap ring holding the clutch piston in place, compress the </a:t>
            </a:r>
            <a:r>
              <a:rPr lang="en-US" dirty="0" smtClean="0"/>
              <a:t>piston return </a:t>
            </a:r>
            <a:r>
              <a:rPr lang="en-US" dirty="0"/>
              <a:t>springs using the proper compressor tool.</a:t>
            </a:r>
            <a:endParaRPr lang="en-US" dirty="0"/>
          </a:p>
        </p:txBody>
      </p:sp>
    </p:spTree>
    <p:extLst>
      <p:ext uri="{BB962C8B-B14F-4D97-AF65-F5344CB8AC3E}">
        <p14:creationId xmlns:p14="http://schemas.microsoft.com/office/powerpoint/2010/main" val="295141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AUTOMATIC TRANSMISSION/ TRANSAXLE DISASSEMBLY </a:t>
            </a:r>
            <a:r>
              <a:rPr lang="en-US" dirty="0" smtClean="0">
                <a:latin typeface="+mj-lt"/>
              </a:rPr>
              <a:t>(5 OF 5)</a:t>
            </a:r>
            <a:endParaRPr lang="en-US" dirty="0">
              <a:latin typeface="+mj-lt"/>
            </a:endParaRPr>
          </a:p>
        </p:txBody>
      </p:sp>
      <p:sp>
        <p:nvSpPr>
          <p:cNvPr id="3" name="Content Placeholder 2"/>
          <p:cNvSpPr>
            <a:spLocks noGrp="1"/>
          </p:cNvSpPr>
          <p:nvPr>
            <p:ph idx="1"/>
          </p:nvPr>
        </p:nvSpPr>
        <p:spPr/>
        <p:txBody>
          <a:bodyPr/>
          <a:lstStyle/>
          <a:p>
            <a:r>
              <a:rPr lang="en-US" dirty="0" smtClean="0"/>
              <a:t>Return Spring Inspection</a:t>
            </a:r>
          </a:p>
          <a:p>
            <a:pPr lvl="1"/>
            <a:r>
              <a:rPr lang="en-US" sz="2200" dirty="0" smtClean="0"/>
              <a:t>Coil </a:t>
            </a:r>
            <a:r>
              <a:rPr lang="en-US" sz="2200" dirty="0"/>
              <a:t>springs should </a:t>
            </a:r>
            <a:r>
              <a:rPr lang="en-US" sz="2200" dirty="0" smtClean="0"/>
              <a:t>be straight </a:t>
            </a:r>
            <a:r>
              <a:rPr lang="en-US" sz="2200" dirty="0"/>
              <a:t>and provide proper pressure</a:t>
            </a:r>
            <a:r>
              <a:rPr lang="en-US" sz="2200" dirty="0" smtClean="0"/>
              <a:t>.</a:t>
            </a:r>
          </a:p>
          <a:p>
            <a:r>
              <a:rPr lang="en-US" dirty="0" smtClean="0"/>
              <a:t>Clutch Piston Inspection</a:t>
            </a:r>
          </a:p>
          <a:p>
            <a:pPr lvl="1"/>
            <a:r>
              <a:rPr lang="en-US" sz="2200" dirty="0" smtClean="0"/>
              <a:t>Check the piston for cracks, scoring, seal damage, and ensure any check valve works normally.</a:t>
            </a:r>
          </a:p>
          <a:p>
            <a:r>
              <a:rPr lang="en-US" dirty="0" smtClean="0"/>
              <a:t>Hubs, Drums, Shells, and </a:t>
            </a:r>
            <a:r>
              <a:rPr lang="en-US" dirty="0" err="1" smtClean="0"/>
              <a:t>Planetaries</a:t>
            </a:r>
            <a:endParaRPr lang="en-US" dirty="0" smtClean="0"/>
          </a:p>
          <a:p>
            <a:pPr lvl="1"/>
            <a:r>
              <a:rPr lang="en-US" sz="2200" dirty="0"/>
              <a:t>Carefully check drums and shells for cracks before reusing</a:t>
            </a:r>
            <a:r>
              <a:rPr lang="en-US" sz="2200" dirty="0" smtClean="0"/>
              <a:t>.</a:t>
            </a:r>
          </a:p>
          <a:p>
            <a:pPr lvl="1"/>
            <a:r>
              <a:rPr lang="en-US" sz="2200" dirty="0" smtClean="0"/>
              <a:t>Gear </a:t>
            </a:r>
            <a:r>
              <a:rPr lang="en-US" sz="2200" dirty="0"/>
              <a:t>sets should be checked for proper pinion gear </a:t>
            </a:r>
            <a:r>
              <a:rPr lang="en-US" sz="2200" dirty="0" smtClean="0"/>
              <a:t>end play</a:t>
            </a:r>
            <a:endParaRPr lang="en-US" sz="2200" dirty="0"/>
          </a:p>
        </p:txBody>
      </p:sp>
    </p:spTree>
    <p:extLst>
      <p:ext uri="{BB962C8B-B14F-4D97-AF65-F5344CB8AC3E}">
        <p14:creationId xmlns:p14="http://schemas.microsoft.com/office/powerpoint/2010/main" val="2561520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136.13 </a:t>
            </a:r>
            <a:r>
              <a:rPr lang="en-US" sz="2400" dirty="0">
                <a:latin typeface="+mj-lt"/>
              </a:rPr>
              <a:t>A straight-blade screwdriver can help remove the snap ring that is used to retain the frictions and steels in the clutch pack</a:t>
            </a:r>
            <a:endParaRPr lang="en-US" dirty="0">
              <a:latin typeface="+mj-lt"/>
            </a:endParaRPr>
          </a:p>
        </p:txBody>
      </p:sp>
      <p:pic>
        <p:nvPicPr>
          <p:cNvPr id="3" name="Picture 2" descr="A photo shows a straight-blade screwdriver used to remove the snap ring from the clutch plat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47544" y="2209800"/>
            <a:ext cx="424891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512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136.14 </a:t>
            </a:r>
            <a:r>
              <a:rPr lang="en-US" sz="2400" dirty="0">
                <a:latin typeface="+mj-lt"/>
              </a:rPr>
              <a:t>A compressor tool is usually necessary to compress the springs of the clutch piston to remove the snap ring</a:t>
            </a:r>
            <a:endParaRPr lang="en-US" dirty="0">
              <a:latin typeface="+mj-lt"/>
            </a:endParaRPr>
          </a:p>
        </p:txBody>
      </p:sp>
      <p:pic>
        <p:nvPicPr>
          <p:cNvPr id="3" name="Picture 2" descr="A photo shows a compressor tool being used to compress the springs of the clutch pist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00" y="2057400"/>
            <a:ext cx="3048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399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136.15 </a:t>
            </a:r>
            <a:r>
              <a:rPr lang="en-US" sz="2000" dirty="0">
                <a:latin typeface="+mj-lt"/>
              </a:rPr>
              <a:t>The ring gear has damaged gear teeth. This entire planetary gear set must be replaced because the damage also affected the gear teeth of the planetary pinion gears and the sun gear</a:t>
            </a:r>
            <a:endParaRPr lang="en-US" sz="2000" dirty="0">
              <a:latin typeface="+mj-lt"/>
            </a:endParaRPr>
          </a:p>
        </p:txBody>
      </p:sp>
      <p:pic>
        <p:nvPicPr>
          <p:cNvPr id="3" name="Picture 2" descr="A photo shows a ring gear with damaged teet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64080" y="2286000"/>
            <a:ext cx="481584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701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136.16 </a:t>
            </a:r>
            <a:r>
              <a:rPr lang="en-US" sz="2400" dirty="0">
                <a:latin typeface="+mj-lt"/>
              </a:rPr>
              <a:t>Pinion gear end play can be checked using a feeler gauge</a:t>
            </a:r>
            <a:endParaRPr lang="en-US" dirty="0">
              <a:latin typeface="+mj-lt"/>
            </a:endParaRPr>
          </a:p>
        </p:txBody>
      </p:sp>
      <p:pic>
        <p:nvPicPr>
          <p:cNvPr id="3" name="Picture 2" descr="A figure shows a technician checking for pinion gear endplay using a feeler gau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8800" y="1737139"/>
            <a:ext cx="5486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598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REASSEMBLING AN AUTOMATIC TRANSMISSION/ TRANSAXLE (1 OF 3) </a:t>
            </a:r>
            <a:endParaRPr lang="en-US" dirty="0">
              <a:latin typeface="+mj-lt"/>
            </a:endParaRPr>
          </a:p>
        </p:txBody>
      </p:sp>
      <p:sp>
        <p:nvSpPr>
          <p:cNvPr id="3" name="Content Placeholder 2"/>
          <p:cNvSpPr>
            <a:spLocks noGrp="1"/>
          </p:cNvSpPr>
          <p:nvPr>
            <p:ph idx="1"/>
          </p:nvPr>
        </p:nvSpPr>
        <p:spPr/>
        <p:txBody>
          <a:bodyPr/>
          <a:lstStyle/>
          <a:p>
            <a:r>
              <a:rPr lang="en-US" dirty="0" smtClean="0"/>
              <a:t>Clutch Assembly</a:t>
            </a:r>
          </a:p>
          <a:p>
            <a:pPr lvl="1"/>
            <a:r>
              <a:rPr lang="en-US" dirty="0"/>
              <a:t>Before assembling a clutch </a:t>
            </a:r>
            <a:r>
              <a:rPr lang="en-US" dirty="0" smtClean="0"/>
              <a:t>assembly, soak </a:t>
            </a:r>
            <a:r>
              <a:rPr lang="en-US" dirty="0"/>
              <a:t>all friction plates in automatic transmission fluid (ATF</a:t>
            </a:r>
            <a:r>
              <a:rPr lang="en-US" dirty="0" smtClean="0"/>
              <a:t>).</a:t>
            </a:r>
          </a:p>
          <a:p>
            <a:r>
              <a:rPr lang="en-US" dirty="0" smtClean="0"/>
              <a:t>Air Pressure Checks</a:t>
            </a:r>
          </a:p>
          <a:p>
            <a:pPr lvl="1"/>
            <a:r>
              <a:rPr lang="en-US" dirty="0"/>
              <a:t>An air pressure check uses air to apply clutches </a:t>
            </a:r>
            <a:r>
              <a:rPr lang="en-US" dirty="0" smtClean="0"/>
              <a:t>and/or bands </a:t>
            </a:r>
            <a:r>
              <a:rPr lang="en-US" dirty="0"/>
              <a:t>to verify that components such as clutch packs </a:t>
            </a:r>
            <a:r>
              <a:rPr lang="en-US" dirty="0" smtClean="0"/>
              <a:t>perform correctly.</a:t>
            </a:r>
          </a:p>
          <a:p>
            <a:r>
              <a:rPr lang="en-US" dirty="0" smtClean="0"/>
              <a:t>Bushings</a:t>
            </a:r>
          </a:p>
          <a:p>
            <a:pPr lvl="1"/>
            <a:r>
              <a:rPr lang="en-US" dirty="0"/>
              <a:t>All bushings should be inspected and replaced </a:t>
            </a:r>
            <a:r>
              <a:rPr lang="en-US" dirty="0" smtClean="0"/>
              <a:t>if necessary</a:t>
            </a:r>
            <a:r>
              <a:rPr lang="en-US" dirty="0"/>
              <a:t>.</a:t>
            </a:r>
            <a:endParaRPr lang="en-US" dirty="0"/>
          </a:p>
        </p:txBody>
      </p:sp>
    </p:spTree>
    <p:extLst>
      <p:ext uri="{BB962C8B-B14F-4D97-AF65-F5344CB8AC3E}">
        <p14:creationId xmlns:p14="http://schemas.microsoft.com/office/powerpoint/2010/main" val="248644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VERIFY THE NEED FOR UNIT REPAIR</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sz="2400" dirty="0" smtClean="0"/>
              <a:t>Verify the Fault</a:t>
            </a:r>
          </a:p>
          <a:p>
            <a:pPr lvl="1"/>
            <a:r>
              <a:rPr lang="en-US" dirty="0" smtClean="0"/>
              <a:t>Verify </a:t>
            </a:r>
            <a:r>
              <a:rPr lang="en-US" dirty="0"/>
              <a:t>that the fault is inside, not </a:t>
            </a:r>
            <a:r>
              <a:rPr lang="en-US" dirty="0" smtClean="0"/>
              <a:t>outside, the </a:t>
            </a:r>
            <a:r>
              <a:rPr lang="en-US" dirty="0"/>
              <a:t>unit</a:t>
            </a:r>
            <a:r>
              <a:rPr lang="en-US" dirty="0" smtClean="0"/>
              <a:t>.</a:t>
            </a:r>
          </a:p>
          <a:p>
            <a:r>
              <a:rPr lang="en-US" dirty="0" smtClean="0"/>
              <a:t>In-Vehicle Repairs</a:t>
            </a:r>
          </a:p>
          <a:p>
            <a:pPr lvl="1"/>
            <a:r>
              <a:rPr lang="en-US" dirty="0"/>
              <a:t>Parts and components </a:t>
            </a:r>
            <a:r>
              <a:rPr lang="en-US" dirty="0" smtClean="0"/>
              <a:t>that may </a:t>
            </a:r>
            <a:r>
              <a:rPr lang="en-US" dirty="0"/>
              <a:t>be replaced with the transmission/transaxle still in the </a:t>
            </a:r>
            <a:r>
              <a:rPr lang="en-US" dirty="0" smtClean="0"/>
              <a:t>vehicle include:</a:t>
            </a:r>
          </a:p>
          <a:p>
            <a:pPr lvl="1"/>
            <a:r>
              <a:rPr lang="en-US" dirty="0" smtClean="0"/>
              <a:t>Pressure switches</a:t>
            </a:r>
          </a:p>
          <a:p>
            <a:pPr lvl="1"/>
            <a:r>
              <a:rPr lang="en-US" dirty="0" smtClean="0"/>
              <a:t>Transmission range switch</a:t>
            </a:r>
          </a:p>
          <a:p>
            <a:pPr lvl="1"/>
            <a:r>
              <a:rPr lang="en-US" dirty="0" smtClean="0"/>
              <a:t>Turbine and output speed sensors</a:t>
            </a:r>
          </a:p>
          <a:p>
            <a:pPr lvl="1"/>
            <a:r>
              <a:rPr lang="en-US" dirty="0" smtClean="0"/>
              <a:t>Valve body replacement</a:t>
            </a:r>
          </a:p>
          <a:p>
            <a:pPr lvl="1"/>
            <a:r>
              <a:rPr lang="en-US" dirty="0" smtClean="0"/>
              <a:t>Select gaskets and seals</a:t>
            </a:r>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REASSEMBLING AN AUTOMATIC TRANSMISSION/ TRANSAXLE </a:t>
            </a:r>
            <a:r>
              <a:rPr lang="en-US" dirty="0" smtClean="0">
                <a:latin typeface="+mj-lt"/>
              </a:rPr>
              <a:t>(2 OF 3) </a:t>
            </a:r>
            <a:endParaRPr lang="en-US" dirty="0">
              <a:latin typeface="+mj-lt"/>
            </a:endParaRPr>
          </a:p>
        </p:txBody>
      </p:sp>
      <p:sp>
        <p:nvSpPr>
          <p:cNvPr id="3" name="Content Placeholder 2"/>
          <p:cNvSpPr>
            <a:spLocks noGrp="1"/>
          </p:cNvSpPr>
          <p:nvPr>
            <p:ph idx="1"/>
          </p:nvPr>
        </p:nvSpPr>
        <p:spPr/>
        <p:txBody>
          <a:bodyPr/>
          <a:lstStyle/>
          <a:p>
            <a:r>
              <a:rPr lang="en-US" dirty="0" smtClean="0"/>
              <a:t>One-Way Clutches</a:t>
            </a:r>
          </a:p>
          <a:p>
            <a:pPr lvl="1"/>
            <a:r>
              <a:rPr lang="en-US" dirty="0"/>
              <a:t>Always double check that all </a:t>
            </a:r>
            <a:r>
              <a:rPr lang="en-US" dirty="0" smtClean="0"/>
              <a:t>one-way roller </a:t>
            </a:r>
            <a:r>
              <a:rPr lang="en-US" dirty="0"/>
              <a:t>clutches are installed correctly</a:t>
            </a:r>
            <a:r>
              <a:rPr lang="en-US" dirty="0" smtClean="0"/>
              <a:t>.</a:t>
            </a:r>
          </a:p>
          <a:p>
            <a:r>
              <a:rPr lang="en-US" dirty="0" smtClean="0"/>
              <a:t>Special Tools</a:t>
            </a:r>
          </a:p>
          <a:p>
            <a:pPr lvl="1"/>
            <a:r>
              <a:rPr lang="en-US" dirty="0" smtClean="0"/>
              <a:t>Special </a:t>
            </a:r>
            <a:r>
              <a:rPr lang="en-US" dirty="0"/>
              <a:t>tools are often specified by the </a:t>
            </a:r>
            <a:r>
              <a:rPr lang="en-US" dirty="0" smtClean="0"/>
              <a:t>vehicle manufacturer.</a:t>
            </a:r>
          </a:p>
          <a:p>
            <a:r>
              <a:rPr lang="en-US" dirty="0" smtClean="0"/>
              <a:t>Pump Assembly</a:t>
            </a:r>
          </a:p>
          <a:p>
            <a:pPr lvl="1"/>
            <a:r>
              <a:rPr lang="en-US" dirty="0"/>
              <a:t>Follow the vehicle manufacturer’s </a:t>
            </a:r>
            <a:r>
              <a:rPr lang="en-US" dirty="0" smtClean="0"/>
              <a:t>recommended procedures</a:t>
            </a:r>
            <a:r>
              <a:rPr lang="en-US" dirty="0"/>
              <a:t>.</a:t>
            </a:r>
            <a:endParaRPr lang="en-US" dirty="0"/>
          </a:p>
        </p:txBody>
      </p:sp>
    </p:spTree>
    <p:extLst>
      <p:ext uri="{BB962C8B-B14F-4D97-AF65-F5344CB8AC3E}">
        <p14:creationId xmlns:p14="http://schemas.microsoft.com/office/powerpoint/2010/main" val="2187465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REASSEMBLING AN AUTOMATIC TRANSMISSION/ TRANSAXLE </a:t>
            </a:r>
            <a:r>
              <a:rPr lang="en-US" dirty="0" smtClean="0">
                <a:latin typeface="+mj-lt"/>
              </a:rPr>
              <a:t>(3 </a:t>
            </a:r>
            <a:r>
              <a:rPr lang="en-US" dirty="0">
                <a:latin typeface="+mj-lt"/>
              </a:rPr>
              <a:t>OF </a:t>
            </a:r>
            <a:r>
              <a:rPr lang="en-US" dirty="0" smtClean="0">
                <a:latin typeface="+mj-lt"/>
              </a:rPr>
              <a:t>3)</a:t>
            </a:r>
            <a:endParaRPr lang="en-US" dirty="0">
              <a:latin typeface="+mj-lt"/>
            </a:endParaRPr>
          </a:p>
        </p:txBody>
      </p:sp>
      <p:sp>
        <p:nvSpPr>
          <p:cNvPr id="3" name="Content Placeholder 2"/>
          <p:cNvSpPr>
            <a:spLocks noGrp="1"/>
          </p:cNvSpPr>
          <p:nvPr>
            <p:ph idx="1"/>
          </p:nvPr>
        </p:nvSpPr>
        <p:spPr/>
        <p:txBody>
          <a:bodyPr/>
          <a:lstStyle/>
          <a:p>
            <a:r>
              <a:rPr lang="en-US" dirty="0" smtClean="0"/>
              <a:t>End Play Checks</a:t>
            </a:r>
          </a:p>
          <a:p>
            <a:pPr lvl="1"/>
            <a:r>
              <a:rPr lang="en-US" dirty="0" smtClean="0"/>
              <a:t>Perform </a:t>
            </a:r>
            <a:r>
              <a:rPr lang="en-US" dirty="0"/>
              <a:t>all end play checks during </a:t>
            </a:r>
            <a:r>
              <a:rPr lang="en-US" dirty="0" smtClean="0"/>
              <a:t>assembly to </a:t>
            </a:r>
            <a:r>
              <a:rPr lang="en-US" dirty="0"/>
              <a:t>ensure that the unit was properly assembled and that </a:t>
            </a:r>
            <a:r>
              <a:rPr lang="en-US" dirty="0" smtClean="0"/>
              <a:t>the proper </a:t>
            </a:r>
            <a:r>
              <a:rPr lang="en-US" dirty="0"/>
              <a:t>internal clearances are achieved</a:t>
            </a:r>
            <a:r>
              <a:rPr lang="en-US" dirty="0" smtClean="0"/>
              <a:t>.</a:t>
            </a:r>
          </a:p>
          <a:p>
            <a:r>
              <a:rPr lang="en-US" dirty="0" smtClean="0"/>
              <a:t>Valve Body Checks</a:t>
            </a:r>
          </a:p>
          <a:p>
            <a:pPr lvl="1"/>
            <a:r>
              <a:rPr lang="en-US" dirty="0" smtClean="0"/>
              <a:t>The valve body should be checked for leaks and to ensure all valves move freely.</a:t>
            </a:r>
            <a:endParaRPr lang="en-US" dirty="0"/>
          </a:p>
        </p:txBody>
      </p:sp>
    </p:spTree>
    <p:extLst>
      <p:ext uri="{BB962C8B-B14F-4D97-AF65-F5344CB8AC3E}">
        <p14:creationId xmlns:p14="http://schemas.microsoft.com/office/powerpoint/2010/main" val="151808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136.17 </a:t>
            </a:r>
            <a:r>
              <a:rPr lang="en-US" sz="2000" dirty="0">
                <a:latin typeface="+mj-lt"/>
              </a:rPr>
              <a:t>All clutch packs should be checked for proper clearance. Here, a feeler (thickness) gauge is used to check the clearance to make sure it is within factory specifications</a:t>
            </a:r>
            <a:endParaRPr lang="en-US" sz="2000" dirty="0">
              <a:latin typeface="+mj-lt"/>
            </a:endParaRPr>
          </a:p>
        </p:txBody>
      </p:sp>
      <p:pic>
        <p:nvPicPr>
          <p:cNvPr id="3" name="Picture 2" descr="A figure shows a feeler gauge being used to measure the clearance between the clutch pack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50015" y="1905000"/>
            <a:ext cx="546811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400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136.18 </a:t>
            </a:r>
            <a:r>
              <a:rPr lang="en-US" sz="2400" dirty="0">
                <a:latin typeface="+mj-lt"/>
              </a:rPr>
              <a:t>Checking clutch pack clearance using a dial indicator. This method is used when a feeler gauge cannot be inserted to check for proper clearance</a:t>
            </a:r>
            <a:endParaRPr lang="en-US" dirty="0">
              <a:latin typeface="+mj-lt"/>
            </a:endParaRPr>
          </a:p>
        </p:txBody>
      </p:sp>
      <p:pic>
        <p:nvPicPr>
          <p:cNvPr id="3" name="Picture 2" descr="A photo shows a clutch pack clearance being checked with the help of dial indic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5520" y="2209800"/>
            <a:ext cx="463296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499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136.19 </a:t>
            </a:r>
            <a:r>
              <a:rPr lang="en-US" sz="2400" dirty="0">
                <a:latin typeface="+mj-lt"/>
              </a:rPr>
              <a:t>Air testing a clutch pack before installing it into an automatic transmission or transaxle</a:t>
            </a:r>
            <a:endParaRPr lang="en-US" dirty="0">
              <a:latin typeface="+mj-lt"/>
            </a:endParaRPr>
          </a:p>
        </p:txBody>
      </p:sp>
      <p:pic>
        <p:nvPicPr>
          <p:cNvPr id="3" name="Picture 2" descr="A figure shows a clutch assembly mounted on a pump assembly. An air gun is used to test the clutch assembly before installa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71775" y="1945879"/>
            <a:ext cx="3600450" cy="406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2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136.20 </a:t>
            </a:r>
            <a:r>
              <a:rPr lang="en-US" sz="2400" dirty="0">
                <a:latin typeface="+mj-lt"/>
              </a:rPr>
              <a:t>Both the inner and outer seals are checked when air testing a clutch pack assembly</a:t>
            </a:r>
            <a:endParaRPr lang="en-US" dirty="0">
              <a:latin typeface="+mj-lt"/>
            </a:endParaRPr>
          </a:p>
        </p:txBody>
      </p:sp>
      <p:pic>
        <p:nvPicPr>
          <p:cNvPr id="3" name="Picture 2" descr="A figure shows two O-rings used between the inner and outer piston seal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42744" y="2182579"/>
            <a:ext cx="485851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70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136.21 </a:t>
            </a:r>
            <a:r>
              <a:rPr lang="en-US" sz="2400" dirty="0">
                <a:latin typeface="+mj-lt"/>
              </a:rPr>
              <a:t>A typical brass bushing used in an automatic transmission</a:t>
            </a:r>
            <a:endParaRPr lang="en-US" dirty="0">
              <a:latin typeface="+mj-lt"/>
            </a:endParaRPr>
          </a:p>
        </p:txBody>
      </p:sp>
      <p:pic>
        <p:nvPicPr>
          <p:cNvPr id="3" name="Picture 2" descr="A photo shows a brass bushing in an automatic transmiss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3081" y="1769783"/>
            <a:ext cx="6097836" cy="4205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48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136.22 </a:t>
            </a:r>
            <a:r>
              <a:rPr lang="en-US" sz="2000" dirty="0">
                <a:latin typeface="+mj-lt"/>
              </a:rPr>
              <a:t>Service information states that this one-way roller clutch should be installed as shown. Check by holding the outer race so that the inner race is free to rotate counterclockwise as shown</a:t>
            </a:r>
            <a:endParaRPr lang="en-US" sz="2000" dirty="0">
              <a:latin typeface="+mj-lt"/>
            </a:endParaRPr>
          </a:p>
        </p:txBody>
      </p:sp>
      <p:pic>
        <p:nvPicPr>
          <p:cNvPr id="3" name="Picture 2" descr="A figure shows a one-way roller clutch. The inner plate is rotated while the outer plate is held in posi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5024" y="2286000"/>
            <a:ext cx="647395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393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136.23 </a:t>
            </a:r>
            <a:r>
              <a:rPr lang="en-US" sz="2400" dirty="0">
                <a:latin typeface="+mj-lt"/>
              </a:rPr>
              <a:t>A special clamp makes removal and reinstallation of this clutch pack easier</a:t>
            </a:r>
            <a:endParaRPr lang="en-US" dirty="0">
              <a:latin typeface="+mj-lt"/>
            </a:endParaRPr>
          </a:p>
        </p:txBody>
      </p:sp>
      <p:pic>
        <p:nvPicPr>
          <p:cNvPr id="3" name="Picture 2" descr="A photo shows a special tool used inside a clutch pack for the removal and reinstallation of the clut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7933" y="2008322"/>
            <a:ext cx="5808134" cy="4005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830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136.24 </a:t>
            </a:r>
            <a:r>
              <a:rPr lang="en-US" sz="2000" dirty="0">
                <a:latin typeface="+mj-lt"/>
              </a:rPr>
              <a:t>Using an alignment clamp to assemble both pump halves. To ensure proper alignment, many experts recommend lightly tapping the outer edges of the pump while tightening the clamp</a:t>
            </a:r>
            <a:endParaRPr lang="en-US" sz="2000" dirty="0">
              <a:latin typeface="+mj-lt"/>
            </a:endParaRPr>
          </a:p>
        </p:txBody>
      </p:sp>
      <p:pic>
        <p:nvPicPr>
          <p:cNvPr id="3" name="Picture 2" descr="A figure shows an alignment clamp used to assemble the pump halves. A hammer is used to lightly tap the clam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2392" y="2450498"/>
            <a:ext cx="591921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064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136.1 </a:t>
            </a:r>
            <a:r>
              <a:rPr lang="en-US" sz="2000" dirty="0">
                <a:latin typeface="+mj-lt"/>
              </a:rPr>
              <a:t>(a) This Saturn did not shift correctly and one technician was ready to replace the unit; however, another technician thought that the problem could be due to a fault in the valve body</a:t>
            </a:r>
            <a:endParaRPr lang="en-US" sz="2000" dirty="0">
              <a:latin typeface="+mj-lt"/>
            </a:endParaRPr>
          </a:p>
        </p:txBody>
      </p:sp>
      <p:pic>
        <p:nvPicPr>
          <p:cNvPr id="5" name="Picture 2" descr="A photo shows a Saturn automatic transaxle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98192" y="2482695"/>
            <a:ext cx="454761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136.25 </a:t>
            </a:r>
            <a:r>
              <a:rPr lang="en-US" sz="2000" dirty="0">
                <a:latin typeface="+mj-lt"/>
              </a:rPr>
              <a:t>A dial indicator being used to measure the end play of an input shaft. If the end play is not within factory specifications, the unit may not have been assembled correctly</a:t>
            </a:r>
            <a:endParaRPr lang="en-US" sz="2000" dirty="0">
              <a:latin typeface="+mj-lt"/>
            </a:endParaRPr>
          </a:p>
        </p:txBody>
      </p:sp>
      <p:pic>
        <p:nvPicPr>
          <p:cNvPr id="3" name="Picture 2" descr="A figure shows a dial indicator used to measure end play of a shaft mounted on an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9008" y="2286000"/>
            <a:ext cx="520598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201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TECH TIP</a:t>
            </a:r>
            <a:endParaRPr lang="en-US" sz="36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330" y="1600200"/>
            <a:ext cx="581025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97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136.26 </a:t>
            </a:r>
            <a:r>
              <a:rPr lang="en-US" sz="2400" dirty="0">
                <a:latin typeface="+mj-lt"/>
              </a:rPr>
              <a:t>Blue assembly lube</a:t>
            </a:r>
            <a:endParaRPr lang="en-US" dirty="0">
              <a:latin typeface="+mj-lt"/>
            </a:endParaRPr>
          </a:p>
        </p:txBody>
      </p:sp>
      <p:pic>
        <p:nvPicPr>
          <p:cNvPr id="3" name="Picture 2" descr="A photo shows an assembly lube inside a contain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6111" y="1524000"/>
            <a:ext cx="5303322" cy="4611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331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136.27 </a:t>
            </a:r>
            <a:r>
              <a:rPr lang="en-US" sz="2000" dirty="0">
                <a:latin typeface="+mj-lt"/>
              </a:rPr>
              <a:t>A valve body being tested on a valve body tester. While it takes some setup time to adapt each valve body to the proper hoses, this type of machine can find valve body problems before the transmission/transaxle is installed in the vehicle</a:t>
            </a:r>
            <a:endParaRPr lang="en-US" sz="2000" dirty="0">
              <a:latin typeface="+mj-lt"/>
            </a:endParaRPr>
          </a:p>
        </p:txBody>
      </p:sp>
      <p:pic>
        <p:nvPicPr>
          <p:cNvPr id="3" name="Picture 2" descr="A photo shows a valve body being tested on a valve body tes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1200" y="2209800"/>
            <a:ext cx="5181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079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FLUSHING THE COOLER AND THE TORQUE CONVERTER</a:t>
            </a:r>
            <a:endParaRPr lang="en-US" dirty="0">
              <a:latin typeface="+mj-lt"/>
            </a:endParaRPr>
          </a:p>
        </p:txBody>
      </p:sp>
      <p:sp>
        <p:nvSpPr>
          <p:cNvPr id="3" name="Content Placeholder 2"/>
          <p:cNvSpPr>
            <a:spLocks noGrp="1"/>
          </p:cNvSpPr>
          <p:nvPr>
            <p:ph idx="1"/>
          </p:nvPr>
        </p:nvSpPr>
        <p:spPr/>
        <p:txBody>
          <a:bodyPr/>
          <a:lstStyle/>
          <a:p>
            <a:r>
              <a:rPr lang="en-US" dirty="0" smtClean="0"/>
              <a:t>Purpose</a:t>
            </a:r>
          </a:p>
          <a:p>
            <a:pPr lvl="1"/>
            <a:r>
              <a:rPr lang="en-US" dirty="0" smtClean="0"/>
              <a:t>The transmission </a:t>
            </a:r>
            <a:r>
              <a:rPr lang="en-US" dirty="0"/>
              <a:t>fluid cooler </a:t>
            </a:r>
            <a:r>
              <a:rPr lang="en-US" dirty="0" smtClean="0"/>
              <a:t>should be </a:t>
            </a:r>
            <a:r>
              <a:rPr lang="en-US" dirty="0"/>
              <a:t>checked for proper </a:t>
            </a:r>
            <a:r>
              <a:rPr lang="en-US" dirty="0" smtClean="0"/>
              <a:t>flow.</a:t>
            </a:r>
          </a:p>
          <a:p>
            <a:pPr lvl="1"/>
            <a:r>
              <a:rPr lang="en-US" dirty="0" smtClean="0"/>
              <a:t>The cooler </a:t>
            </a:r>
            <a:r>
              <a:rPr lang="en-US" dirty="0"/>
              <a:t>can be flushed using special machines that pulsate </a:t>
            </a:r>
            <a:r>
              <a:rPr lang="en-US" dirty="0" smtClean="0"/>
              <a:t>ATF through </a:t>
            </a:r>
            <a:r>
              <a:rPr lang="en-US" dirty="0"/>
              <a:t>the cooler</a:t>
            </a:r>
            <a:r>
              <a:rPr lang="en-US" dirty="0" smtClean="0"/>
              <a:t>.</a:t>
            </a:r>
          </a:p>
          <a:p>
            <a:pPr lvl="1"/>
            <a:endParaRPr lang="en-US" dirty="0"/>
          </a:p>
        </p:txBody>
      </p:sp>
    </p:spTree>
    <p:extLst>
      <p:ext uri="{BB962C8B-B14F-4D97-AF65-F5344CB8AC3E}">
        <p14:creationId xmlns:p14="http://schemas.microsoft.com/office/powerpoint/2010/main" val="2410556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j-lt"/>
              </a:rPr>
              <a:t>DYNAMOMETER TESTING THE AUTOMATIC TRANSMISSION/ TRANSAXLE</a:t>
            </a:r>
            <a:endParaRPr lang="en-US" sz="2800" dirty="0">
              <a:latin typeface="+mj-lt"/>
            </a:endParaRPr>
          </a:p>
        </p:txBody>
      </p:sp>
      <p:sp>
        <p:nvSpPr>
          <p:cNvPr id="3" name="Content Placeholder 2"/>
          <p:cNvSpPr>
            <a:spLocks noGrp="1"/>
          </p:cNvSpPr>
          <p:nvPr>
            <p:ph idx="1"/>
          </p:nvPr>
        </p:nvSpPr>
        <p:spPr/>
        <p:txBody>
          <a:bodyPr/>
          <a:lstStyle/>
          <a:p>
            <a:r>
              <a:rPr lang="en-US" dirty="0"/>
              <a:t>A rebuilt automatic transmission/transaxle can be tested on a </a:t>
            </a:r>
            <a:r>
              <a:rPr lang="en-US" dirty="0" smtClean="0"/>
              <a:t>dynamometer powered </a:t>
            </a:r>
            <a:r>
              <a:rPr lang="en-US" dirty="0"/>
              <a:t>by</a:t>
            </a:r>
            <a:r>
              <a:rPr lang="en-US" dirty="0" smtClean="0"/>
              <a:t>:</a:t>
            </a:r>
          </a:p>
          <a:p>
            <a:pPr lvl="1"/>
            <a:r>
              <a:rPr lang="en-US" dirty="0" smtClean="0"/>
              <a:t>An electric motor</a:t>
            </a:r>
          </a:p>
          <a:p>
            <a:pPr lvl="1"/>
            <a:r>
              <a:rPr lang="en-US" dirty="0"/>
              <a:t> </a:t>
            </a:r>
            <a:r>
              <a:rPr lang="en-US" dirty="0" smtClean="0"/>
              <a:t>A gasoline engine</a:t>
            </a:r>
          </a:p>
          <a:p>
            <a:r>
              <a:rPr lang="en-US" dirty="0"/>
              <a:t>Most dynamometers are equipped with pressure gauges </a:t>
            </a:r>
            <a:r>
              <a:rPr lang="en-US" dirty="0" smtClean="0"/>
              <a:t>to provide </a:t>
            </a:r>
            <a:r>
              <a:rPr lang="en-US" dirty="0"/>
              <a:t>a load so the operation of the unit can be checked </a:t>
            </a:r>
            <a:r>
              <a:rPr lang="en-US" dirty="0" smtClean="0"/>
              <a:t>before being </a:t>
            </a:r>
            <a:r>
              <a:rPr lang="en-US" dirty="0"/>
              <a:t>installing in the vehicle.</a:t>
            </a:r>
            <a:endParaRPr lang="en-US" dirty="0"/>
          </a:p>
        </p:txBody>
      </p:sp>
    </p:spTree>
    <p:extLst>
      <p:ext uri="{BB962C8B-B14F-4D97-AF65-F5344CB8AC3E}">
        <p14:creationId xmlns:p14="http://schemas.microsoft.com/office/powerpoint/2010/main" val="494248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136.28 </a:t>
            </a:r>
            <a:r>
              <a:rPr lang="en-US" sz="2400" dirty="0">
                <a:latin typeface="+mj-lt"/>
              </a:rPr>
              <a:t>An electric motor-driven dynamometer being used to check the operation of a 41 TE transaxle</a:t>
            </a:r>
            <a:endParaRPr lang="en-US" dirty="0">
              <a:latin typeface="+mj-lt"/>
            </a:endParaRPr>
          </a:p>
        </p:txBody>
      </p:sp>
      <p:pic>
        <p:nvPicPr>
          <p:cNvPr id="3" name="Picture 2" descr="A photo shows an electric dynamometer used to check the operation of a transax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95893" y="2295525"/>
            <a:ext cx="5152214" cy="386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565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136.29 </a:t>
            </a:r>
            <a:r>
              <a:rPr lang="en-US" sz="2400" dirty="0">
                <a:latin typeface="+mj-lt"/>
              </a:rPr>
              <a:t>A gasoline-powered dynamometer being used to test a rear-wheel-drive automatic transmission</a:t>
            </a:r>
            <a:endParaRPr lang="en-US" dirty="0">
              <a:latin typeface="+mj-lt"/>
            </a:endParaRPr>
          </a:p>
        </p:txBody>
      </p:sp>
      <p:pic>
        <p:nvPicPr>
          <p:cNvPr id="3" name="Picture 2" descr="A photo shows a gasoline-powered dynamometer used to test a rear wheel drive automatic transmission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3600" y="2415218"/>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275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REINSTALLING THE AUTOMATIC TRANSMISSION/ TRANSAXLE</a:t>
            </a:r>
            <a:endParaRPr lang="en-US" dirty="0">
              <a:latin typeface="+mj-lt"/>
            </a:endParaRPr>
          </a:p>
        </p:txBody>
      </p:sp>
      <p:sp>
        <p:nvSpPr>
          <p:cNvPr id="3" name="Content Placeholder 2"/>
          <p:cNvSpPr>
            <a:spLocks noGrp="1"/>
          </p:cNvSpPr>
          <p:nvPr>
            <p:ph idx="1"/>
          </p:nvPr>
        </p:nvSpPr>
        <p:spPr/>
        <p:txBody>
          <a:bodyPr/>
          <a:lstStyle/>
          <a:p>
            <a:r>
              <a:rPr lang="en-US" dirty="0" smtClean="0"/>
              <a:t>Double Check End Play</a:t>
            </a:r>
          </a:p>
          <a:p>
            <a:pPr lvl="1"/>
            <a:r>
              <a:rPr lang="en-US" dirty="0"/>
              <a:t>After the unit has been </a:t>
            </a:r>
            <a:r>
              <a:rPr lang="en-US" dirty="0" smtClean="0"/>
              <a:t>reassembled and </a:t>
            </a:r>
            <a:r>
              <a:rPr lang="en-US" dirty="0"/>
              <a:t>all end play checks indicate that the unit is </a:t>
            </a:r>
            <a:r>
              <a:rPr lang="en-US" dirty="0" smtClean="0"/>
              <a:t>properly assembled</a:t>
            </a:r>
            <a:r>
              <a:rPr lang="en-US" dirty="0"/>
              <a:t>, reinstall the automatic transmission/transaxle in </a:t>
            </a:r>
            <a:r>
              <a:rPr lang="en-US" dirty="0" smtClean="0"/>
              <a:t>the vehicle.</a:t>
            </a:r>
          </a:p>
          <a:p>
            <a:r>
              <a:rPr lang="en-US" dirty="0" smtClean="0"/>
              <a:t>Torque Converter Installation</a:t>
            </a:r>
          </a:p>
          <a:p>
            <a:pPr lvl="1"/>
            <a:r>
              <a:rPr lang="en-US" dirty="0"/>
              <a:t>Carefully install the torque converter onto the input shaft being </a:t>
            </a:r>
            <a:r>
              <a:rPr lang="en-US" dirty="0" smtClean="0"/>
              <a:t>sure to </a:t>
            </a:r>
            <a:r>
              <a:rPr lang="en-US" dirty="0"/>
              <a:t>fully engage </a:t>
            </a:r>
            <a:r>
              <a:rPr lang="en-US" dirty="0" smtClean="0"/>
              <a:t>the pump gears, the stator splines and the turbine splines.</a:t>
            </a:r>
            <a:endParaRPr lang="en-US" dirty="0"/>
          </a:p>
        </p:txBody>
      </p:sp>
    </p:spTree>
    <p:extLst>
      <p:ext uri="{BB962C8B-B14F-4D97-AF65-F5344CB8AC3E}">
        <p14:creationId xmlns:p14="http://schemas.microsoft.com/office/powerpoint/2010/main" val="2535066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136.30 </a:t>
            </a:r>
            <a:r>
              <a:rPr lang="en-US" sz="2400" dirty="0">
                <a:latin typeface="+mj-lt"/>
              </a:rPr>
              <a:t>Check the linkage for proper adjustment so that the shift interlock works correctly and the PRNDL is aligned with the transmission range switch</a:t>
            </a:r>
            <a:endParaRPr lang="en-US" dirty="0">
              <a:latin typeface="+mj-lt"/>
            </a:endParaRPr>
          </a:p>
        </p:txBody>
      </p:sp>
      <p:pic>
        <p:nvPicPr>
          <p:cNvPr id="3" name="Picture 2" descr="A photo shows a linkage for adjusting the transmission range swit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8800" y="2315266"/>
            <a:ext cx="5486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668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136.1 </a:t>
            </a:r>
            <a:r>
              <a:rPr lang="en-US" sz="2400" dirty="0">
                <a:latin typeface="+mj-lt"/>
              </a:rPr>
              <a:t>(b) Removing the valve body shows the </a:t>
            </a:r>
            <a:r>
              <a:rPr lang="en-US" sz="2400" dirty="0" err="1">
                <a:latin typeface="+mj-lt"/>
              </a:rPr>
              <a:t>nonplanetary</a:t>
            </a:r>
            <a:r>
              <a:rPr lang="en-US" sz="2400" dirty="0">
                <a:latin typeface="+mj-lt"/>
              </a:rPr>
              <a:t> gears used in the Saturn automatic transaxle</a:t>
            </a:r>
            <a:endParaRPr lang="en-US" sz="2400" dirty="0">
              <a:latin typeface="+mj-lt"/>
            </a:endParaRPr>
          </a:p>
        </p:txBody>
      </p:sp>
      <p:pic>
        <p:nvPicPr>
          <p:cNvPr id="6" name="Picture 2" descr="A photo shows nonplanetary gears used in a Saturn automatic transax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04228" y="2209800"/>
            <a:ext cx="454761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ROAD TEST</a:t>
            </a:r>
            <a:endParaRPr lang="en-US" dirty="0">
              <a:latin typeface="+mj-lt"/>
            </a:endParaRPr>
          </a:p>
        </p:txBody>
      </p:sp>
      <p:sp>
        <p:nvSpPr>
          <p:cNvPr id="3" name="Content Placeholder 2"/>
          <p:cNvSpPr>
            <a:spLocks noGrp="1"/>
          </p:cNvSpPr>
          <p:nvPr>
            <p:ph idx="1"/>
          </p:nvPr>
        </p:nvSpPr>
        <p:spPr/>
        <p:txBody>
          <a:bodyPr/>
          <a:lstStyle/>
          <a:p>
            <a:r>
              <a:rPr lang="en-US" dirty="0" smtClean="0"/>
              <a:t>Fast Learn the PCM/ TCM</a:t>
            </a:r>
          </a:p>
          <a:p>
            <a:pPr lvl="1"/>
            <a:r>
              <a:rPr lang="en-US" dirty="0"/>
              <a:t>This action will get </a:t>
            </a:r>
            <a:r>
              <a:rPr lang="en-US" dirty="0" smtClean="0"/>
              <a:t>the adaptive </a:t>
            </a:r>
            <a:r>
              <a:rPr lang="en-US" dirty="0"/>
              <a:t>settings close to what they should be and will help </a:t>
            </a:r>
            <a:r>
              <a:rPr lang="en-US" dirty="0" smtClean="0"/>
              <a:t>prevent damage </a:t>
            </a:r>
            <a:r>
              <a:rPr lang="en-US" dirty="0"/>
              <a:t>to the unit if this procedure is not done</a:t>
            </a:r>
            <a:r>
              <a:rPr lang="en-US" dirty="0" smtClean="0"/>
              <a:t>.</a:t>
            </a:r>
          </a:p>
          <a:p>
            <a:r>
              <a:rPr lang="en-US" dirty="0" smtClean="0"/>
              <a:t>Road Test Procedure</a:t>
            </a:r>
          </a:p>
          <a:p>
            <a:pPr lvl="1"/>
            <a:r>
              <a:rPr lang="en-US" dirty="0" smtClean="0"/>
              <a:t>Carefully </a:t>
            </a:r>
            <a:r>
              <a:rPr lang="en-US" dirty="0"/>
              <a:t>test drive the vehicle, </a:t>
            </a:r>
            <a:r>
              <a:rPr lang="en-US" dirty="0" smtClean="0"/>
              <a:t>checking for </a:t>
            </a:r>
            <a:r>
              <a:rPr lang="en-US" dirty="0"/>
              <a:t>proper operation and shift points. </a:t>
            </a:r>
            <a:endParaRPr lang="en-US" dirty="0" smtClean="0"/>
          </a:p>
          <a:p>
            <a:pPr lvl="1"/>
            <a:r>
              <a:rPr lang="en-US" dirty="0" smtClean="0"/>
              <a:t>Hoist </a:t>
            </a:r>
            <a:r>
              <a:rPr lang="en-US" dirty="0"/>
              <a:t>the vehicle and </a:t>
            </a:r>
            <a:r>
              <a:rPr lang="en-US" dirty="0" smtClean="0"/>
              <a:t>check for </a:t>
            </a:r>
            <a:r>
              <a:rPr lang="en-US" dirty="0"/>
              <a:t>any possible ATF leaks before returning the vehicle to the customer.</a:t>
            </a:r>
            <a:endParaRPr lang="en-US" dirty="0"/>
          </a:p>
        </p:txBody>
      </p:sp>
    </p:spTree>
    <p:extLst>
      <p:ext uri="{BB962C8B-B14F-4D97-AF65-F5344CB8AC3E}">
        <p14:creationId xmlns:p14="http://schemas.microsoft.com/office/powerpoint/2010/main" val="3533032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TECH TIP</a:t>
            </a:r>
            <a:endParaRPr lang="en-US" sz="40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310" y="1676400"/>
            <a:ext cx="5876925"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9618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136.31 </a:t>
            </a:r>
            <a:r>
              <a:rPr lang="en-US" sz="2400" dirty="0">
                <a:latin typeface="+mj-lt"/>
              </a:rPr>
              <a:t>An auxiliary automatic transmission fluid cooler installed on a Chevrolet pickup truck used to haul a car trailer</a:t>
            </a:r>
            <a:endParaRPr lang="en-US" dirty="0">
              <a:latin typeface="+mj-lt"/>
            </a:endParaRPr>
          </a:p>
        </p:txBody>
      </p:sp>
      <p:pic>
        <p:nvPicPr>
          <p:cNvPr id="3" name="Picture 2" descr="A photo shows an auxiliary automatic transmission fluid cooler in an automobi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7672" y="2336818"/>
            <a:ext cx="524865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924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IN" sz="4000" dirty="0">
                <a:latin typeface="+mj-lt"/>
              </a:rPr>
              <a:t>Transaxle Removal</a:t>
            </a:r>
            <a:endParaRPr lang="en-US" sz="4000"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71849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738664"/>
          </a:xfrm>
        </p:spPr>
        <p:txBody>
          <a:bodyPr>
            <a:spAutoFit/>
          </a:bodyPr>
          <a:lstStyle/>
          <a:p>
            <a:r>
              <a:rPr lang="en-IN" sz="2400" dirty="0" smtClean="0">
                <a:latin typeface="+mj-lt"/>
              </a:rPr>
              <a:t>1 </a:t>
            </a:r>
            <a:r>
              <a:rPr lang="en-US" sz="2400" b="0" dirty="0">
                <a:latin typeface="+mj-lt"/>
              </a:rPr>
              <a:t>For safety purposes, remove the negative battery </a:t>
            </a:r>
            <a:r>
              <a:rPr lang="en-US" sz="2400" b="0" dirty="0" smtClean="0">
                <a:latin typeface="+mj-lt"/>
              </a:rPr>
              <a:t>cable before </a:t>
            </a:r>
            <a:r>
              <a:rPr lang="en-US" sz="2400" b="0" dirty="0">
                <a:latin typeface="+mj-lt"/>
              </a:rPr>
              <a:t>starting the removal procedure.</a:t>
            </a:r>
            <a:endParaRPr lang="en-US" sz="2400" dirty="0">
              <a:latin typeface="+mj-lt"/>
            </a:endParaRPr>
          </a:p>
        </p:txBody>
      </p:sp>
      <p:pic>
        <p:nvPicPr>
          <p:cNvPr id="7170" name="Picture 2" descr="A photo shows a technician removing the negative battery cab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6" y="1640595"/>
            <a:ext cx="6188528" cy="4102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8882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457200"/>
            <a:ext cx="8229600" cy="738664"/>
          </a:xfrm>
        </p:spPr>
        <p:txBody>
          <a:bodyPr>
            <a:spAutoFit/>
          </a:bodyPr>
          <a:lstStyle/>
          <a:p>
            <a:r>
              <a:rPr lang="en-IN" sz="2400" dirty="0" smtClean="0">
                <a:latin typeface="+mj-lt"/>
              </a:rPr>
              <a:t>2 </a:t>
            </a:r>
            <a:r>
              <a:rPr lang="en-US" sz="2400" b="0" dirty="0">
                <a:latin typeface="+mj-lt"/>
              </a:rPr>
              <a:t>Remove engine bay cross members that may </a:t>
            </a:r>
            <a:r>
              <a:rPr lang="en-US" sz="2400" b="0" dirty="0" smtClean="0">
                <a:latin typeface="+mj-lt"/>
              </a:rPr>
              <a:t>interfere with </a:t>
            </a:r>
            <a:r>
              <a:rPr lang="en-US" sz="2400" b="0" dirty="0">
                <a:latin typeface="+mj-lt"/>
              </a:rPr>
              <a:t>access to the transaxle fasteners.</a:t>
            </a:r>
            <a:endParaRPr lang="en-US" sz="2400" dirty="0">
              <a:latin typeface="+mj-lt"/>
            </a:endParaRPr>
          </a:p>
        </p:txBody>
      </p:sp>
      <p:pic>
        <p:nvPicPr>
          <p:cNvPr id="7170" name="Picture 2" descr="A photo shows a technician removing engine cross members using a transaxle fasten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7" y="1730403"/>
            <a:ext cx="6188525" cy="410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6118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533400"/>
            <a:ext cx="8229600" cy="738664"/>
          </a:xfrm>
        </p:spPr>
        <p:txBody>
          <a:bodyPr>
            <a:spAutoFit/>
          </a:bodyPr>
          <a:lstStyle/>
          <a:p>
            <a:r>
              <a:rPr lang="en-IN" sz="2400" dirty="0" smtClean="0">
                <a:latin typeface="+mj-lt"/>
              </a:rPr>
              <a:t>3 </a:t>
            </a:r>
            <a:r>
              <a:rPr lang="en-US" sz="2400" b="0" dirty="0">
                <a:latin typeface="+mj-lt"/>
              </a:rPr>
              <a:t>Remove the air intake and air filter assembly, which </a:t>
            </a:r>
            <a:r>
              <a:rPr lang="en-US" sz="2400" b="0" dirty="0" smtClean="0">
                <a:latin typeface="+mj-lt"/>
              </a:rPr>
              <a:t>is covering </a:t>
            </a:r>
            <a:r>
              <a:rPr lang="en-US" sz="2400" b="0" dirty="0">
                <a:latin typeface="+mj-lt"/>
              </a:rPr>
              <a:t>the transaxle in this vehicle.</a:t>
            </a:r>
            <a:endParaRPr lang="en-US" sz="2400" dirty="0">
              <a:latin typeface="+mj-lt"/>
            </a:endParaRPr>
          </a:p>
        </p:txBody>
      </p:sp>
      <p:pic>
        <p:nvPicPr>
          <p:cNvPr id="7170" name="Picture 2" descr="A photo shows air being removed from the air filter assembly through a bellow."/>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7" y="1730403"/>
            <a:ext cx="6188525" cy="410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8442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776645"/>
            <a:ext cx="8229600" cy="430887"/>
          </a:xfrm>
        </p:spPr>
        <p:txBody>
          <a:bodyPr>
            <a:spAutoFit/>
          </a:bodyPr>
          <a:lstStyle/>
          <a:p>
            <a:r>
              <a:rPr lang="en-IN" sz="2800" dirty="0" smtClean="0">
                <a:latin typeface="+mj-lt"/>
              </a:rPr>
              <a:t>4 </a:t>
            </a:r>
            <a:r>
              <a:rPr lang="en-US" sz="2800" b="0" dirty="0">
                <a:latin typeface="+mj-lt"/>
              </a:rPr>
              <a:t>Install a support for the engine.</a:t>
            </a:r>
            <a:endParaRPr lang="en-US" sz="2800" dirty="0">
              <a:latin typeface="+mj-lt"/>
            </a:endParaRPr>
          </a:p>
        </p:txBody>
      </p:sp>
      <p:pic>
        <p:nvPicPr>
          <p:cNvPr id="7170" name="Picture 2" descr="A photo shows a support beam installed above the engine setup to support the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7" y="1730403"/>
            <a:ext cx="6188525" cy="410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1914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762000"/>
            <a:ext cx="8229600" cy="430887"/>
          </a:xfrm>
        </p:spPr>
        <p:txBody>
          <a:bodyPr>
            <a:spAutoFit/>
          </a:bodyPr>
          <a:lstStyle/>
          <a:p>
            <a:r>
              <a:rPr lang="en-IN" sz="2800" dirty="0" smtClean="0">
                <a:latin typeface="+mj-lt"/>
              </a:rPr>
              <a:t>5 </a:t>
            </a:r>
            <a:r>
              <a:rPr lang="en-US" sz="2800" b="0" dirty="0">
                <a:latin typeface="+mj-lt"/>
              </a:rPr>
              <a:t>Safely hoist the vehicle and remove the wheels.</a:t>
            </a:r>
            <a:endParaRPr lang="en-US" sz="2800" dirty="0">
              <a:latin typeface="+mj-lt"/>
            </a:endParaRPr>
          </a:p>
        </p:txBody>
      </p:sp>
      <p:pic>
        <p:nvPicPr>
          <p:cNvPr id="7170" name="Picture 2" descr="A photo shows a fastener used to remove the wheels by loosening the nu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7" y="1730403"/>
            <a:ext cx="6188525" cy="410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1612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838200"/>
            <a:ext cx="8229600" cy="369332"/>
          </a:xfrm>
        </p:spPr>
        <p:txBody>
          <a:bodyPr>
            <a:spAutoFit/>
          </a:bodyPr>
          <a:lstStyle/>
          <a:p>
            <a:r>
              <a:rPr lang="en-IN" sz="2400" dirty="0" smtClean="0">
                <a:latin typeface="+mj-lt"/>
              </a:rPr>
              <a:t>6 </a:t>
            </a:r>
            <a:r>
              <a:rPr lang="en-US" sz="2400" b="0" dirty="0">
                <a:latin typeface="+mj-lt"/>
              </a:rPr>
              <a:t>Remove the retaining nut from the drive axle shaft.</a:t>
            </a:r>
            <a:endParaRPr lang="en-US" sz="2400" dirty="0">
              <a:latin typeface="+mj-lt"/>
            </a:endParaRPr>
          </a:p>
        </p:txBody>
      </p:sp>
      <p:pic>
        <p:nvPicPr>
          <p:cNvPr id="7170" name="Picture 2" descr="A photo shows a technician removing a retaining nut from the drive axle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7" y="1730403"/>
            <a:ext cx="6188525" cy="410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508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136.1 </a:t>
            </a:r>
            <a:r>
              <a:rPr lang="en-US" sz="2400" dirty="0">
                <a:latin typeface="+mj-lt"/>
              </a:rPr>
              <a:t>(c) The valve body was disassembled and a broken pressure regulator spring was found to be the cause of the customer concern</a:t>
            </a:r>
            <a:endParaRPr lang="en-US" sz="2400" dirty="0">
              <a:latin typeface="+mj-lt"/>
            </a:endParaRPr>
          </a:p>
        </p:txBody>
      </p:sp>
      <p:pic>
        <p:nvPicPr>
          <p:cNvPr id="4" name="Picture 2" descr="A photo shows a broken pressure regulator spring from the valve body of a Saturn automatic transax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98192" y="2209800"/>
            <a:ext cx="454761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533400"/>
            <a:ext cx="8229600" cy="738664"/>
          </a:xfrm>
        </p:spPr>
        <p:txBody>
          <a:bodyPr>
            <a:spAutoFit/>
          </a:bodyPr>
          <a:lstStyle/>
          <a:p>
            <a:r>
              <a:rPr lang="en-IN" sz="2400" dirty="0" smtClean="0">
                <a:latin typeface="+mj-lt"/>
              </a:rPr>
              <a:t>7 </a:t>
            </a:r>
            <a:r>
              <a:rPr lang="en-US" sz="2400" b="0" dirty="0">
                <a:latin typeface="+mj-lt"/>
              </a:rPr>
              <a:t>Disconnect the lower ball joint on the </a:t>
            </a:r>
            <a:r>
              <a:rPr lang="en-US" sz="2400" b="0" dirty="0" smtClean="0">
                <a:latin typeface="+mj-lt"/>
              </a:rPr>
              <a:t>front-wheel-drive vehicle </a:t>
            </a:r>
            <a:r>
              <a:rPr lang="en-US" sz="2400" b="0" dirty="0">
                <a:latin typeface="+mj-lt"/>
              </a:rPr>
              <a:t>to allow removal of the drive axle shaft.</a:t>
            </a:r>
            <a:endParaRPr lang="en-US" sz="2400" dirty="0">
              <a:latin typeface="+mj-lt"/>
            </a:endParaRPr>
          </a:p>
        </p:txBody>
      </p:sp>
      <p:pic>
        <p:nvPicPr>
          <p:cNvPr id="7170" name="Picture 2" descr="A photo shows a ball joint nut being disconnected from the front wheel drive in order to remove the drive axle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7" y="1730403"/>
            <a:ext cx="6188525" cy="410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5049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457200"/>
            <a:ext cx="8229600" cy="738664"/>
          </a:xfrm>
        </p:spPr>
        <p:txBody>
          <a:bodyPr>
            <a:spAutoFit/>
          </a:bodyPr>
          <a:lstStyle/>
          <a:p>
            <a:r>
              <a:rPr lang="en-IN" sz="2400" dirty="0" smtClean="0">
                <a:latin typeface="+mj-lt"/>
              </a:rPr>
              <a:t>8 </a:t>
            </a:r>
            <a:r>
              <a:rPr lang="en-US" sz="2400" b="0" dirty="0">
                <a:latin typeface="+mj-lt"/>
              </a:rPr>
              <a:t>Remove the drive axle shaft from the transaxle using </a:t>
            </a:r>
            <a:r>
              <a:rPr lang="en-US" sz="2400" b="0" dirty="0" smtClean="0">
                <a:latin typeface="+mj-lt"/>
              </a:rPr>
              <a:t>a pry </a:t>
            </a:r>
            <a:r>
              <a:rPr lang="en-US" sz="2400" b="0" dirty="0">
                <a:latin typeface="+mj-lt"/>
              </a:rPr>
              <a:t>bar.</a:t>
            </a:r>
            <a:endParaRPr lang="en-US" sz="2400" dirty="0">
              <a:latin typeface="+mj-lt"/>
            </a:endParaRPr>
          </a:p>
        </p:txBody>
      </p:sp>
      <p:pic>
        <p:nvPicPr>
          <p:cNvPr id="7170" name="Picture 2" descr="A photo shows a pry bar being used to remove the drive axle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7" y="1730403"/>
            <a:ext cx="6188525" cy="410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0896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457200"/>
            <a:ext cx="8229600" cy="738664"/>
          </a:xfrm>
        </p:spPr>
        <p:txBody>
          <a:bodyPr>
            <a:spAutoFit/>
          </a:bodyPr>
          <a:lstStyle/>
          <a:p>
            <a:r>
              <a:rPr lang="en-IN" sz="2400" dirty="0" smtClean="0">
                <a:latin typeface="+mj-lt"/>
              </a:rPr>
              <a:t>9 </a:t>
            </a:r>
            <a:r>
              <a:rPr lang="en-US" sz="2400" b="0" dirty="0">
                <a:latin typeface="+mj-lt"/>
              </a:rPr>
              <a:t>Disconnect the cooler lines from the transaxle using </a:t>
            </a:r>
            <a:r>
              <a:rPr lang="en-US" sz="2400" b="0" dirty="0" smtClean="0">
                <a:latin typeface="+mj-lt"/>
              </a:rPr>
              <a:t>a line </a:t>
            </a:r>
            <a:r>
              <a:rPr lang="en-US" sz="2400" b="0" dirty="0">
                <a:latin typeface="+mj-lt"/>
              </a:rPr>
              <a:t>wrench.</a:t>
            </a:r>
            <a:endParaRPr lang="en-US" sz="2400" dirty="0">
              <a:latin typeface="+mj-lt"/>
            </a:endParaRPr>
          </a:p>
        </p:txBody>
      </p:sp>
      <p:pic>
        <p:nvPicPr>
          <p:cNvPr id="7170" name="Picture 2" descr="A photo shows a cooler line from the transax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7" y="1730403"/>
            <a:ext cx="6188525" cy="410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7823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457200"/>
            <a:ext cx="8229600" cy="738664"/>
          </a:xfrm>
        </p:spPr>
        <p:txBody>
          <a:bodyPr>
            <a:spAutoFit/>
          </a:bodyPr>
          <a:lstStyle/>
          <a:p>
            <a:r>
              <a:rPr lang="en-IN" sz="2400" dirty="0" smtClean="0">
                <a:latin typeface="+mj-lt"/>
              </a:rPr>
              <a:t>10 </a:t>
            </a:r>
            <a:r>
              <a:rPr lang="en-US" sz="2400" b="0" dirty="0">
                <a:latin typeface="+mj-lt"/>
              </a:rPr>
              <a:t>Unbolt the torque converter from the flexplate, </a:t>
            </a:r>
            <a:r>
              <a:rPr lang="en-US" sz="2400" b="0" dirty="0" smtClean="0">
                <a:latin typeface="+mj-lt"/>
              </a:rPr>
              <a:t>then remove </a:t>
            </a:r>
            <a:r>
              <a:rPr lang="en-US" sz="2400" b="0" dirty="0">
                <a:latin typeface="+mj-lt"/>
              </a:rPr>
              <a:t>the transaxle mounts.</a:t>
            </a:r>
            <a:endParaRPr lang="en-US" sz="2400" dirty="0">
              <a:latin typeface="+mj-lt"/>
            </a:endParaRPr>
          </a:p>
        </p:txBody>
      </p:sp>
      <p:pic>
        <p:nvPicPr>
          <p:cNvPr id="7170" name="Picture 2" descr="A photo shows a technician removing the transaxle mounts with a wren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7" y="1730403"/>
            <a:ext cx="6188524" cy="410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4663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199" y="457200"/>
            <a:ext cx="8229600" cy="738664"/>
          </a:xfrm>
        </p:spPr>
        <p:txBody>
          <a:bodyPr>
            <a:spAutoFit/>
          </a:bodyPr>
          <a:lstStyle/>
          <a:p>
            <a:r>
              <a:rPr lang="en-IN" sz="2400" dirty="0" smtClean="0">
                <a:latin typeface="+mj-lt"/>
              </a:rPr>
              <a:t>11 </a:t>
            </a:r>
            <a:r>
              <a:rPr lang="en-US" sz="2400" b="0" dirty="0">
                <a:latin typeface="+mj-lt"/>
              </a:rPr>
              <a:t>With the transaxle supported on a </a:t>
            </a:r>
            <a:r>
              <a:rPr lang="en-US" sz="2400" b="0" dirty="0" smtClean="0">
                <a:latin typeface="+mj-lt"/>
              </a:rPr>
              <a:t>transmission jack</a:t>
            </a:r>
            <a:r>
              <a:rPr lang="en-US" sz="2400" b="0" dirty="0">
                <a:latin typeface="+mj-lt"/>
              </a:rPr>
              <a:t>, remove the retaining bolts from the </a:t>
            </a:r>
            <a:r>
              <a:rPr lang="en-US" sz="2400" b="0" dirty="0" smtClean="0">
                <a:latin typeface="+mj-lt"/>
              </a:rPr>
              <a:t>bell housing</a:t>
            </a:r>
            <a:r>
              <a:rPr lang="en-US" sz="2400" b="0" dirty="0">
                <a:latin typeface="+mj-lt"/>
              </a:rPr>
              <a:t>.</a:t>
            </a:r>
            <a:endParaRPr lang="en-US" sz="2400" dirty="0">
              <a:latin typeface="+mj-lt"/>
            </a:endParaRPr>
          </a:p>
        </p:txBody>
      </p:sp>
      <p:pic>
        <p:nvPicPr>
          <p:cNvPr id="7170" name="Picture 2" descr="A photo shows a transaxle supported on a transmission ja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7" y="1730403"/>
            <a:ext cx="6188524" cy="410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1194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762000"/>
            <a:ext cx="8229600" cy="430887"/>
          </a:xfrm>
        </p:spPr>
        <p:txBody>
          <a:bodyPr>
            <a:spAutoFit/>
          </a:bodyPr>
          <a:lstStyle/>
          <a:p>
            <a:r>
              <a:rPr lang="en-IN" sz="2800" dirty="0" smtClean="0">
                <a:latin typeface="+mj-lt"/>
              </a:rPr>
              <a:t>12 </a:t>
            </a:r>
            <a:r>
              <a:rPr lang="en-US" sz="2800" b="0" dirty="0">
                <a:latin typeface="+mj-lt"/>
              </a:rPr>
              <a:t>Carefully remove the transaxle from the vehicle.</a:t>
            </a:r>
            <a:endParaRPr lang="en-US" sz="2800" dirty="0">
              <a:latin typeface="+mj-lt"/>
            </a:endParaRPr>
          </a:p>
        </p:txBody>
      </p:sp>
      <p:pic>
        <p:nvPicPr>
          <p:cNvPr id="7170" name="Picture 2" descr="A photo shows a technician removing the transaxle from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7" y="1730403"/>
            <a:ext cx="6188524" cy="410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5874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IN" sz="4000" dirty="0">
                <a:latin typeface="+mj-lt"/>
              </a:rPr>
              <a:t>Transaxle Disassembly and Assembly</a:t>
            </a:r>
            <a:endParaRPr lang="en-US" sz="4000"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40623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93895"/>
            <a:ext cx="8229600" cy="738664"/>
          </a:xfrm>
        </p:spPr>
        <p:txBody>
          <a:bodyPr>
            <a:spAutoFit/>
          </a:bodyPr>
          <a:lstStyle/>
          <a:p>
            <a:r>
              <a:rPr lang="en-IN" sz="2400" dirty="0" smtClean="0">
                <a:latin typeface="+mj-lt"/>
              </a:rPr>
              <a:t>1 </a:t>
            </a:r>
            <a:r>
              <a:rPr lang="en-US" sz="2400" b="0" dirty="0">
                <a:latin typeface="+mj-lt"/>
              </a:rPr>
              <a:t>The GM 6T70 6 forward speed transaxle was a </a:t>
            </a:r>
            <a:r>
              <a:rPr lang="en-US" sz="2400" b="0" dirty="0" smtClean="0">
                <a:latin typeface="+mj-lt"/>
              </a:rPr>
              <a:t>joint venture </a:t>
            </a:r>
            <a:r>
              <a:rPr lang="en-US" sz="2400" b="0" dirty="0">
                <a:latin typeface="+mj-lt"/>
              </a:rPr>
              <a:t>with Ford and therefore is similar to the 6F50.</a:t>
            </a:r>
            <a:endParaRPr lang="en-US" sz="2400" dirty="0">
              <a:latin typeface="+mj-lt"/>
            </a:endParaRPr>
          </a:p>
        </p:txBody>
      </p:sp>
      <p:pic>
        <p:nvPicPr>
          <p:cNvPr id="7170" name="Picture 2" descr="A photo shows a cutaway of a transaxle attached to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7455" y="1615503"/>
            <a:ext cx="6109090" cy="433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4903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497348"/>
            <a:ext cx="8229600" cy="738664"/>
          </a:xfrm>
        </p:spPr>
        <p:txBody>
          <a:bodyPr>
            <a:spAutoFit/>
          </a:bodyPr>
          <a:lstStyle/>
          <a:p>
            <a:r>
              <a:rPr lang="en-US" sz="2400" dirty="0" smtClean="0">
                <a:latin typeface="+mj-lt"/>
              </a:rPr>
              <a:t>2 </a:t>
            </a:r>
            <a:r>
              <a:rPr lang="en-US" sz="2400" b="0" dirty="0">
                <a:latin typeface="+mj-lt"/>
              </a:rPr>
              <a:t>A unique thin torque converter is used to help </a:t>
            </a:r>
            <a:r>
              <a:rPr lang="en-US" sz="2400" b="0" dirty="0" smtClean="0">
                <a:latin typeface="+mj-lt"/>
              </a:rPr>
              <a:t>reduce the </a:t>
            </a:r>
            <a:r>
              <a:rPr lang="en-US" sz="2400" b="0" dirty="0">
                <a:latin typeface="+mj-lt"/>
              </a:rPr>
              <a:t>overall length of the transaxle.</a:t>
            </a:r>
            <a:endParaRPr lang="en-US" sz="2400" dirty="0">
              <a:latin typeface="+mj-lt"/>
            </a:endParaRPr>
          </a:p>
        </p:txBody>
      </p:sp>
      <p:pic>
        <p:nvPicPr>
          <p:cNvPr id="7170" name="Picture 2" descr="A photo shows a thin torque conver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8" y="1615503"/>
            <a:ext cx="6188522" cy="433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7061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497348"/>
            <a:ext cx="8229600" cy="738664"/>
          </a:xfrm>
        </p:spPr>
        <p:txBody>
          <a:bodyPr>
            <a:spAutoFit/>
          </a:bodyPr>
          <a:lstStyle/>
          <a:p>
            <a:r>
              <a:rPr lang="en-US" sz="2400" dirty="0" smtClean="0">
                <a:latin typeface="+mj-lt"/>
              </a:rPr>
              <a:t>3 </a:t>
            </a:r>
            <a:r>
              <a:rPr lang="en-US" sz="2400" b="0" dirty="0">
                <a:latin typeface="+mj-lt"/>
              </a:rPr>
              <a:t>After removing the torque converter, the housing </a:t>
            </a:r>
            <a:r>
              <a:rPr lang="en-US" sz="2400" b="0" dirty="0" smtClean="0">
                <a:latin typeface="+mj-lt"/>
              </a:rPr>
              <a:t>is being </a:t>
            </a:r>
            <a:r>
              <a:rPr lang="en-US" sz="2400" b="0" dirty="0">
                <a:latin typeface="+mj-lt"/>
              </a:rPr>
              <a:t>removed.</a:t>
            </a:r>
            <a:endParaRPr lang="en-US" sz="2400" dirty="0">
              <a:latin typeface="+mj-lt"/>
            </a:endParaRPr>
          </a:p>
        </p:txBody>
      </p:sp>
      <p:pic>
        <p:nvPicPr>
          <p:cNvPr id="7170" name="Picture 2" descr="A photo shows a transaxle assembly housing removed from the torque conver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8" y="1615503"/>
            <a:ext cx="6188522" cy="433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119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136.2 </a:t>
            </a:r>
            <a:r>
              <a:rPr lang="en-US" sz="2000" dirty="0">
                <a:latin typeface="+mj-lt"/>
              </a:rPr>
              <a:t>A transmission identification number on the side of the unit. The information on this tag is needed when ordering parts, as there are often several versions of the same transmission used in similar vehicles and the differences could affect the parts needed</a:t>
            </a:r>
            <a:endParaRPr lang="en-US" dirty="0">
              <a:latin typeface="+mj-lt"/>
            </a:endParaRPr>
          </a:p>
        </p:txBody>
      </p:sp>
      <p:pic>
        <p:nvPicPr>
          <p:cNvPr id="3" name="Picture 2" descr="A photo shows a transmission identification number sticker on the transmission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8484" y="2305936"/>
            <a:ext cx="48707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799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497348"/>
            <a:ext cx="8229600" cy="738664"/>
          </a:xfrm>
        </p:spPr>
        <p:txBody>
          <a:bodyPr>
            <a:spAutoFit/>
          </a:bodyPr>
          <a:lstStyle/>
          <a:p>
            <a:r>
              <a:rPr lang="en-US" sz="2400" dirty="0" smtClean="0">
                <a:latin typeface="+mj-lt"/>
              </a:rPr>
              <a:t>4 </a:t>
            </a:r>
            <a:r>
              <a:rPr lang="en-US" sz="2400" b="0" dirty="0">
                <a:latin typeface="+mj-lt"/>
              </a:rPr>
              <a:t>The final drive assembly is exposed after the </a:t>
            </a:r>
            <a:r>
              <a:rPr lang="en-US" sz="2400" b="0" dirty="0" smtClean="0">
                <a:latin typeface="+mj-lt"/>
              </a:rPr>
              <a:t>housing has </a:t>
            </a:r>
            <a:r>
              <a:rPr lang="en-US" sz="2400" b="0" dirty="0">
                <a:latin typeface="+mj-lt"/>
              </a:rPr>
              <a:t>been removed.</a:t>
            </a:r>
            <a:endParaRPr lang="en-US" sz="2400" dirty="0">
              <a:latin typeface="+mj-lt"/>
            </a:endParaRPr>
          </a:p>
        </p:txBody>
      </p:sp>
      <p:pic>
        <p:nvPicPr>
          <p:cNvPr id="7170" name="Picture 2" descr="A photo shows an exposed final drive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8" y="1615503"/>
            <a:ext cx="6188522" cy="433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7202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497348"/>
            <a:ext cx="8229600" cy="738664"/>
          </a:xfrm>
        </p:spPr>
        <p:txBody>
          <a:bodyPr>
            <a:spAutoFit/>
          </a:bodyPr>
          <a:lstStyle/>
          <a:p>
            <a:r>
              <a:rPr lang="en-US" sz="2400" dirty="0" smtClean="0">
                <a:latin typeface="+mj-lt"/>
              </a:rPr>
              <a:t>5 </a:t>
            </a:r>
            <a:r>
              <a:rPr lang="en-US" sz="2400" b="0" dirty="0">
                <a:latin typeface="+mj-lt"/>
              </a:rPr>
              <a:t>The final drive is easily lifted out after the housing </a:t>
            </a:r>
            <a:r>
              <a:rPr lang="en-US" sz="2400" b="0" dirty="0" smtClean="0">
                <a:latin typeface="+mj-lt"/>
              </a:rPr>
              <a:t>has been </a:t>
            </a:r>
            <a:r>
              <a:rPr lang="en-US" sz="2400" b="0" dirty="0">
                <a:latin typeface="+mj-lt"/>
              </a:rPr>
              <a:t>removed.</a:t>
            </a:r>
            <a:endParaRPr lang="en-US" sz="2400" dirty="0">
              <a:latin typeface="+mj-lt"/>
            </a:endParaRPr>
          </a:p>
        </p:txBody>
      </p:sp>
      <p:pic>
        <p:nvPicPr>
          <p:cNvPr id="7170" name="Picture 2" descr="A photo shows two technicians removing the final dri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9" y="1615503"/>
            <a:ext cx="6188522" cy="433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462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497348"/>
            <a:ext cx="8229600" cy="738664"/>
          </a:xfrm>
        </p:spPr>
        <p:txBody>
          <a:bodyPr>
            <a:spAutoFit/>
          </a:bodyPr>
          <a:lstStyle/>
          <a:p>
            <a:r>
              <a:rPr lang="en-US" sz="2400" dirty="0" smtClean="0">
                <a:latin typeface="+mj-lt"/>
              </a:rPr>
              <a:t>6 </a:t>
            </a:r>
            <a:r>
              <a:rPr lang="en-US" sz="2400" b="0" dirty="0">
                <a:latin typeface="+mj-lt"/>
              </a:rPr>
              <a:t>Note the tapered roller bearing used in the final </a:t>
            </a:r>
            <a:r>
              <a:rPr lang="en-US" sz="2400" b="0" dirty="0" smtClean="0">
                <a:latin typeface="+mj-lt"/>
              </a:rPr>
              <a:t>drive assembly </a:t>
            </a:r>
            <a:r>
              <a:rPr lang="en-US" sz="2400" b="0" dirty="0">
                <a:latin typeface="+mj-lt"/>
              </a:rPr>
              <a:t>component.</a:t>
            </a:r>
            <a:endParaRPr lang="en-US" sz="2400" dirty="0">
              <a:latin typeface="+mj-lt"/>
            </a:endParaRPr>
          </a:p>
        </p:txBody>
      </p:sp>
      <p:pic>
        <p:nvPicPr>
          <p:cNvPr id="7170" name="Picture 2" descr="A photo shows a tapered roller bearing used in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8" y="1615503"/>
            <a:ext cx="6188522" cy="433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6264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497348"/>
            <a:ext cx="8229600" cy="738664"/>
          </a:xfrm>
        </p:spPr>
        <p:txBody>
          <a:bodyPr>
            <a:spAutoFit/>
          </a:bodyPr>
          <a:lstStyle/>
          <a:p>
            <a:r>
              <a:rPr lang="en-US" sz="2400" dirty="0" smtClean="0">
                <a:latin typeface="+mj-lt"/>
              </a:rPr>
              <a:t>7 </a:t>
            </a:r>
            <a:r>
              <a:rPr lang="en-US" sz="2400" b="0" dirty="0">
                <a:latin typeface="+mj-lt"/>
              </a:rPr>
              <a:t>The transaxle is rotated and the plastic side cover </a:t>
            </a:r>
            <a:r>
              <a:rPr lang="en-US" sz="2400" b="0" dirty="0" smtClean="0">
                <a:latin typeface="+mj-lt"/>
              </a:rPr>
              <a:t>is removed</a:t>
            </a:r>
            <a:r>
              <a:rPr lang="en-US" sz="2400" b="0" dirty="0">
                <a:latin typeface="+mj-lt"/>
              </a:rPr>
              <a:t>.</a:t>
            </a:r>
            <a:endParaRPr lang="en-US" sz="2400" dirty="0">
              <a:latin typeface="+mj-lt"/>
            </a:endParaRPr>
          </a:p>
        </p:txBody>
      </p:sp>
      <p:pic>
        <p:nvPicPr>
          <p:cNvPr id="7170" name="Picture 2" descr="A photo shows a technician removing the plastic side cover of a transax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8" y="1615503"/>
            <a:ext cx="6188521" cy="433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7992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497348"/>
            <a:ext cx="8229600" cy="738664"/>
          </a:xfrm>
        </p:spPr>
        <p:txBody>
          <a:bodyPr>
            <a:spAutoFit/>
          </a:bodyPr>
          <a:lstStyle/>
          <a:p>
            <a:r>
              <a:rPr lang="en-US" sz="2400" dirty="0" smtClean="0">
                <a:latin typeface="+mj-lt"/>
              </a:rPr>
              <a:t>8 </a:t>
            </a:r>
            <a:r>
              <a:rPr lang="en-US" sz="2400" b="0" dirty="0">
                <a:latin typeface="+mj-lt"/>
              </a:rPr>
              <a:t>Under the side cover is the valve body and </a:t>
            </a:r>
            <a:r>
              <a:rPr lang="en-US" sz="2400" b="0" dirty="0" smtClean="0">
                <a:latin typeface="+mj-lt"/>
              </a:rPr>
              <a:t>integrated solenoid </a:t>
            </a:r>
            <a:r>
              <a:rPr lang="en-US" sz="2400" b="0" dirty="0">
                <a:latin typeface="+mj-lt"/>
              </a:rPr>
              <a:t>assembly.</a:t>
            </a:r>
            <a:endParaRPr lang="en-US" sz="2400" dirty="0">
              <a:latin typeface="+mj-lt"/>
            </a:endParaRPr>
          </a:p>
        </p:txBody>
      </p:sp>
      <p:pic>
        <p:nvPicPr>
          <p:cNvPr id="7170" name="Picture 2" descr="A photo shows a solenoid assembly under the valve bod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9" y="1615502"/>
            <a:ext cx="6188521" cy="433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8739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497348"/>
            <a:ext cx="8229600" cy="738664"/>
          </a:xfrm>
        </p:spPr>
        <p:txBody>
          <a:bodyPr>
            <a:spAutoFit/>
          </a:bodyPr>
          <a:lstStyle/>
          <a:p>
            <a:r>
              <a:rPr lang="en-US" sz="2400" dirty="0" smtClean="0">
                <a:latin typeface="+mj-lt"/>
              </a:rPr>
              <a:t>9 </a:t>
            </a:r>
            <a:r>
              <a:rPr lang="en-US" sz="2400" b="0" dirty="0">
                <a:latin typeface="+mj-lt"/>
              </a:rPr>
              <a:t>Under the plastic electrical solenoid assembly is </a:t>
            </a:r>
            <a:r>
              <a:rPr lang="en-US" sz="2400" b="0" dirty="0" smtClean="0">
                <a:latin typeface="+mj-lt"/>
              </a:rPr>
              <a:t>the valve </a:t>
            </a:r>
            <a:r>
              <a:rPr lang="en-US" sz="2400" b="0" dirty="0">
                <a:latin typeface="+mj-lt"/>
              </a:rPr>
              <a:t>body assembly.</a:t>
            </a:r>
            <a:endParaRPr lang="en-US" sz="2400" dirty="0">
              <a:latin typeface="+mj-lt"/>
            </a:endParaRPr>
          </a:p>
        </p:txBody>
      </p:sp>
      <p:pic>
        <p:nvPicPr>
          <p:cNvPr id="7170" name="Picture 2" descr="A photo shows an electrical solenoid assembly placed on the valve body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8" y="1615503"/>
            <a:ext cx="6188521" cy="433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7799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805125"/>
            <a:ext cx="8229600" cy="430887"/>
          </a:xfrm>
        </p:spPr>
        <p:txBody>
          <a:bodyPr>
            <a:spAutoFit/>
          </a:bodyPr>
          <a:lstStyle/>
          <a:p>
            <a:r>
              <a:rPr lang="en-US" sz="2800" dirty="0" smtClean="0">
                <a:latin typeface="+mj-lt"/>
              </a:rPr>
              <a:t>10 </a:t>
            </a:r>
            <a:r>
              <a:rPr lang="en-US" sz="2800" b="0" dirty="0">
                <a:latin typeface="+mj-lt"/>
              </a:rPr>
              <a:t>Removing the valve body assembly.</a:t>
            </a:r>
            <a:endParaRPr lang="en-US" sz="2800" dirty="0">
              <a:latin typeface="+mj-lt"/>
            </a:endParaRPr>
          </a:p>
        </p:txBody>
      </p:sp>
      <p:pic>
        <p:nvPicPr>
          <p:cNvPr id="7170" name="Picture 2" descr="A photo shows a valve body assembly removed by a technicia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1853" y="1730403"/>
            <a:ext cx="5860291" cy="410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8912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866680"/>
            <a:ext cx="8229600" cy="369332"/>
          </a:xfrm>
        </p:spPr>
        <p:txBody>
          <a:bodyPr>
            <a:spAutoFit/>
          </a:bodyPr>
          <a:lstStyle/>
          <a:p>
            <a:r>
              <a:rPr lang="en-US" sz="2400" dirty="0" smtClean="0">
                <a:latin typeface="+mj-lt"/>
              </a:rPr>
              <a:t>11 </a:t>
            </a:r>
            <a:r>
              <a:rPr lang="en-US" sz="2400" b="0" dirty="0">
                <a:latin typeface="+mj-lt"/>
              </a:rPr>
              <a:t>Turning the assembly around, showing the </a:t>
            </a:r>
            <a:r>
              <a:rPr lang="en-US" sz="2400" b="0" dirty="0" smtClean="0">
                <a:latin typeface="+mj-lt"/>
              </a:rPr>
              <a:t>end cover</a:t>
            </a:r>
            <a:r>
              <a:rPr lang="en-US" sz="2400" b="0" dirty="0">
                <a:latin typeface="+mj-lt"/>
              </a:rPr>
              <a:t>.</a:t>
            </a:r>
            <a:endParaRPr lang="en-US" sz="2400" dirty="0">
              <a:latin typeface="+mj-lt"/>
            </a:endParaRPr>
          </a:p>
        </p:txBody>
      </p:sp>
      <p:pic>
        <p:nvPicPr>
          <p:cNvPr id="7170" name="Picture 2" descr="A photo shows an end cover on one side of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7455" y="1643309"/>
            <a:ext cx="6109090" cy="427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3311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497348"/>
            <a:ext cx="8229600" cy="738664"/>
          </a:xfrm>
        </p:spPr>
        <p:txBody>
          <a:bodyPr>
            <a:spAutoFit/>
          </a:bodyPr>
          <a:lstStyle/>
          <a:p>
            <a:r>
              <a:rPr lang="en-US" sz="2400" dirty="0" smtClean="0">
                <a:latin typeface="+mj-lt"/>
              </a:rPr>
              <a:t>12 </a:t>
            </a:r>
            <a:r>
              <a:rPr lang="en-US" sz="2400" b="0" dirty="0">
                <a:latin typeface="+mj-lt"/>
              </a:rPr>
              <a:t>Removing the end cover shows the clutch packs </a:t>
            </a:r>
            <a:r>
              <a:rPr lang="en-US" sz="2400" b="0" dirty="0" smtClean="0">
                <a:latin typeface="+mj-lt"/>
              </a:rPr>
              <a:t>and planetary </a:t>
            </a:r>
            <a:r>
              <a:rPr lang="en-US" sz="2400" b="0" dirty="0">
                <a:latin typeface="+mj-lt"/>
              </a:rPr>
              <a:t>gear set.</a:t>
            </a:r>
            <a:endParaRPr lang="en-US" sz="2400" dirty="0">
              <a:latin typeface="+mj-lt"/>
            </a:endParaRPr>
          </a:p>
        </p:txBody>
      </p:sp>
      <p:pic>
        <p:nvPicPr>
          <p:cNvPr id="7170" name="Picture 2" descr="A photo shows a technician removing the end cover which shows the clutch packs and planetary gear s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8" y="1615503"/>
            <a:ext cx="6188522" cy="433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1996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497348"/>
            <a:ext cx="8229600" cy="738664"/>
          </a:xfrm>
        </p:spPr>
        <p:txBody>
          <a:bodyPr>
            <a:spAutoFit/>
          </a:bodyPr>
          <a:lstStyle/>
          <a:p>
            <a:r>
              <a:rPr lang="en-US" sz="2400" dirty="0" smtClean="0">
                <a:latin typeface="+mj-lt"/>
              </a:rPr>
              <a:t>13 </a:t>
            </a:r>
            <a:r>
              <a:rPr lang="en-US" sz="2400" b="0" dirty="0">
                <a:latin typeface="+mj-lt"/>
              </a:rPr>
              <a:t>Removing the first of five clutch packs (two </a:t>
            </a:r>
            <a:r>
              <a:rPr lang="en-US" sz="2400" b="0" dirty="0" smtClean="0">
                <a:latin typeface="+mj-lt"/>
              </a:rPr>
              <a:t>driving and </a:t>
            </a:r>
            <a:r>
              <a:rPr lang="en-US" sz="2400" b="0" dirty="0">
                <a:latin typeface="+mj-lt"/>
              </a:rPr>
              <a:t>three holding).</a:t>
            </a:r>
            <a:endParaRPr lang="en-US" sz="2400" dirty="0">
              <a:latin typeface="+mj-lt"/>
            </a:endParaRPr>
          </a:p>
        </p:txBody>
      </p:sp>
      <p:pic>
        <p:nvPicPr>
          <p:cNvPr id="7170" name="Picture 2" descr="A photo shows a technician removing the first clutch pa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8" y="1615503"/>
            <a:ext cx="6188521" cy="433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995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mj-lt"/>
              </a:rPr>
              <a:t>REMOVING THE AUTOMATIC TRANSMISSION/ TRANSAXLE FOR SERVICE</a:t>
            </a:r>
            <a:endParaRPr lang="en-US" sz="3000" dirty="0">
              <a:latin typeface="+mj-lt"/>
            </a:endParaRPr>
          </a:p>
        </p:txBody>
      </p:sp>
      <p:sp>
        <p:nvSpPr>
          <p:cNvPr id="3" name="Content Placeholder 2"/>
          <p:cNvSpPr>
            <a:spLocks noGrp="1"/>
          </p:cNvSpPr>
          <p:nvPr>
            <p:ph idx="1"/>
          </p:nvPr>
        </p:nvSpPr>
        <p:spPr/>
        <p:txBody>
          <a:bodyPr/>
          <a:lstStyle/>
          <a:p>
            <a:r>
              <a:rPr lang="en-US" dirty="0" smtClean="0"/>
              <a:t>Steps Involved</a:t>
            </a:r>
          </a:p>
          <a:p>
            <a:pPr lvl="1"/>
            <a:r>
              <a:rPr lang="en-US" dirty="0" smtClean="0"/>
              <a:t>Disconnect the battery</a:t>
            </a:r>
          </a:p>
          <a:p>
            <a:pPr lvl="1"/>
            <a:r>
              <a:rPr lang="en-US" dirty="0" smtClean="0"/>
              <a:t>Hoist the vehicle and drain the unit.</a:t>
            </a:r>
          </a:p>
          <a:p>
            <a:pPr lvl="1"/>
            <a:r>
              <a:rPr lang="en-US" dirty="0" smtClean="0"/>
              <a:t>Disconnect the drive shaft or drive axle shafts.</a:t>
            </a:r>
          </a:p>
          <a:p>
            <a:pPr lvl="1"/>
            <a:r>
              <a:rPr lang="en-US" dirty="0" smtClean="0"/>
              <a:t>Disconnect all cooler lines, linkage, and electrical connections.</a:t>
            </a:r>
          </a:p>
          <a:p>
            <a:pPr lvl="1"/>
            <a:r>
              <a:rPr lang="en-US" dirty="0" smtClean="0"/>
              <a:t>Disconnect the torque converter from the flex plate.</a:t>
            </a:r>
          </a:p>
          <a:p>
            <a:pPr lvl="1"/>
            <a:r>
              <a:rPr lang="en-US" dirty="0" smtClean="0"/>
              <a:t>Support the engine.</a:t>
            </a:r>
          </a:p>
          <a:p>
            <a:pPr lvl="1"/>
            <a:r>
              <a:rPr lang="en-US" dirty="0" smtClean="0"/>
              <a:t>Remove the transmission fasteners and safely remove the transmission from the vehicle.</a:t>
            </a:r>
          </a:p>
          <a:p>
            <a:pPr lvl="1"/>
            <a:endParaRPr lang="en-US" dirty="0"/>
          </a:p>
        </p:txBody>
      </p:sp>
    </p:spTree>
    <p:extLst>
      <p:ext uri="{BB962C8B-B14F-4D97-AF65-F5344CB8AC3E}">
        <p14:creationId xmlns:p14="http://schemas.microsoft.com/office/powerpoint/2010/main" val="274450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497348"/>
            <a:ext cx="8229600" cy="738664"/>
          </a:xfrm>
        </p:spPr>
        <p:txBody>
          <a:bodyPr>
            <a:spAutoFit/>
          </a:bodyPr>
          <a:lstStyle/>
          <a:p>
            <a:r>
              <a:rPr lang="en-US" sz="2400" dirty="0" smtClean="0">
                <a:latin typeface="+mj-lt"/>
              </a:rPr>
              <a:t>14 </a:t>
            </a:r>
            <a:r>
              <a:rPr lang="en-US" sz="2400" b="0" dirty="0">
                <a:latin typeface="+mj-lt"/>
              </a:rPr>
              <a:t>A typical clutch pack in a 6T70 showing the </a:t>
            </a:r>
            <a:r>
              <a:rPr lang="en-US" sz="2400" b="0" dirty="0" smtClean="0">
                <a:latin typeface="+mj-lt"/>
              </a:rPr>
              <a:t>selective thickness </a:t>
            </a:r>
            <a:r>
              <a:rPr lang="en-US" sz="2400" b="0" dirty="0">
                <a:latin typeface="+mj-lt"/>
              </a:rPr>
              <a:t>steel used to determine clutch </a:t>
            </a:r>
            <a:r>
              <a:rPr lang="en-US" sz="2400" b="0" dirty="0" smtClean="0">
                <a:latin typeface="+mj-lt"/>
              </a:rPr>
              <a:t>pack clearance</a:t>
            </a:r>
            <a:r>
              <a:rPr lang="en-US" sz="2400" b="0" dirty="0">
                <a:latin typeface="+mj-lt"/>
              </a:rPr>
              <a:t>.</a:t>
            </a:r>
            <a:endParaRPr lang="en-US" sz="2400" dirty="0">
              <a:latin typeface="+mj-lt"/>
            </a:endParaRPr>
          </a:p>
        </p:txBody>
      </p:sp>
      <p:pic>
        <p:nvPicPr>
          <p:cNvPr id="7170" name="Picture 2" descr="A photo shows a typical clutch pa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8" y="1615503"/>
            <a:ext cx="6188521" cy="433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9335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374238"/>
            <a:ext cx="8229600" cy="861774"/>
          </a:xfrm>
        </p:spPr>
        <p:txBody>
          <a:bodyPr>
            <a:spAutoFit/>
          </a:bodyPr>
          <a:lstStyle/>
          <a:p>
            <a:r>
              <a:rPr lang="en-US" sz="2800" dirty="0" smtClean="0">
                <a:latin typeface="+mj-lt"/>
              </a:rPr>
              <a:t>15 </a:t>
            </a:r>
            <a:r>
              <a:rPr lang="en-US" sz="2800" b="0" dirty="0">
                <a:latin typeface="+mj-lt"/>
              </a:rPr>
              <a:t>A view down into the case where multiple </a:t>
            </a:r>
            <a:r>
              <a:rPr lang="en-US" sz="2800" b="0" dirty="0" smtClean="0">
                <a:latin typeface="+mj-lt"/>
              </a:rPr>
              <a:t>clutch packs </a:t>
            </a:r>
            <a:r>
              <a:rPr lang="en-US" sz="2800" b="0" dirty="0">
                <a:latin typeface="+mj-lt"/>
              </a:rPr>
              <a:t>are found.</a:t>
            </a:r>
            <a:endParaRPr lang="en-US" sz="2800" dirty="0">
              <a:latin typeface="+mj-lt"/>
            </a:endParaRPr>
          </a:p>
        </p:txBody>
      </p:sp>
      <p:pic>
        <p:nvPicPr>
          <p:cNvPr id="7170" name="Picture 2" descr="A photo shows a case in which clutch plates are inser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9" y="1615503"/>
            <a:ext cx="6188521" cy="433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36520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128016"/>
            <a:ext cx="8229600" cy="1107996"/>
          </a:xfrm>
        </p:spPr>
        <p:txBody>
          <a:bodyPr>
            <a:spAutoFit/>
          </a:bodyPr>
          <a:lstStyle/>
          <a:p>
            <a:r>
              <a:rPr lang="en-US" sz="2400" dirty="0" smtClean="0">
                <a:latin typeface="+mj-lt"/>
              </a:rPr>
              <a:t>16 </a:t>
            </a:r>
            <a:r>
              <a:rPr lang="en-US" sz="2400" b="0" dirty="0">
                <a:latin typeface="+mj-lt"/>
              </a:rPr>
              <a:t>The output planetary gear set with four </a:t>
            </a:r>
            <a:r>
              <a:rPr lang="en-US" sz="2400" b="0" dirty="0" smtClean="0">
                <a:latin typeface="+mj-lt"/>
              </a:rPr>
              <a:t>pinions used </a:t>
            </a:r>
            <a:r>
              <a:rPr lang="en-US" sz="2400" b="0" dirty="0">
                <a:latin typeface="+mj-lt"/>
              </a:rPr>
              <a:t>on 6T70 units. The 6T75 version uses a </a:t>
            </a:r>
            <a:r>
              <a:rPr lang="en-US" sz="2400" b="0" dirty="0" smtClean="0">
                <a:latin typeface="+mj-lt"/>
              </a:rPr>
              <a:t>five pinion </a:t>
            </a:r>
            <a:r>
              <a:rPr lang="en-US" sz="2400" b="0" dirty="0">
                <a:latin typeface="+mj-lt"/>
              </a:rPr>
              <a:t>carrier and a reinforced case.</a:t>
            </a:r>
            <a:endParaRPr lang="en-US" sz="2400" dirty="0">
              <a:latin typeface="+mj-lt"/>
            </a:endParaRPr>
          </a:p>
        </p:txBody>
      </p:sp>
      <p:pic>
        <p:nvPicPr>
          <p:cNvPr id="7170" name="Picture 2" descr="A photo shows an output planetary gear set that uses a five pinion carrier and a reinforced cas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8" y="1615503"/>
            <a:ext cx="6188521" cy="433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3019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497348"/>
            <a:ext cx="8229600" cy="738664"/>
          </a:xfrm>
        </p:spPr>
        <p:txBody>
          <a:bodyPr>
            <a:spAutoFit/>
          </a:bodyPr>
          <a:lstStyle/>
          <a:p>
            <a:r>
              <a:rPr lang="en-US" sz="2400" dirty="0" smtClean="0">
                <a:latin typeface="+mj-lt"/>
              </a:rPr>
              <a:t>17 </a:t>
            </a:r>
            <a:r>
              <a:rPr lang="en-US" sz="2400" b="0" dirty="0">
                <a:latin typeface="+mj-lt"/>
              </a:rPr>
              <a:t>Reassembly of the clutches. Check service </a:t>
            </a:r>
            <a:r>
              <a:rPr lang="en-US" sz="2400" b="0" dirty="0" smtClean="0">
                <a:latin typeface="+mj-lt"/>
              </a:rPr>
              <a:t>information for </a:t>
            </a:r>
            <a:r>
              <a:rPr lang="en-US" sz="2400" b="0" dirty="0">
                <a:latin typeface="+mj-lt"/>
              </a:rPr>
              <a:t>specified clutch pack clearance.</a:t>
            </a:r>
            <a:endParaRPr lang="en-US" sz="2400" dirty="0">
              <a:latin typeface="+mj-lt"/>
            </a:endParaRPr>
          </a:p>
        </p:txBody>
      </p:sp>
      <p:pic>
        <p:nvPicPr>
          <p:cNvPr id="7170" name="Picture 2" descr="A photo shows a technician assembling all the clutch packs back into the dri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8" y="1615503"/>
            <a:ext cx="6188521" cy="433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5122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497348"/>
            <a:ext cx="8229600" cy="738664"/>
          </a:xfrm>
        </p:spPr>
        <p:txBody>
          <a:bodyPr>
            <a:spAutoFit/>
          </a:bodyPr>
          <a:lstStyle/>
          <a:p>
            <a:r>
              <a:rPr lang="en-US" sz="2400" dirty="0" smtClean="0">
                <a:latin typeface="+mj-lt"/>
              </a:rPr>
              <a:t>18 </a:t>
            </a:r>
            <a:r>
              <a:rPr lang="en-US" sz="2400" b="0" dirty="0">
                <a:latin typeface="+mj-lt"/>
              </a:rPr>
              <a:t>Notice that the final drive is equipped with </a:t>
            </a:r>
            <a:r>
              <a:rPr lang="en-US" sz="2400" b="0" dirty="0" smtClean="0">
                <a:latin typeface="+mj-lt"/>
              </a:rPr>
              <a:t>tapered roller </a:t>
            </a:r>
            <a:r>
              <a:rPr lang="en-US" sz="2400" b="0" dirty="0">
                <a:latin typeface="+mj-lt"/>
              </a:rPr>
              <a:t>bearings and this means that the </a:t>
            </a:r>
            <a:r>
              <a:rPr lang="en-US" sz="2400" b="0" dirty="0" smtClean="0">
                <a:latin typeface="+mj-lt"/>
              </a:rPr>
              <a:t>preload must </a:t>
            </a:r>
            <a:r>
              <a:rPr lang="en-US" sz="2400" b="0" dirty="0">
                <a:latin typeface="+mj-lt"/>
              </a:rPr>
              <a:t>be adjusted.</a:t>
            </a:r>
            <a:endParaRPr lang="en-US" sz="2400" dirty="0">
              <a:latin typeface="+mj-lt"/>
            </a:endParaRPr>
          </a:p>
        </p:txBody>
      </p:sp>
      <p:pic>
        <p:nvPicPr>
          <p:cNvPr id="7170" name="Picture 2" descr="A photo shows a final drive equipped with tapered roller bearing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9" y="1615502"/>
            <a:ext cx="6188521" cy="433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8139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128016"/>
            <a:ext cx="8229600" cy="1107996"/>
          </a:xfrm>
        </p:spPr>
        <p:txBody>
          <a:bodyPr>
            <a:spAutoFit/>
          </a:bodyPr>
          <a:lstStyle/>
          <a:p>
            <a:r>
              <a:rPr lang="en-US" sz="2400" dirty="0" smtClean="0">
                <a:latin typeface="+mj-lt"/>
              </a:rPr>
              <a:t>19 </a:t>
            </a:r>
            <a:r>
              <a:rPr lang="en-US" sz="2400" b="0" dirty="0">
                <a:latin typeface="+mj-lt"/>
              </a:rPr>
              <a:t>A special set of spacers and blocks used to </a:t>
            </a:r>
            <a:r>
              <a:rPr lang="en-US" sz="2400" b="0" dirty="0" smtClean="0">
                <a:latin typeface="+mj-lt"/>
              </a:rPr>
              <a:t>determine the </a:t>
            </a:r>
            <a:r>
              <a:rPr lang="en-US" sz="2400" b="0" dirty="0">
                <a:latin typeface="+mj-lt"/>
              </a:rPr>
              <a:t>preload needed. A feeler gauge is </a:t>
            </a:r>
            <a:r>
              <a:rPr lang="en-US" sz="2400" b="0" dirty="0" smtClean="0">
                <a:latin typeface="+mj-lt"/>
              </a:rPr>
              <a:t>then used </a:t>
            </a:r>
            <a:r>
              <a:rPr lang="en-US" sz="2400" b="0" dirty="0">
                <a:latin typeface="+mj-lt"/>
              </a:rPr>
              <a:t>to measure the clearance.</a:t>
            </a:r>
            <a:endParaRPr lang="en-US" sz="2400" dirty="0">
              <a:latin typeface="+mj-lt"/>
            </a:endParaRPr>
          </a:p>
        </p:txBody>
      </p:sp>
      <p:pic>
        <p:nvPicPr>
          <p:cNvPr id="7170" name="Picture 2" descr="A photo shows a technician using a feeler gauge to measure the clearance for preloa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9" y="1615503"/>
            <a:ext cx="6188521" cy="433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4895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128016"/>
            <a:ext cx="8229600" cy="1107996"/>
          </a:xfrm>
        </p:spPr>
        <p:txBody>
          <a:bodyPr>
            <a:spAutoFit/>
          </a:bodyPr>
          <a:lstStyle/>
          <a:p>
            <a:r>
              <a:rPr lang="en-US" sz="2400" dirty="0" smtClean="0">
                <a:latin typeface="+mj-lt"/>
              </a:rPr>
              <a:t>20 </a:t>
            </a:r>
            <a:r>
              <a:rPr lang="en-US" sz="2400" b="0" dirty="0">
                <a:latin typeface="+mj-lt"/>
              </a:rPr>
              <a:t>Following the procedure in service information, </a:t>
            </a:r>
            <a:r>
              <a:rPr lang="en-US" sz="2400" b="0" dirty="0" smtClean="0">
                <a:latin typeface="+mj-lt"/>
              </a:rPr>
              <a:t>the designated </a:t>
            </a:r>
            <a:r>
              <a:rPr lang="en-US" sz="2400" b="0" dirty="0">
                <a:latin typeface="+mj-lt"/>
              </a:rPr>
              <a:t>thickness of shim is selected, which </a:t>
            </a:r>
            <a:r>
              <a:rPr lang="en-US" sz="2400" b="0" dirty="0" smtClean="0">
                <a:latin typeface="+mj-lt"/>
              </a:rPr>
              <a:t>is placed </a:t>
            </a:r>
            <a:r>
              <a:rPr lang="en-US" sz="2400" b="0" dirty="0">
                <a:latin typeface="+mj-lt"/>
              </a:rPr>
              <a:t>under the bearing race in the bearing packet.</a:t>
            </a:r>
            <a:endParaRPr lang="en-US" sz="2400" dirty="0">
              <a:latin typeface="+mj-lt"/>
            </a:endParaRPr>
          </a:p>
        </p:txBody>
      </p:sp>
      <p:pic>
        <p:nvPicPr>
          <p:cNvPr id="7170" name="Picture 2" descr="A photo shows a technician inserting shim under the bearing race in a bearing pack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1854" y="1730403"/>
            <a:ext cx="5860291" cy="410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8383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497348"/>
            <a:ext cx="8229600" cy="738664"/>
          </a:xfrm>
        </p:spPr>
        <p:txBody>
          <a:bodyPr>
            <a:spAutoFit/>
          </a:bodyPr>
          <a:lstStyle/>
          <a:p>
            <a:r>
              <a:rPr lang="en-US" sz="2400" dirty="0" smtClean="0">
                <a:latin typeface="+mj-lt"/>
              </a:rPr>
              <a:t>21 </a:t>
            </a:r>
            <a:r>
              <a:rPr lang="en-US" sz="2400" b="0" dirty="0">
                <a:latin typeface="+mj-lt"/>
              </a:rPr>
              <a:t>The selective shim and race before the race </a:t>
            </a:r>
            <a:r>
              <a:rPr lang="en-US" sz="2400" b="0" dirty="0" smtClean="0">
                <a:latin typeface="+mj-lt"/>
              </a:rPr>
              <a:t>is driven </a:t>
            </a:r>
            <a:r>
              <a:rPr lang="en-US" sz="2400" b="0" dirty="0">
                <a:latin typeface="+mj-lt"/>
              </a:rPr>
              <a:t>into position.</a:t>
            </a:r>
            <a:endParaRPr lang="en-US" sz="2400" dirty="0">
              <a:latin typeface="+mj-lt"/>
            </a:endParaRPr>
          </a:p>
        </p:txBody>
      </p:sp>
      <p:pic>
        <p:nvPicPr>
          <p:cNvPr id="7170" name="Picture 2" descr="A photo shows a shim and race in its assembled posi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7455" y="1643309"/>
            <a:ext cx="6109090" cy="427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7735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374238"/>
            <a:ext cx="8229600" cy="861774"/>
          </a:xfrm>
        </p:spPr>
        <p:txBody>
          <a:bodyPr>
            <a:spAutoFit/>
          </a:bodyPr>
          <a:lstStyle/>
          <a:p>
            <a:r>
              <a:rPr lang="en-US" sz="2800" dirty="0" smtClean="0">
                <a:latin typeface="+mj-lt"/>
              </a:rPr>
              <a:t>22 </a:t>
            </a:r>
            <a:r>
              <a:rPr lang="en-US" sz="2800" b="0" dirty="0">
                <a:latin typeface="+mj-lt"/>
              </a:rPr>
              <a:t>Driving the race into position using the </a:t>
            </a:r>
            <a:r>
              <a:rPr lang="en-US" sz="2800" b="0" dirty="0" smtClean="0">
                <a:latin typeface="+mj-lt"/>
              </a:rPr>
              <a:t>specified driver</a:t>
            </a:r>
            <a:r>
              <a:rPr lang="en-US" sz="2800" b="0" dirty="0">
                <a:latin typeface="+mj-lt"/>
              </a:rPr>
              <a:t>.</a:t>
            </a:r>
            <a:endParaRPr lang="en-US" sz="2800" dirty="0">
              <a:latin typeface="+mj-lt"/>
            </a:endParaRPr>
          </a:p>
        </p:txBody>
      </p:sp>
      <p:pic>
        <p:nvPicPr>
          <p:cNvPr id="7170" name="Picture 2" descr="A photo shows a race driven into its position using a driv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8" y="1615503"/>
            <a:ext cx="6188522" cy="433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40050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374238"/>
            <a:ext cx="8229600" cy="861774"/>
          </a:xfrm>
        </p:spPr>
        <p:txBody>
          <a:bodyPr>
            <a:spAutoFit/>
          </a:bodyPr>
          <a:lstStyle/>
          <a:p>
            <a:r>
              <a:rPr lang="en-US" sz="2800" dirty="0" smtClean="0">
                <a:latin typeface="+mj-lt"/>
              </a:rPr>
              <a:t>23 </a:t>
            </a:r>
            <a:r>
              <a:rPr lang="en-US" sz="2800" b="0" dirty="0">
                <a:latin typeface="+mj-lt"/>
              </a:rPr>
              <a:t>Reassembly of the valve body being sure that </a:t>
            </a:r>
            <a:r>
              <a:rPr lang="en-US" sz="2800" b="0" dirty="0" smtClean="0">
                <a:latin typeface="+mj-lt"/>
              </a:rPr>
              <a:t>all fasteners </a:t>
            </a:r>
            <a:r>
              <a:rPr lang="en-US" sz="2800" b="0" dirty="0">
                <a:latin typeface="+mj-lt"/>
              </a:rPr>
              <a:t>are tightened to factory specifications.</a:t>
            </a:r>
            <a:endParaRPr lang="en-US" sz="2800" dirty="0">
              <a:latin typeface="+mj-lt"/>
            </a:endParaRPr>
          </a:p>
        </p:txBody>
      </p:sp>
      <p:pic>
        <p:nvPicPr>
          <p:cNvPr id="7170" name="Picture 2" descr="A photo shows a valve body being reassembled into position and the bolts being tighten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8" y="1615503"/>
            <a:ext cx="6188521" cy="433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680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136.3 </a:t>
            </a:r>
            <a:r>
              <a:rPr lang="en-US" sz="2400" dirty="0">
                <a:latin typeface="+mj-lt"/>
              </a:rPr>
              <a:t>A chain and holding fixture being used on this front-wheel-drive vehicle to support the engine when the transaxle is removed</a:t>
            </a:r>
            <a:endParaRPr lang="en-US" dirty="0">
              <a:latin typeface="+mj-lt"/>
            </a:endParaRPr>
          </a:p>
        </p:txBody>
      </p:sp>
      <p:pic>
        <p:nvPicPr>
          <p:cNvPr id="3" name="Picture 2" descr="A photo shows a chain and fixture used to hold the engine in its position while the transaxle is removed from the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31557" y="2133600"/>
            <a:ext cx="530352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803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128016"/>
            <a:ext cx="8229600" cy="1107996"/>
          </a:xfrm>
        </p:spPr>
        <p:txBody>
          <a:bodyPr>
            <a:spAutoFit/>
          </a:bodyPr>
          <a:lstStyle/>
          <a:p>
            <a:r>
              <a:rPr lang="en-US" sz="2400" dirty="0" smtClean="0">
                <a:latin typeface="+mj-lt"/>
              </a:rPr>
              <a:t>24 </a:t>
            </a:r>
            <a:r>
              <a:rPr lang="en-US" sz="2400" b="0" dirty="0">
                <a:latin typeface="+mj-lt"/>
              </a:rPr>
              <a:t>The solenoid assembly is replaced as an </a:t>
            </a:r>
            <a:r>
              <a:rPr lang="en-US" sz="2400" b="0" dirty="0" smtClean="0">
                <a:latin typeface="+mj-lt"/>
              </a:rPr>
              <a:t>assembly only </a:t>
            </a:r>
            <a:r>
              <a:rPr lang="en-US" sz="2400" b="0" dirty="0">
                <a:latin typeface="+mj-lt"/>
              </a:rPr>
              <a:t>if defective and all the fasteners need to </a:t>
            </a:r>
            <a:r>
              <a:rPr lang="en-US" sz="2400" b="0" dirty="0" smtClean="0">
                <a:latin typeface="+mj-lt"/>
              </a:rPr>
              <a:t>be torqued </a:t>
            </a:r>
            <a:r>
              <a:rPr lang="en-US" sz="2400" b="0" dirty="0">
                <a:latin typeface="+mj-lt"/>
              </a:rPr>
              <a:t>to factory specifications.</a:t>
            </a:r>
            <a:endParaRPr lang="en-US" sz="2400" dirty="0">
              <a:latin typeface="+mj-lt"/>
            </a:endParaRPr>
          </a:p>
        </p:txBody>
      </p:sp>
      <p:pic>
        <p:nvPicPr>
          <p:cNvPr id="7170" name="Picture 2" descr="A photo shows a solenoid assembly being assembled using a fasten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7738" y="1615503"/>
            <a:ext cx="6188521" cy="433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8872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535</TotalTime>
  <Words>2370</Words>
  <Application>Microsoft Office PowerPoint</Application>
  <PresentationFormat>On-screen Show (4:3)</PresentationFormat>
  <Paragraphs>176</Paragraphs>
  <Slides>91</Slides>
  <Notes>0</Notes>
  <HiddenSlides>0</HiddenSlides>
  <MMClips>0</MMClips>
  <ScaleCrop>false</ScaleCrop>
  <HeadingPairs>
    <vt:vector size="4" baseType="variant">
      <vt:variant>
        <vt:lpstr>Theme</vt:lpstr>
      </vt:variant>
      <vt:variant>
        <vt:i4>5</vt:i4>
      </vt:variant>
      <vt:variant>
        <vt:lpstr>Slide Titles</vt:lpstr>
      </vt:variant>
      <vt:variant>
        <vt:i4>91</vt:i4>
      </vt:variant>
    </vt:vector>
  </HeadingPairs>
  <TitlesOfParts>
    <vt:vector size="96" baseType="lpstr">
      <vt:lpstr>Office Theme</vt:lpstr>
      <vt:lpstr>508 Lecture</vt:lpstr>
      <vt:lpstr>2_508 Lecture</vt:lpstr>
      <vt:lpstr>3_508 Lecture</vt:lpstr>
      <vt:lpstr>4_508 Lecture</vt:lpstr>
      <vt:lpstr>Automotive Technology Principles, Diagnosis, and Service</vt:lpstr>
      <vt:lpstr>LEARNING OBJECTIVES </vt:lpstr>
      <vt:lpstr>VERIFY THE NEED FOR UNIT REPAIR</vt:lpstr>
      <vt:lpstr>Figure 136.1 (a) This Saturn did not shift correctly and one technician was ready to replace the unit; however, another technician thought that the problem could be due to a fault in the valve body</vt:lpstr>
      <vt:lpstr>Figure 136.1 (b) Removing the valve body shows the nonplanetary gears used in the Saturn automatic transaxle</vt:lpstr>
      <vt:lpstr>Figure 136.1 (c) The valve body was disassembled and a broken pressure regulator spring was found to be the cause of the customer concern</vt:lpstr>
      <vt:lpstr>Figure 136.2 A transmission identification number on the side of the unit. The information on this tag is needed when ordering parts, as there are often several versions of the same transmission used in similar vehicles and the differences could affect the parts needed</vt:lpstr>
      <vt:lpstr>REMOVING THE AUTOMATIC TRANSMISSION/ TRANSAXLE FOR SERVICE</vt:lpstr>
      <vt:lpstr>Figure 136.3 A chain and holding fixture being used on this front-wheel-drive vehicle to support the engine when the transaxle is removed</vt:lpstr>
      <vt:lpstr>Figure 136.4 A transaxle being supported by a transmission jack prior to removal of the unit from underneath the vehicle</vt:lpstr>
      <vt:lpstr>AUTOMATIC TRANSMISSION/ TRANSAXLE DISASSEMBLY (1 OF 5)</vt:lpstr>
      <vt:lpstr>Figure 136.5 A holding fixture makes working on a transmission easier</vt:lpstr>
      <vt:lpstr>Figure 136.6 A special tool being used to check the end play of the stator inside the torque converter</vt:lpstr>
      <vt:lpstr>Tech Tip </vt:lpstr>
      <vt:lpstr>Figure 136.7 A cutaway of the torque converter clutch showing the paper-thin friction material</vt:lpstr>
      <vt:lpstr>AUTOMATIC TRANSMISSION/ TRANSAXLE DISASSEMBLY (2 OF 5)</vt:lpstr>
      <vt:lpstr>Figure 136.8 A typical separator plate. Check holes over check balls to make sure that the metal balls have not caused damage to the separator plate during operation</vt:lpstr>
      <vt:lpstr>Figure 136.9 Check that all valves are free to move, and look for signs that the valves have caused wear to the valve bore. This causes fluid to leak around the valves, which can also cause shifting problems. If the bore is found to be worn, then the valve body will require repair using specialized tools or replacement</vt:lpstr>
      <vt:lpstr>Figure 136.10 Two slide hammers are often used to remove a pump from older automatic transmissions</vt:lpstr>
      <vt:lpstr>Figure 136.11 A special puller is usually specified to remove aluminum pumps from automatic transmission/transaxles. Alignment pins (arrows) are used to properly align the gasket and pump on the case during reassembly</vt:lpstr>
      <vt:lpstr>Figure 136.12 Checking a transmission pump assembly for wear using a feeler gauge. Compare the reading to factory specifications</vt:lpstr>
      <vt:lpstr>AUTOMATIC TRANSMISSION/ TRANSAXLE DISASSEMBLY (3 OF 5)</vt:lpstr>
      <vt:lpstr>AUTOMATIC TRANSMISSION/ TRANSAXLE DISASSEMBLY (4 OF 5)</vt:lpstr>
      <vt:lpstr>AUTOMATIC TRANSMISSION/ TRANSAXLE DISASSEMBLY (5 OF 5)</vt:lpstr>
      <vt:lpstr>Figure 136.13 A straight-blade screwdriver can help remove the snap ring that is used to retain the frictions and steels in the clutch pack</vt:lpstr>
      <vt:lpstr>Figure 136.14 A compressor tool is usually necessary to compress the springs of the clutch piston to remove the snap ring</vt:lpstr>
      <vt:lpstr>Figure 136.15 The ring gear has damaged gear teeth. This entire planetary gear set must be replaced because the damage also affected the gear teeth of the planetary pinion gears and the sun gear</vt:lpstr>
      <vt:lpstr>Figure 136.16 Pinion gear end play can be checked using a feeler gauge</vt:lpstr>
      <vt:lpstr>REASSEMBLING AN AUTOMATIC TRANSMISSION/ TRANSAXLE (1 OF 3) </vt:lpstr>
      <vt:lpstr>REASSEMBLING AN AUTOMATIC TRANSMISSION/ TRANSAXLE (2 OF 3) </vt:lpstr>
      <vt:lpstr>REASSEMBLING AN AUTOMATIC TRANSMISSION/ TRANSAXLE (3 OF 3)</vt:lpstr>
      <vt:lpstr>Figure 136.17 All clutch packs should be checked for proper clearance. Here, a feeler (thickness) gauge is used to check the clearance to make sure it is within factory specifications</vt:lpstr>
      <vt:lpstr>Figure 136.18 Checking clutch pack clearance using a dial indicator. This method is used when a feeler gauge cannot be inserted to check for proper clearance</vt:lpstr>
      <vt:lpstr>Figure 136.19 Air testing a clutch pack before installing it into an automatic transmission or transaxle</vt:lpstr>
      <vt:lpstr>Figure 136.20 Both the inner and outer seals are checked when air testing a clutch pack assembly</vt:lpstr>
      <vt:lpstr>Figure 136.21 A typical brass bushing used in an automatic transmission</vt:lpstr>
      <vt:lpstr>Figure 136.22 Service information states that this one-way roller clutch should be installed as shown. Check by holding the outer race so that the inner race is free to rotate counterclockwise as shown</vt:lpstr>
      <vt:lpstr>Figure 136.23 A special clamp makes removal and reinstallation of this clutch pack easier</vt:lpstr>
      <vt:lpstr>Figure 136.24 Using an alignment clamp to assemble both pump halves. To ensure proper alignment, many experts recommend lightly tapping the outer edges of the pump while tightening the clamp</vt:lpstr>
      <vt:lpstr>Figure 136.25 A dial indicator being used to measure the end play of an input shaft. If the end play is not within factory specifications, the unit may not have been assembled correctly</vt:lpstr>
      <vt:lpstr>TECH TIP</vt:lpstr>
      <vt:lpstr>Figure 136.26 Blue assembly lube</vt:lpstr>
      <vt:lpstr>Figure 136.27 A valve body being tested on a valve body tester. While it takes some setup time to adapt each valve body to the proper hoses, this type of machine can find valve body problems before the transmission/transaxle is installed in the vehicle</vt:lpstr>
      <vt:lpstr>FLUSHING THE COOLER AND THE TORQUE CONVERTER</vt:lpstr>
      <vt:lpstr>DYNAMOMETER TESTING THE AUTOMATIC TRANSMISSION/ TRANSAXLE</vt:lpstr>
      <vt:lpstr>Figure 136.28 An electric motor-driven dynamometer being used to check the operation of a 41 TE transaxle</vt:lpstr>
      <vt:lpstr>Figure 136.29 A gasoline-powered dynamometer being used to test a rear-wheel-drive automatic transmission</vt:lpstr>
      <vt:lpstr>REINSTALLING THE AUTOMATIC TRANSMISSION/ TRANSAXLE</vt:lpstr>
      <vt:lpstr>Figure 136.30 Check the linkage for proper adjustment so that the shift interlock works correctly and the PRNDL is aligned with the transmission range switch</vt:lpstr>
      <vt:lpstr>ROAD TEST</vt:lpstr>
      <vt:lpstr>TECH TIP</vt:lpstr>
      <vt:lpstr>Figure 136.31 An auxiliary automatic transmission fluid cooler installed on a Chevrolet pickup truck used to haul a car trailer</vt:lpstr>
      <vt:lpstr>Transaxle Removal</vt:lpstr>
      <vt:lpstr>1 For safety purposes, remove the negative battery cable before starting the removal procedure.</vt:lpstr>
      <vt:lpstr>2 Remove engine bay cross members that may interfere with access to the transaxle fasteners.</vt:lpstr>
      <vt:lpstr>3 Remove the air intake and air filter assembly, which is covering the transaxle in this vehicle.</vt:lpstr>
      <vt:lpstr>4 Install a support for the engine.</vt:lpstr>
      <vt:lpstr>5 Safely hoist the vehicle and remove the wheels.</vt:lpstr>
      <vt:lpstr>6 Remove the retaining nut from the drive axle shaft.</vt:lpstr>
      <vt:lpstr>7 Disconnect the lower ball joint on the front-wheel-drive vehicle to allow removal of the drive axle shaft.</vt:lpstr>
      <vt:lpstr>8 Remove the drive axle shaft from the transaxle using a pry bar.</vt:lpstr>
      <vt:lpstr>9 Disconnect the cooler lines from the transaxle using a line wrench.</vt:lpstr>
      <vt:lpstr>10 Unbolt the torque converter from the flexplate, then remove the transaxle mounts.</vt:lpstr>
      <vt:lpstr>11 With the transaxle supported on a transmission jack, remove the retaining bolts from the bell housing.</vt:lpstr>
      <vt:lpstr>12 Carefully remove the transaxle from the vehicle.</vt:lpstr>
      <vt:lpstr>Transaxle Disassembly and Assembly</vt:lpstr>
      <vt:lpstr>1 The GM 6T70 6 forward speed transaxle was a joint venture with Ford and therefore is similar to the 6F50.</vt:lpstr>
      <vt:lpstr>2 A unique thin torque converter is used to help reduce the overall length of the transaxle.</vt:lpstr>
      <vt:lpstr>3 After removing the torque converter, the housing is being removed.</vt:lpstr>
      <vt:lpstr>4 The final drive assembly is exposed after the housing has been removed.</vt:lpstr>
      <vt:lpstr>5 The final drive is easily lifted out after the housing has been removed.</vt:lpstr>
      <vt:lpstr>6 Note the tapered roller bearing used in the final drive assembly component.</vt:lpstr>
      <vt:lpstr>7 The transaxle is rotated and the plastic side cover is removed.</vt:lpstr>
      <vt:lpstr>8 Under the side cover is the valve body and integrated solenoid assembly.</vt:lpstr>
      <vt:lpstr>9 Under the plastic electrical solenoid assembly is the valve body assembly.</vt:lpstr>
      <vt:lpstr>10 Removing the valve body assembly.</vt:lpstr>
      <vt:lpstr>11 Turning the assembly around, showing the end cover.</vt:lpstr>
      <vt:lpstr>12 Removing the end cover shows the clutch packs and planetary gear set.</vt:lpstr>
      <vt:lpstr>13 Removing the first of five clutch packs (two driving and three holding).</vt:lpstr>
      <vt:lpstr>14 A typical clutch pack in a 6T70 showing the selective thickness steel used to determine clutch pack clearance.</vt:lpstr>
      <vt:lpstr>15 A view down into the case where multiple clutch packs are found.</vt:lpstr>
      <vt:lpstr>16 The output planetary gear set with four pinions used on 6T70 units. The 6T75 version uses a five pinion carrier and a reinforced case.</vt:lpstr>
      <vt:lpstr>17 Reassembly of the clutches. Check service information for specified clutch pack clearance.</vt:lpstr>
      <vt:lpstr>18 Notice that the final drive is equipped with tapered roller bearings and this means that the preload must be adjusted.</vt:lpstr>
      <vt:lpstr>19 A special set of spacers and blocks used to determine the preload needed. A feeler gauge is then used to measure the clearance.</vt:lpstr>
      <vt:lpstr>20 Following the procedure in service information, the designated thickness of shim is selected, which is placed under the bearing race in the bearing packet.</vt:lpstr>
      <vt:lpstr>21 The selective shim and race before the race is driven into position.</vt:lpstr>
      <vt:lpstr>22 Driving the race into position using the specified driver.</vt:lpstr>
      <vt:lpstr>23 Reassembly of the valve body being sure that all fasteners are tightened to factory specifications.</vt:lpstr>
      <vt:lpstr>24 The solenoid assembly is replaced as an assembly only if defective and all the fasteners need to be torqued to factory specifications.</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136</dc:title>
  <dc:creator>Curt &amp; Tammy</dc:creator>
  <cp:lastModifiedBy>Curt &amp; Tammy</cp:lastModifiedBy>
  <cp:revision>58</cp:revision>
  <dcterms:created xsi:type="dcterms:W3CDTF">2018-09-25T19:30:15Z</dcterms:created>
  <dcterms:modified xsi:type="dcterms:W3CDTF">2019-08-01T19:41:20Z</dcterms:modified>
</cp:coreProperties>
</file>