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44" r:id="rId9"/>
    <p:sldId id="315" r:id="rId10"/>
    <p:sldId id="316" r:id="rId11"/>
    <p:sldId id="317" r:id="rId12"/>
    <p:sldId id="326" r:id="rId13"/>
    <p:sldId id="327" r:id="rId14"/>
    <p:sldId id="272" r:id="rId15"/>
    <p:sldId id="328" r:id="rId16"/>
    <p:sldId id="274" r:id="rId17"/>
    <p:sldId id="329" r:id="rId18"/>
    <p:sldId id="330" r:id="rId19"/>
    <p:sldId id="343" r:id="rId20"/>
    <p:sldId id="331" r:id="rId21"/>
    <p:sldId id="332" r:id="rId22"/>
    <p:sldId id="348" r:id="rId23"/>
    <p:sldId id="349" r:id="rId24"/>
    <p:sldId id="333" r:id="rId25"/>
    <p:sldId id="334" r:id="rId26"/>
    <p:sldId id="345" r:id="rId27"/>
    <p:sldId id="346" r:id="rId28"/>
    <p:sldId id="335" r:id="rId29"/>
    <p:sldId id="336" r:id="rId30"/>
    <p:sldId id="337" r:id="rId31"/>
    <p:sldId id="338" r:id="rId32"/>
    <p:sldId id="339" r:id="rId33"/>
    <p:sldId id="340" r:id="rId34"/>
    <p:sldId id="347" r:id="rId35"/>
    <p:sldId id="341" r:id="rId36"/>
    <p:sldId id="342" r:id="rId37"/>
    <p:sldId id="32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135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Automatic Transmission/ Transaxle Diagnosis and In-Vehicle Service </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576388"/>
            <a:ext cx="59721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135.6 </a:t>
            </a:r>
            <a:r>
              <a:rPr lang="en-IN" sz="2400" dirty="0">
                <a:latin typeface="Arial (Headings)"/>
              </a:rPr>
              <a:t>Checking service information for how to perform diagnosis on an automatic transmission fault is a wise step</a:t>
            </a:r>
            <a:endParaRPr lang="en-US" dirty="0"/>
          </a:p>
        </p:txBody>
      </p:sp>
      <p:pic>
        <p:nvPicPr>
          <p:cNvPr id="3" name="Picture 2" descr="A photo shows a technician checking service information on a compu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6655" y="2280929"/>
            <a:ext cx="51023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0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371600"/>
            <a:ext cx="58102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135.7 </a:t>
            </a:r>
            <a:r>
              <a:rPr lang="en-IN" sz="2000" dirty="0">
                <a:latin typeface="Arial (Headings)"/>
              </a:rPr>
              <a:t>A torque converter clutch (TCC) solenoid. This TCC can be replaced on a General Motors vehicle without having to remove the transmission/transaxle from the vehicle</a:t>
            </a:r>
            <a:endParaRPr lang="en-US" sz="2000" dirty="0"/>
          </a:p>
        </p:txBody>
      </p:sp>
      <p:pic>
        <p:nvPicPr>
          <p:cNvPr id="3" name="Picture 2" descr="A photo shows a torque converter clutch (TCC) soleno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5445" y="2286000"/>
            <a:ext cx="57546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0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Arial (Headings)"/>
              </a:rPr>
              <a:t>Figure 135.8 This 4-cylinder General Motors vehicle has a stall speed of about 2350 RPM. Notice that the gear selector is in drive and the speedometer is reading zero</a:t>
            </a:r>
            <a:endParaRPr lang="en-US" dirty="0"/>
          </a:p>
        </p:txBody>
      </p:sp>
      <p:pic>
        <p:nvPicPr>
          <p:cNvPr id="3" name="Picture 2" descr="A photo shows the instrument panel of a General Motors vehicle with the gear selector in drive, RPM at 2350, and speedometer at 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696" y="2303815"/>
            <a:ext cx="707745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1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FLUID LEAK DIAGNOSIS</a:t>
            </a:r>
            <a:endParaRPr lang="en-US" dirty="0">
              <a:latin typeface="+mj-lt"/>
            </a:endParaRPr>
          </a:p>
        </p:txBody>
      </p:sp>
      <p:sp>
        <p:nvSpPr>
          <p:cNvPr id="3" name="Content Placeholder 2"/>
          <p:cNvSpPr>
            <a:spLocks noGrp="1"/>
          </p:cNvSpPr>
          <p:nvPr>
            <p:ph idx="1"/>
          </p:nvPr>
        </p:nvSpPr>
        <p:spPr/>
        <p:txBody>
          <a:bodyPr/>
          <a:lstStyle/>
          <a:p>
            <a:r>
              <a:rPr lang="en-US" dirty="0" smtClean="0"/>
              <a:t>Visual Inspection</a:t>
            </a:r>
          </a:p>
          <a:p>
            <a:pPr lvl="1"/>
            <a:r>
              <a:rPr lang="en-US" dirty="0"/>
              <a:t>Due to gravity and </a:t>
            </a:r>
            <a:r>
              <a:rPr lang="en-US" dirty="0" smtClean="0"/>
              <a:t>the forward </a:t>
            </a:r>
            <a:r>
              <a:rPr lang="en-US" dirty="0"/>
              <a:t>movement of the vehicle, leaking fluid will </a:t>
            </a:r>
            <a:r>
              <a:rPr lang="en-US" dirty="0" smtClean="0"/>
              <a:t>travel downward </a:t>
            </a:r>
            <a:r>
              <a:rPr lang="en-US" dirty="0"/>
              <a:t>and toward the rear</a:t>
            </a:r>
            <a:r>
              <a:rPr lang="en-US" dirty="0" smtClean="0"/>
              <a:t>.</a:t>
            </a:r>
          </a:p>
          <a:p>
            <a:r>
              <a:rPr lang="en-US" dirty="0" smtClean="0"/>
              <a:t>Dye Testing</a:t>
            </a:r>
          </a:p>
          <a:p>
            <a:pPr lvl="1"/>
            <a:r>
              <a:rPr lang="en-US" dirty="0" smtClean="0"/>
              <a:t>Used to locate difficult to find leaks.</a:t>
            </a:r>
          </a:p>
          <a:p>
            <a:pPr lvl="1"/>
            <a:r>
              <a:rPr lang="en-US" dirty="0" smtClean="0"/>
              <a:t>Follow the instruction on the bottle of dye</a:t>
            </a:r>
          </a:p>
          <a:p>
            <a:pPr lvl="1"/>
            <a:r>
              <a:rPr lang="en-US" dirty="0" smtClean="0"/>
              <a:t>Typically involves the use of a black light.</a:t>
            </a:r>
          </a:p>
          <a:p>
            <a:endParaRPr lang="en-US" dirty="0"/>
          </a:p>
        </p:txBody>
      </p:sp>
    </p:spTree>
    <p:extLst>
      <p:ext uri="{BB962C8B-B14F-4D97-AF65-F5344CB8AC3E}">
        <p14:creationId xmlns:p14="http://schemas.microsoft.com/office/powerpoint/2010/main" val="229847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135.9 </a:t>
            </a:r>
            <a:r>
              <a:rPr lang="en-IN" sz="2000" dirty="0">
                <a:latin typeface="Arial (Headings)"/>
              </a:rPr>
              <a:t>Sometimes the location of a transmission fluid leak is easy to see, but with others it can be difficult to find the exact location. Look closely at places where O-rings or gaskets are used, as these are the most common areas where fluid leaks occur</a:t>
            </a:r>
            <a:endParaRPr lang="en-US" dirty="0"/>
          </a:p>
        </p:txBody>
      </p:sp>
      <p:pic>
        <p:nvPicPr>
          <p:cNvPr id="3" name="Picture 2" descr="A photo shows transmission fluid leaking from a c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8371" y="2310765"/>
            <a:ext cx="5134559" cy="385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1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135.10 </a:t>
            </a:r>
            <a:r>
              <a:rPr lang="en-IN" sz="2400" dirty="0">
                <a:latin typeface="Arial (Headings)"/>
              </a:rPr>
              <a:t>A black light being used to locate the source of an automatic transmission fluid leak</a:t>
            </a:r>
            <a:endParaRPr lang="en-US" dirty="0"/>
          </a:p>
        </p:txBody>
      </p:sp>
      <p:pic>
        <p:nvPicPr>
          <p:cNvPr id="3" name="Picture 3" descr="A photo shows a technician using a black light to locate transmission lea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3" y="228795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TORQUE CONVERTER CLUTCH DIAGNOSIS</a:t>
            </a:r>
            <a:endParaRPr lang="en-US" dirty="0">
              <a:latin typeface="+mj-lt"/>
            </a:endParaRPr>
          </a:p>
        </p:txBody>
      </p:sp>
      <p:sp>
        <p:nvSpPr>
          <p:cNvPr id="3" name="Content Placeholder 2"/>
          <p:cNvSpPr>
            <a:spLocks noGrp="1"/>
          </p:cNvSpPr>
          <p:nvPr>
            <p:ph idx="1"/>
          </p:nvPr>
        </p:nvSpPr>
        <p:spPr/>
        <p:txBody>
          <a:bodyPr/>
          <a:lstStyle/>
          <a:p>
            <a:r>
              <a:rPr lang="en-US" dirty="0" smtClean="0"/>
              <a:t>The torque converter </a:t>
            </a:r>
            <a:r>
              <a:rPr lang="en-US" dirty="0"/>
              <a:t>clutch is usually applied above 30 MPH (48 km/h) </a:t>
            </a:r>
            <a:r>
              <a:rPr lang="en-US" dirty="0" smtClean="0"/>
              <a:t>when the </a:t>
            </a:r>
            <a:r>
              <a:rPr lang="en-US" dirty="0"/>
              <a:t>automatic transmission/transaxle is in second, third, or </a:t>
            </a:r>
            <a:r>
              <a:rPr lang="en-US" dirty="0" smtClean="0"/>
              <a:t>overdrive gear</a:t>
            </a:r>
            <a:r>
              <a:rPr lang="en-US" dirty="0"/>
              <a:t>, depending on the vehicle speed and the throttle position</a:t>
            </a:r>
            <a:r>
              <a:rPr lang="en-US" dirty="0" smtClean="0"/>
              <a:t>.</a:t>
            </a:r>
          </a:p>
          <a:p>
            <a:r>
              <a:rPr lang="en-US" dirty="0"/>
              <a:t>To test for proper operation of the torque converter clutch, </a:t>
            </a:r>
            <a:r>
              <a:rPr lang="en-US" dirty="0" smtClean="0"/>
              <a:t>simply drive </a:t>
            </a:r>
            <a:r>
              <a:rPr lang="en-US" dirty="0"/>
              <a:t>the vehicle and watch either the tachometer on the dash </a:t>
            </a:r>
            <a:r>
              <a:rPr lang="en-US" dirty="0" smtClean="0"/>
              <a:t>or connect </a:t>
            </a:r>
            <a:r>
              <a:rPr lang="en-US" dirty="0"/>
              <a:t>a scan tool to observe the engine RPM.</a:t>
            </a:r>
            <a:endParaRPr lang="en-US" dirty="0"/>
          </a:p>
        </p:txBody>
      </p:sp>
    </p:spTree>
    <p:extLst>
      <p:ext uri="{BB962C8B-B14F-4D97-AF65-F5344CB8AC3E}">
        <p14:creationId xmlns:p14="http://schemas.microsoft.com/office/powerpoint/2010/main" val="397777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PRESSURE TESTING</a:t>
            </a:r>
            <a:endParaRPr lang="en-US" dirty="0">
              <a:latin typeface="+mj-lt"/>
            </a:endParaRPr>
          </a:p>
        </p:txBody>
      </p:sp>
      <p:sp>
        <p:nvSpPr>
          <p:cNvPr id="3" name="Content Placeholder 2"/>
          <p:cNvSpPr>
            <a:spLocks noGrp="1"/>
          </p:cNvSpPr>
          <p:nvPr>
            <p:ph idx="1"/>
          </p:nvPr>
        </p:nvSpPr>
        <p:spPr/>
        <p:txBody>
          <a:bodyPr/>
          <a:lstStyle/>
          <a:p>
            <a:r>
              <a:rPr lang="en-US" dirty="0"/>
              <a:t>Pressure testing involves connecting </a:t>
            </a:r>
            <a:r>
              <a:rPr lang="en-US" dirty="0" smtClean="0"/>
              <a:t>a pressure </a:t>
            </a:r>
            <a:r>
              <a:rPr lang="en-US" dirty="0"/>
              <a:t>gauge to pressure taps located on the outside of the </a:t>
            </a:r>
            <a:r>
              <a:rPr lang="en-US" dirty="0" smtClean="0"/>
              <a:t>automatic transmission/transaxle.</a:t>
            </a:r>
          </a:p>
          <a:p>
            <a:r>
              <a:rPr lang="en-US" dirty="0" smtClean="0"/>
              <a:t>Transducers</a:t>
            </a:r>
          </a:p>
          <a:p>
            <a:pPr lvl="1"/>
            <a:r>
              <a:rPr lang="en-US" dirty="0"/>
              <a:t>A transducer-equipped vehicle will usually </a:t>
            </a:r>
            <a:r>
              <a:rPr lang="en-US" dirty="0" smtClean="0"/>
              <a:t>provide an </a:t>
            </a:r>
            <a:r>
              <a:rPr lang="en-US" dirty="0"/>
              <a:t>actual pressure reading on a scan tool.</a:t>
            </a:r>
            <a:endParaRPr lang="en-US" dirty="0"/>
          </a:p>
        </p:txBody>
      </p:sp>
    </p:spTree>
    <p:extLst>
      <p:ext uri="{BB962C8B-B14F-4D97-AF65-F5344CB8AC3E}">
        <p14:creationId xmlns:p14="http://schemas.microsoft.com/office/powerpoint/2010/main" val="19467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135.1</a:t>
            </a:r>
            <a:r>
              <a:rPr lang="en-US" dirty="0" smtClean="0"/>
              <a:t> </a:t>
            </a:r>
            <a:r>
              <a:rPr lang="en-US" dirty="0"/>
              <a:t>Explain the process of diagnosing transmission problems</a:t>
            </a:r>
            <a:r>
              <a:rPr lang="en-US" dirty="0" smtClean="0"/>
              <a:t>.</a:t>
            </a:r>
          </a:p>
          <a:p>
            <a:pPr marL="0" indent="0">
              <a:buNone/>
            </a:pPr>
            <a:r>
              <a:rPr lang="en-US" b="1" dirty="0" smtClean="0">
                <a:solidFill>
                  <a:srgbClr val="005A70"/>
                </a:solidFill>
              </a:rPr>
              <a:t>135.2 </a:t>
            </a:r>
            <a:r>
              <a:rPr lang="en-US" dirty="0"/>
              <a:t>Discuss the procedures for performing in-vehicle service</a:t>
            </a:r>
            <a:r>
              <a:rPr lang="en-US" dirty="0" smtClean="0"/>
              <a: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135.11 </a:t>
            </a:r>
            <a:r>
              <a:rPr lang="en-IN" sz="1800" dirty="0">
                <a:latin typeface="Arial (Headings)"/>
              </a:rPr>
              <a:t>The locations (taps) for connecting a pressure gauge to measure the pressure of the various hydraulic circuits are usually found on the side of the automatic transmission/transaxle. Check service information for the exact locations for the vehicle being tested</a:t>
            </a:r>
            <a:endParaRPr lang="en-US" sz="1800" dirty="0"/>
          </a:p>
        </p:txBody>
      </p:sp>
      <p:pic>
        <p:nvPicPr>
          <p:cNvPr id="3" name="Picture 2" descr="A photo shows three pressure taps on the side of an automatic transmission/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4363" y="2057400"/>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78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135.12 </a:t>
            </a:r>
            <a:r>
              <a:rPr lang="en-IN" sz="2000" dirty="0">
                <a:latin typeface="Arial (Headings)"/>
              </a:rPr>
              <a:t>Six pressure gauges are installed on this vehicle to show students how the pressures vary and how the gauges can be used to find faults or possible problem areas before the unit is removed and disassembled</a:t>
            </a:r>
            <a:endParaRPr lang="en-US" dirty="0"/>
          </a:p>
        </p:txBody>
      </p:sp>
      <p:pic>
        <p:nvPicPr>
          <p:cNvPr id="3" name="Picture 2" descr="A photo shows six pressure gauges installed on a vehicle that are labeled as: KD RLS, cooler, Gov, KD apply, Line, and Lo/Re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5705" y="2297567"/>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1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IN-VEHICLE SERVICE (1 OF 2)</a:t>
            </a:r>
            <a:endParaRPr lang="en-US" dirty="0">
              <a:latin typeface="+mj-lt"/>
            </a:endParaRPr>
          </a:p>
        </p:txBody>
      </p:sp>
      <p:sp>
        <p:nvSpPr>
          <p:cNvPr id="3" name="Content Placeholder 2"/>
          <p:cNvSpPr>
            <a:spLocks noGrp="1"/>
          </p:cNvSpPr>
          <p:nvPr>
            <p:ph idx="1"/>
          </p:nvPr>
        </p:nvSpPr>
        <p:spPr/>
        <p:txBody>
          <a:bodyPr/>
          <a:lstStyle/>
          <a:p>
            <a:r>
              <a:rPr lang="en-US" dirty="0" smtClean="0"/>
              <a:t>Pan Removal</a:t>
            </a:r>
          </a:p>
          <a:p>
            <a:pPr lvl="1"/>
            <a:r>
              <a:rPr lang="en-US" dirty="0"/>
              <a:t>Inspect the inside of the pan for excessive friction material </a:t>
            </a:r>
            <a:r>
              <a:rPr lang="en-US" dirty="0" smtClean="0"/>
              <a:t>and wear </a:t>
            </a:r>
            <a:r>
              <a:rPr lang="en-US" dirty="0"/>
              <a:t>metals (such as lead and copper from bushings</a:t>
            </a:r>
            <a:r>
              <a:rPr lang="en-US" dirty="0" smtClean="0"/>
              <a:t>).</a:t>
            </a:r>
          </a:p>
          <a:p>
            <a:r>
              <a:rPr lang="en-US" dirty="0" smtClean="0"/>
              <a:t>Filter Replacement</a:t>
            </a:r>
          </a:p>
          <a:p>
            <a:pPr lvl="1"/>
            <a:r>
              <a:rPr lang="en-US" dirty="0" smtClean="0"/>
              <a:t>Check </a:t>
            </a:r>
            <a:r>
              <a:rPr lang="en-US" dirty="0"/>
              <a:t>service information for the </a:t>
            </a:r>
            <a:r>
              <a:rPr lang="en-US" dirty="0" smtClean="0"/>
              <a:t>exact procedure </a:t>
            </a:r>
            <a:r>
              <a:rPr lang="en-US" dirty="0"/>
              <a:t>to follow when replacing the filter</a:t>
            </a:r>
            <a:r>
              <a:rPr lang="en-US" dirty="0" smtClean="0"/>
              <a:t>.</a:t>
            </a:r>
          </a:p>
          <a:p>
            <a:r>
              <a:rPr lang="en-US" dirty="0" smtClean="0"/>
              <a:t>Flushing ATF</a:t>
            </a:r>
          </a:p>
          <a:p>
            <a:pPr lvl="1"/>
            <a:r>
              <a:rPr lang="en-US" dirty="0" smtClean="0"/>
              <a:t>Refer to the instructions on the flushing machine.</a:t>
            </a:r>
            <a:endParaRPr lang="en-US" dirty="0"/>
          </a:p>
        </p:txBody>
      </p:sp>
    </p:spTree>
    <p:extLst>
      <p:ext uri="{BB962C8B-B14F-4D97-AF65-F5344CB8AC3E}">
        <p14:creationId xmlns:p14="http://schemas.microsoft.com/office/powerpoint/2010/main" val="68072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IN-VEHICLE SERVICE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Band Adjustment</a:t>
            </a:r>
          </a:p>
          <a:p>
            <a:pPr lvl="1"/>
            <a:r>
              <a:rPr lang="en-US" sz="2200" dirty="0"/>
              <a:t>The procedure usually involves </a:t>
            </a:r>
            <a:r>
              <a:rPr lang="en-US" sz="2200" dirty="0" smtClean="0"/>
              <a:t>tightening the </a:t>
            </a:r>
            <a:r>
              <a:rPr lang="en-US" sz="2200" dirty="0"/>
              <a:t>adjustment nut or bolts to a specified torque reading </a:t>
            </a:r>
            <a:r>
              <a:rPr lang="en-US" sz="2200" dirty="0" smtClean="0"/>
              <a:t>and then </a:t>
            </a:r>
            <a:r>
              <a:rPr lang="en-US" sz="2200" dirty="0"/>
              <a:t>backing off the adjustment nut or bolts a specified number </a:t>
            </a:r>
            <a:r>
              <a:rPr lang="en-US" sz="2200" dirty="0" smtClean="0"/>
              <a:t>of times.</a:t>
            </a:r>
          </a:p>
          <a:p>
            <a:r>
              <a:rPr lang="en-US" dirty="0" smtClean="0"/>
              <a:t>Linkage Adjustment</a:t>
            </a:r>
          </a:p>
          <a:p>
            <a:pPr lvl="1"/>
            <a:r>
              <a:rPr lang="en-US" sz="2200" dirty="0" smtClean="0"/>
              <a:t>The linkage </a:t>
            </a:r>
            <a:r>
              <a:rPr lang="en-US" sz="2200" dirty="0"/>
              <a:t>may need to be adjusted to compensate for worn </a:t>
            </a:r>
            <a:r>
              <a:rPr lang="en-US" sz="2200" dirty="0" smtClean="0"/>
              <a:t>linkage components.</a:t>
            </a:r>
          </a:p>
          <a:p>
            <a:pPr lvl="1"/>
            <a:r>
              <a:rPr lang="en-US" sz="2200" dirty="0"/>
              <a:t>Before adjusting the linkage, check the engine </a:t>
            </a:r>
            <a:r>
              <a:rPr lang="en-US" sz="2200" dirty="0" smtClean="0"/>
              <a:t>and transmission/transaxle </a:t>
            </a:r>
            <a:r>
              <a:rPr lang="en-US" sz="2200" dirty="0"/>
              <a:t>mounts carefully, because a defective </a:t>
            </a:r>
            <a:r>
              <a:rPr lang="en-US" sz="2200" dirty="0" smtClean="0"/>
              <a:t>mount is </a:t>
            </a:r>
            <a:r>
              <a:rPr lang="en-US" sz="2200" dirty="0"/>
              <a:t>a common reason for needing a linkage adjustment.</a:t>
            </a:r>
            <a:endParaRPr lang="en-US" sz="2200" dirty="0"/>
          </a:p>
        </p:txBody>
      </p:sp>
    </p:spTree>
    <p:extLst>
      <p:ext uri="{BB962C8B-B14F-4D97-AF65-F5344CB8AC3E}">
        <p14:creationId xmlns:p14="http://schemas.microsoft.com/office/powerpoint/2010/main" val="75109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135.13 </a:t>
            </a:r>
            <a:r>
              <a:rPr lang="en-IN" sz="2400" dirty="0">
                <a:latin typeface="Arial (Headings)"/>
              </a:rPr>
              <a:t>Draining the fluid from an automatic transaxle by allowing the fluid to flow into a container after most of the retaining bolts have been removed</a:t>
            </a:r>
            <a:endParaRPr lang="en-US" dirty="0"/>
          </a:p>
        </p:txBody>
      </p:sp>
      <p:pic>
        <p:nvPicPr>
          <p:cNvPr id="3" name="Picture 2" descr="A photo shows a technician draining the fluid from an automatic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2149764"/>
            <a:ext cx="5168604" cy="388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135.14 </a:t>
            </a:r>
            <a:r>
              <a:rPr lang="en-IN" sz="2400" dirty="0">
                <a:latin typeface="Arial (Headings)"/>
              </a:rPr>
              <a:t>This is a normal amount of wear material in the bottom of an automatic transmission pan</a:t>
            </a:r>
            <a:endParaRPr lang="en-US" dirty="0"/>
          </a:p>
        </p:txBody>
      </p:sp>
      <p:pic>
        <p:nvPicPr>
          <p:cNvPr id="3" name="Picture 2" descr="A photo shows wear material in the form of sludge at the bottom of a transmission p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4524" y="2487417"/>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6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135.15 </a:t>
            </a:r>
            <a:r>
              <a:rPr lang="en-IN" sz="2400" dirty="0">
                <a:latin typeface="Arial (Headings)"/>
              </a:rPr>
              <a:t>Always check that the filter is secured by a clip or other fastener to keep it from dropping out of location</a:t>
            </a:r>
            <a:r>
              <a:rPr lang="en-US" sz="2400" dirty="0">
                <a:latin typeface="Arial (Headings)"/>
              </a:rPr>
              <a:t> </a:t>
            </a:r>
            <a:endParaRPr lang="en-US" dirty="0"/>
          </a:p>
        </p:txBody>
      </p:sp>
      <p:pic>
        <p:nvPicPr>
          <p:cNvPr id="3" name="Picture 2" descr="A photo shows a transmission filter secured by a filter retaining cl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2494" y="2430604"/>
            <a:ext cx="4866016" cy="365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1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135.16 </a:t>
            </a:r>
            <a:r>
              <a:rPr lang="en-IN" sz="2000" dirty="0">
                <a:latin typeface="Arial (Headings)"/>
              </a:rPr>
              <a:t>A fluid exchange machine uses the engine and the transmission pump to force the fluid into the machine where the old fluid is used to push against a diaphragm, which then forces new fluid back through the transmission. </a:t>
            </a:r>
            <a:endParaRPr lang="en-US" sz="2000" dirty="0"/>
          </a:p>
        </p:txBody>
      </p:sp>
      <p:pic>
        <p:nvPicPr>
          <p:cNvPr id="3" name="Picture 2" descr="A figure shows two hoses to ATF flush machine connected to the cooler lines of a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2112" y="2286000"/>
            <a:ext cx="5459620" cy="371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5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21" y="304800"/>
            <a:ext cx="8229600" cy="1097280"/>
          </a:xfrm>
        </p:spPr>
        <p:txBody>
          <a:bodyPr/>
          <a:lstStyle/>
          <a:p>
            <a:r>
              <a:rPr lang="en-US" sz="1800" dirty="0">
                <a:latin typeface="Arial (Headings)"/>
              </a:rPr>
              <a:t>Figure 135.17 </a:t>
            </a:r>
            <a:r>
              <a:rPr lang="en-IN" sz="1800" dirty="0">
                <a:latin typeface="Arial (Headings)"/>
              </a:rPr>
              <a:t>In this case, the cork-rubber gasket is glued to the pan and is ready to be installed. The retaining bolts need to be tightened in sequence, but be aware that overtightening will cause a leak. Also, some manufacturers recommend using only an RTV sealer, but never use an RTV sealer and a gasket together</a:t>
            </a:r>
            <a:endParaRPr lang="en-US" sz="1800" dirty="0"/>
          </a:p>
        </p:txBody>
      </p:sp>
      <p:pic>
        <p:nvPicPr>
          <p:cNvPr id="3" name="Picture 2" descr="A photo shows a cork-rubber gasket glued to the transmission p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6269" y="2209800"/>
            <a:ext cx="4888305" cy="367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7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135.18 </a:t>
            </a:r>
            <a:r>
              <a:rPr lang="en-IN" sz="2400" dirty="0">
                <a:latin typeface="Arial (Headings)"/>
              </a:rPr>
              <a:t>Adjusting the intermediate band on a Ford A4LD transmission</a:t>
            </a:r>
            <a:endParaRPr lang="en-US" dirty="0"/>
          </a:p>
        </p:txBody>
      </p:sp>
      <p:pic>
        <p:nvPicPr>
          <p:cNvPr id="3" name="Picture 2" descr="A photo shows a technician using an intermediate band adjuster on a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6774" y="1872281"/>
            <a:ext cx="5617455" cy="42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5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PROBLEM DIAGNOSIS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400" dirty="0" smtClean="0"/>
              <a:t>Verify the Customer Concern</a:t>
            </a:r>
          </a:p>
          <a:p>
            <a:r>
              <a:rPr lang="en-US" sz="2400" dirty="0" smtClean="0"/>
              <a:t>Fluid Check</a:t>
            </a:r>
          </a:p>
          <a:p>
            <a:pPr lvl="1"/>
            <a:r>
              <a:rPr lang="en-US" dirty="0" smtClean="0"/>
              <a:t>With a dipstick</a:t>
            </a:r>
          </a:p>
          <a:p>
            <a:pPr lvl="1"/>
            <a:r>
              <a:rPr lang="en-US" dirty="0" smtClean="0"/>
              <a:t>Without a dipstick</a:t>
            </a:r>
          </a:p>
          <a:p>
            <a:r>
              <a:rPr lang="en-US" sz="2400" dirty="0" smtClean="0"/>
              <a:t>Test Drive</a:t>
            </a:r>
          </a:p>
          <a:p>
            <a:pPr lvl="1"/>
            <a:r>
              <a:rPr lang="en-US" sz="2000" dirty="0" smtClean="0"/>
              <a:t>Try to drive under the same conditions as the owner.</a:t>
            </a:r>
            <a:endParaRPr lang="en-US" sz="2000" dirty="0" smtClean="0"/>
          </a:p>
          <a:p>
            <a:r>
              <a:rPr lang="en-US" sz="2400" dirty="0" smtClean="0"/>
              <a:t>Commanding Shifts</a:t>
            </a:r>
          </a:p>
          <a:p>
            <a:pPr lvl="1"/>
            <a:r>
              <a:rPr lang="en-US" sz="2000" dirty="0" smtClean="0"/>
              <a:t>Use the scan tool to command shifts.</a:t>
            </a:r>
          </a:p>
          <a:p>
            <a:r>
              <a:rPr lang="en-US" sz="2400" dirty="0" smtClean="0"/>
              <a:t>Check Diagnostic Trouble Codes</a:t>
            </a:r>
          </a:p>
          <a:p>
            <a:pPr lvl="1"/>
            <a:r>
              <a:rPr lang="en-US" sz="2000" dirty="0" smtClean="0"/>
              <a:t>These problems should be corrected before further diagnosis.</a:t>
            </a:r>
            <a:endParaRPr lang="en-US" sz="2000" dirty="0" smtClean="0"/>
          </a:p>
          <a:p>
            <a:endParaRPr lang="en-US" sz="2400" dirty="0" smtClean="0"/>
          </a:p>
          <a:p>
            <a:endParaRPr lang="en-US" dirty="0" smtClean="0"/>
          </a:p>
          <a:p>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2514"/>
            <a:ext cx="4267200" cy="607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81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135.19 </a:t>
            </a:r>
            <a:r>
              <a:rPr lang="en-IN" sz="2400" dirty="0">
                <a:latin typeface="Arial (Headings)"/>
              </a:rPr>
              <a:t>A dim headlight indicates excessive resistance between the battery and the electrical connector to the automatic transmission/transaxle</a:t>
            </a:r>
            <a:endParaRPr lang="en-US" dirty="0"/>
          </a:p>
        </p:txBody>
      </p:sp>
      <p:pic>
        <p:nvPicPr>
          <p:cNvPr id="3" name="Picture 2" descr="A photo shows a dim head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3979" y="2057400"/>
            <a:ext cx="5159296" cy="386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7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135.20 </a:t>
            </a:r>
            <a:r>
              <a:rPr lang="en-IN" sz="2000" dirty="0">
                <a:latin typeface="Arial (Headings)"/>
              </a:rPr>
              <a:t>A bright headlight indicates that there should be sufficient current flow available at the automatic transmission/ transaxle to operate all the solenoids correctly</a:t>
            </a:r>
            <a:endParaRPr lang="en-US" sz="2000" dirty="0"/>
          </a:p>
        </p:txBody>
      </p:sp>
      <p:pic>
        <p:nvPicPr>
          <p:cNvPr id="3" name="Picture 2" descr="A photo shows a bright head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8184" y="2209800"/>
            <a:ext cx="4926391" cy="369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7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TRANSMISSION PROBLEM DIAGNOSIS </a:t>
            </a:r>
            <a:r>
              <a:rPr lang="en-US" dirty="0" smtClean="0">
                <a:latin typeface="+mj-lt"/>
              </a:rPr>
              <a:t>(2 </a:t>
            </a:r>
            <a:r>
              <a:rPr lang="en-US" dirty="0">
                <a:latin typeface="+mj-lt"/>
              </a:rPr>
              <a:t>OF 2)</a:t>
            </a:r>
            <a:endParaRPr lang="en-US" dirty="0">
              <a:latin typeface="+mj-lt"/>
            </a:endParaRPr>
          </a:p>
        </p:txBody>
      </p:sp>
      <p:sp>
        <p:nvSpPr>
          <p:cNvPr id="3" name="Content Placeholder 2"/>
          <p:cNvSpPr>
            <a:spLocks noGrp="1"/>
          </p:cNvSpPr>
          <p:nvPr>
            <p:ph idx="1"/>
          </p:nvPr>
        </p:nvSpPr>
        <p:spPr/>
        <p:txBody>
          <a:bodyPr/>
          <a:lstStyle/>
          <a:p>
            <a:r>
              <a:rPr lang="en-US" sz="2400" dirty="0"/>
              <a:t>Scan </a:t>
            </a:r>
            <a:r>
              <a:rPr lang="en-US" sz="2400" dirty="0" smtClean="0"/>
              <a:t>Data</a:t>
            </a:r>
          </a:p>
          <a:p>
            <a:pPr lvl="1"/>
            <a:r>
              <a:rPr lang="en-US" sz="2000" dirty="0" smtClean="0"/>
              <a:t>May assist in determining the root cause of the problem.</a:t>
            </a:r>
            <a:endParaRPr lang="en-US" sz="2000" dirty="0"/>
          </a:p>
          <a:p>
            <a:r>
              <a:rPr lang="en-US" sz="2400" dirty="0"/>
              <a:t>Check Technical Service </a:t>
            </a:r>
            <a:r>
              <a:rPr lang="en-US" sz="2400" dirty="0" smtClean="0"/>
              <a:t>Bulletins</a:t>
            </a:r>
          </a:p>
          <a:p>
            <a:pPr lvl="1"/>
            <a:r>
              <a:rPr lang="en-US" sz="2000" dirty="0" smtClean="0"/>
              <a:t>30% of all problems can be solved with TSBs.</a:t>
            </a:r>
            <a:endParaRPr lang="en-US" sz="2000" dirty="0"/>
          </a:p>
          <a:p>
            <a:r>
              <a:rPr lang="en-US" sz="2400" dirty="0" smtClean="0"/>
              <a:t>Transmission/Transaxle Identification</a:t>
            </a:r>
          </a:p>
          <a:p>
            <a:pPr lvl="1"/>
            <a:r>
              <a:rPr lang="en-US" sz="2000" dirty="0" smtClean="0"/>
              <a:t>Important when trying to order parts.</a:t>
            </a:r>
          </a:p>
          <a:p>
            <a:r>
              <a:rPr lang="en-US" sz="2400" dirty="0" smtClean="0"/>
              <a:t>Stall Testing the Torque Converter</a:t>
            </a:r>
          </a:p>
          <a:p>
            <a:pPr lvl="1"/>
            <a:r>
              <a:rPr lang="en-US" sz="2000" dirty="0" smtClean="0"/>
              <a:t>Often </a:t>
            </a:r>
            <a:r>
              <a:rPr lang="en-US" sz="2000" dirty="0"/>
              <a:t>performed to verify the proper operation of the torque converter.</a:t>
            </a:r>
            <a:endParaRPr lang="en-US" sz="2000" dirty="0" smtClean="0"/>
          </a:p>
          <a:p>
            <a:pPr lvl="1"/>
            <a:endParaRPr lang="en-US" dirty="0"/>
          </a:p>
        </p:txBody>
      </p:sp>
    </p:spTree>
    <p:extLst>
      <p:ext uri="{BB962C8B-B14F-4D97-AF65-F5344CB8AC3E}">
        <p14:creationId xmlns:p14="http://schemas.microsoft.com/office/powerpoint/2010/main" val="43111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8229600" cy="1097280"/>
          </a:xfrm>
        </p:spPr>
        <p:txBody>
          <a:bodyPr/>
          <a:lstStyle/>
          <a:p>
            <a:r>
              <a:rPr lang="en-US" sz="1800" dirty="0">
                <a:latin typeface="Arial (Headings)"/>
              </a:rPr>
              <a:t>Figure 135.1 </a:t>
            </a:r>
            <a:r>
              <a:rPr lang="en-IN" sz="1800" dirty="0">
                <a:latin typeface="Arial (Headings)"/>
              </a:rPr>
              <a:t>A typical automatic transmission dipstick(fluid level indicator). Many use a clip to keep it from being forced upward due to pressure changes inside the automatic transmission. A firm seal also helps keep water from getting into the fluid, which can cause severe damage to the clutches and bands</a:t>
            </a:r>
            <a:endParaRPr lang="en-US" sz="1800" dirty="0"/>
          </a:p>
        </p:txBody>
      </p:sp>
      <p:pic>
        <p:nvPicPr>
          <p:cNvPr id="5" name="Picture 2" descr="A photo shows an ATF dipstick and an engine oil dipstick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075" y="19812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135.2 </a:t>
            </a:r>
            <a:r>
              <a:rPr lang="en-IN" sz="2000" dirty="0">
                <a:latin typeface="Arial (Headings)"/>
              </a:rPr>
              <a:t>The “add” mark on most automatic transmission dipsticks indicates the level is down 0.5 quart (0.5 </a:t>
            </a:r>
            <a:r>
              <a:rPr lang="en-IN" sz="2000" dirty="0" err="1">
                <a:latin typeface="Arial (Headings)"/>
              </a:rPr>
              <a:t>liter</a:t>
            </a:r>
            <a:r>
              <a:rPr lang="en-IN" sz="2000" dirty="0">
                <a:latin typeface="Arial (Headings)"/>
              </a:rPr>
              <a:t>). Always follow the instructions stamped or printed on the dipstick</a:t>
            </a:r>
            <a:endParaRPr lang="en-US" sz="2000" dirty="0">
              <a:latin typeface="+mj-lt"/>
            </a:endParaRPr>
          </a:p>
        </p:txBody>
      </p:sp>
      <p:pic>
        <p:nvPicPr>
          <p:cNvPr id="6" name="Picture 2" descr="A photo an ATF dipstick with marks for ADD and Full hot label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9370" y="3810000"/>
            <a:ext cx="7641962" cy="63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77" y="304800"/>
            <a:ext cx="8229600" cy="1097280"/>
          </a:xfrm>
        </p:spPr>
        <p:txBody>
          <a:bodyPr/>
          <a:lstStyle/>
          <a:p>
            <a:r>
              <a:rPr lang="en-US" sz="1800" dirty="0">
                <a:latin typeface="Arial (Headings)"/>
              </a:rPr>
              <a:t>Figure 135.3 </a:t>
            </a:r>
            <a:r>
              <a:rPr lang="en-IN" sz="1800" dirty="0">
                <a:latin typeface="Arial (Headings)"/>
              </a:rPr>
              <a:t>The temperature of the automatic transmission fluid is displayed on a factory or factory-level scan tool. It may require that the vehicle be driven under a load for the fluid to reach the specified temperature and can often be achieved by simply allowing the engine to idle</a:t>
            </a:r>
            <a:endParaRPr lang="en-US" sz="1800" dirty="0">
              <a:latin typeface="+mj-lt"/>
            </a:endParaRPr>
          </a:p>
        </p:txBody>
      </p:sp>
      <p:pic>
        <p:nvPicPr>
          <p:cNvPr id="4" name="Picture 2" descr="A photo shows the display of a scan tool with transmission data display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824" y="2438400"/>
            <a:ext cx="4280107" cy="321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135.4 </a:t>
            </a:r>
            <a:r>
              <a:rPr lang="en-IN" sz="2400" dirty="0">
                <a:latin typeface="Arial (Headings)"/>
              </a:rPr>
              <a:t>Most factory or factory-level scan tools are capable of bidirectional control of the automatic transmission or transaxle</a:t>
            </a:r>
            <a:endParaRPr lang="en-US" dirty="0"/>
          </a:p>
        </p:txBody>
      </p:sp>
      <p:pic>
        <p:nvPicPr>
          <p:cNvPr id="3" name="Picture 2" descr="A photo shows the display of a scan tool with solenoid control display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4343" y="1752600"/>
            <a:ext cx="5177981" cy="390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135.5 </a:t>
            </a:r>
            <a:r>
              <a:rPr lang="en-IN" sz="2000" dirty="0">
                <a:latin typeface="Arial (Headings)"/>
              </a:rPr>
              <a:t>A Tech 2 scan tool is able to display shift solenoid current. Use this information and check service information for the specified current to help diagnose shift solenoid-related faults</a:t>
            </a:r>
            <a:endParaRPr lang="en-US" sz="2000" dirty="0"/>
          </a:p>
        </p:txBody>
      </p:sp>
      <p:pic>
        <p:nvPicPr>
          <p:cNvPr id="3" name="Picture 2" descr="A photo shows the display of a scan tool with PC solenoid control display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6439" y="2057400"/>
            <a:ext cx="48158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9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383</TotalTime>
  <Words>1130</Words>
  <Application>Microsoft Office PowerPoint</Application>
  <PresentationFormat>On-screen Show (4:3)</PresentationFormat>
  <Paragraphs>82</Paragraphs>
  <Slides>33</Slides>
  <Notes>0</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Office Theme</vt:lpstr>
      <vt:lpstr>508 Lecture</vt:lpstr>
      <vt:lpstr>2_508 Lecture</vt:lpstr>
      <vt:lpstr>3_508 Lecture</vt:lpstr>
      <vt:lpstr>4_508 Lecture</vt:lpstr>
      <vt:lpstr>Automotive Technology Principles, Diagnosis, and Service</vt:lpstr>
      <vt:lpstr>LEARNING OBJECTIVES </vt:lpstr>
      <vt:lpstr>TRANSMISSION PROBLEM DIAGNOSIS (1 OF 2)</vt:lpstr>
      <vt:lpstr>TRANSMISSION PROBLEM DIAGNOSIS (2 OF 2)</vt:lpstr>
      <vt:lpstr>Figure 135.1 A typical automatic transmission dipstick(fluid level indicator). Many use a clip to keep it from being forced upward due to pressure changes inside the automatic transmission. A firm seal also helps keep water from getting into the fluid, which can cause severe damage to the clutches and bands</vt:lpstr>
      <vt:lpstr>Figure 135.2 The “add” mark on most automatic transmission dipsticks indicates the level is down 0.5 quart (0.5 liter). Always follow the instructions stamped or printed on the dipstick</vt:lpstr>
      <vt:lpstr>Figure 135.3 The temperature of the automatic transmission fluid is displayed on a factory or factory-level scan tool. It may require that the vehicle be driven under a load for the fluid to reach the specified temperature and can often be achieved by simply allowing the engine to idle</vt:lpstr>
      <vt:lpstr>Figure 135.4 Most factory or factory-level scan tools are capable of bidirectional control of the automatic transmission or transaxle</vt:lpstr>
      <vt:lpstr>Figure 135.5 A Tech 2 scan tool is able to display shift solenoid current. Use this information and check service information for the specified current to help diagnose shift solenoid-related faults</vt:lpstr>
      <vt:lpstr>Tech Tip </vt:lpstr>
      <vt:lpstr>Figure 135.6 Checking service information for how to perform diagnosis on an automatic transmission fault is a wise step</vt:lpstr>
      <vt:lpstr>CASE STUDY</vt:lpstr>
      <vt:lpstr>Figure 135.7 A torque converter clutch (TCC) solenoid. This TCC can be replaced on a General Motors vehicle without having to remove the transmission/transaxle from the vehicle</vt:lpstr>
      <vt:lpstr>Figure 135.8 This 4-cylinder General Motors vehicle has a stall speed of about 2350 RPM. Notice that the gear selector is in drive and the speedometer is reading zero</vt:lpstr>
      <vt:lpstr>TRANSMISSION FLUID LEAK DIAGNOSIS</vt:lpstr>
      <vt:lpstr>Figure 135.9 Sometimes the location of a transmission fluid leak is easy to see, but with others it can be difficult to find the exact location. Look closely at places where O-rings or gaskets are used, as these are the most common areas where fluid leaks occur</vt:lpstr>
      <vt:lpstr>Figure 135.10 A black light being used to locate the source of an automatic transmission fluid leak</vt:lpstr>
      <vt:lpstr>TORQUE CONVERTER CLUTCH DIAGNOSIS</vt:lpstr>
      <vt:lpstr>PRESSURE TESTING</vt:lpstr>
      <vt:lpstr>Figure 135.11 The locations (taps) for connecting a pressure gauge to measure the pressure of the various hydraulic circuits are usually found on the side of the automatic transmission/transaxle. Check service information for the exact locations for the vehicle being tested</vt:lpstr>
      <vt:lpstr>Figure 135.12 Six pressure gauges are installed on this vehicle to show students how the pressures vary and how the gauges can be used to find faults or possible problem areas before the unit is removed and disassembled</vt:lpstr>
      <vt:lpstr>IN-VEHICLE SERVICE (1 OF 2)</vt:lpstr>
      <vt:lpstr>IN-VEHICLE SERVICE (2 OF 2)</vt:lpstr>
      <vt:lpstr>Figure 135.13 Draining the fluid from an automatic transaxle by allowing the fluid to flow into a container after most of the retaining bolts have been removed</vt:lpstr>
      <vt:lpstr>Figure 135.14 This is a normal amount of wear material in the bottom of an automatic transmission pan</vt:lpstr>
      <vt:lpstr>Figure 135.15 Always check that the filter is secured by a clip or other fastener to keep it from dropping out of location </vt:lpstr>
      <vt:lpstr>Figure 135.16 A fluid exchange machine uses the engine and the transmission pump to force the fluid into the machine where the old fluid is used to push against a diaphragm, which then forces new fluid back through the transmission. </vt:lpstr>
      <vt:lpstr>Figure 135.17 In this case, the cork-rubber gasket is glued to the pan and is ready to be installed. The retaining bolts need to be tightened in sequence, but be aware that overtightening will cause a leak. Also, some manufacturers recommend using only an RTV sealer, but never use an RTV sealer and a gasket together</vt:lpstr>
      <vt:lpstr>Figure 135.18 Adjusting the intermediate band on a Ford A4LD transmission</vt:lpstr>
      <vt:lpstr>TECH TIP</vt:lpstr>
      <vt:lpstr>Figure 135.19 A dim headlight indicates excessive resistance between the battery and the electrical connector to the automatic transmission/transaxle</vt:lpstr>
      <vt:lpstr>Figure 135.20 A bright headlight indicates that there should be sufficient current flow available at the automatic transmission/ transaxle to operate all the solenoids correctly</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135</dc:title>
  <dc:creator>Curt &amp; Tammy</dc:creator>
  <cp:lastModifiedBy>Curt &amp; Tammy</cp:lastModifiedBy>
  <cp:revision>50</cp:revision>
  <dcterms:created xsi:type="dcterms:W3CDTF">2018-09-25T19:30:15Z</dcterms:created>
  <dcterms:modified xsi:type="dcterms:W3CDTF">2019-08-01T15:56:28Z</dcterms:modified>
</cp:coreProperties>
</file>