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62" r:id="rId11"/>
    <p:sldId id="363" r:id="rId12"/>
    <p:sldId id="315" r:id="rId13"/>
    <p:sldId id="316" r:id="rId14"/>
    <p:sldId id="317" r:id="rId15"/>
    <p:sldId id="267" r:id="rId16"/>
    <p:sldId id="268" r:id="rId17"/>
    <p:sldId id="364" r:id="rId18"/>
    <p:sldId id="365" r:id="rId19"/>
    <p:sldId id="270" r:id="rId20"/>
    <p:sldId id="326" r:id="rId21"/>
    <p:sldId id="327" r:id="rId22"/>
    <p:sldId id="328" r:id="rId23"/>
    <p:sldId id="329" r:id="rId24"/>
    <p:sldId id="330" r:id="rId25"/>
    <p:sldId id="366" r:id="rId26"/>
    <p:sldId id="367" r:id="rId27"/>
    <p:sldId id="331" r:id="rId28"/>
    <p:sldId id="332" r:id="rId29"/>
    <p:sldId id="333" r:id="rId30"/>
    <p:sldId id="334" r:id="rId31"/>
    <p:sldId id="368" r:id="rId32"/>
    <p:sldId id="369" r:id="rId33"/>
    <p:sldId id="335" r:id="rId34"/>
    <p:sldId id="336" r:id="rId35"/>
    <p:sldId id="337" r:id="rId36"/>
    <p:sldId id="338" r:id="rId37"/>
    <p:sldId id="286" r:id="rId38"/>
    <p:sldId id="287" r:id="rId39"/>
    <p:sldId id="370" r:id="rId40"/>
    <p:sldId id="339" r:id="rId41"/>
    <p:sldId id="371" r:id="rId42"/>
    <p:sldId id="340" r:id="rId43"/>
    <p:sldId id="341" r:id="rId44"/>
    <p:sldId id="342" r:id="rId45"/>
    <p:sldId id="343" r:id="rId46"/>
    <p:sldId id="372" r:id="rId47"/>
    <p:sldId id="373" r:id="rId48"/>
    <p:sldId id="344" r:id="rId49"/>
    <p:sldId id="345" r:id="rId50"/>
    <p:sldId id="346" r:id="rId51"/>
    <p:sldId id="347" r:id="rId52"/>
    <p:sldId id="348" r:id="rId53"/>
    <p:sldId id="274" r:id="rId54"/>
    <p:sldId id="349" r:id="rId55"/>
    <p:sldId id="374" r:id="rId56"/>
    <p:sldId id="375" r:id="rId57"/>
    <p:sldId id="350" r:id="rId58"/>
    <p:sldId id="351" r:id="rId59"/>
    <p:sldId id="352" r:id="rId60"/>
    <p:sldId id="353" r:id="rId61"/>
    <p:sldId id="376" r:id="rId62"/>
    <p:sldId id="377" r:id="rId63"/>
    <p:sldId id="354" r:id="rId64"/>
    <p:sldId id="355" r:id="rId65"/>
    <p:sldId id="356" r:id="rId66"/>
    <p:sldId id="299" r:id="rId67"/>
    <p:sldId id="300" r:id="rId68"/>
    <p:sldId id="378" r:id="rId69"/>
    <p:sldId id="357" r:id="rId70"/>
    <p:sldId id="358" r:id="rId71"/>
    <p:sldId id="359" r:id="rId72"/>
    <p:sldId id="360" r:id="rId73"/>
    <p:sldId id="361" r:id="rId74"/>
    <p:sldId id="32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134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Hydraulic Components and Control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a transmission cooler?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dissipate heat created primarily in the torque converter.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OIL PUMP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a:t>
            </a:r>
            <a:r>
              <a:rPr lang="en-US" i="1" dirty="0" smtClean="0"/>
              <a:t> </a:t>
            </a:r>
            <a:r>
              <a:rPr lang="en-US" dirty="0" smtClean="0"/>
              <a:t>pump</a:t>
            </a:r>
            <a:r>
              <a:rPr lang="en-US" i="1" dirty="0" smtClean="0"/>
              <a:t> </a:t>
            </a:r>
            <a:r>
              <a:rPr lang="en-US" dirty="0" smtClean="0"/>
              <a:t>is</a:t>
            </a:r>
            <a:r>
              <a:rPr lang="en-US" i="1" dirty="0" smtClean="0"/>
              <a:t> </a:t>
            </a:r>
            <a:r>
              <a:rPr lang="en-US" dirty="0" smtClean="0"/>
              <a:t>used to supply </a:t>
            </a:r>
            <a:r>
              <a:rPr lang="en-US" dirty="0"/>
              <a:t>fluid flow and to pressurize the system</a:t>
            </a:r>
            <a:r>
              <a:rPr lang="en-US" dirty="0" smtClean="0"/>
              <a:t>.</a:t>
            </a:r>
          </a:p>
          <a:p>
            <a:r>
              <a:rPr lang="en-US" dirty="0" smtClean="0"/>
              <a:t>Parts and Operation</a:t>
            </a:r>
          </a:p>
          <a:p>
            <a:pPr lvl="1"/>
            <a:r>
              <a:rPr lang="en-US" dirty="0"/>
              <a:t>Most oil pumps mount directly </a:t>
            </a:r>
            <a:r>
              <a:rPr lang="en-US" dirty="0" smtClean="0"/>
              <a:t>behind the </a:t>
            </a:r>
            <a:r>
              <a:rPr lang="en-US" dirty="0"/>
              <a:t>torque converter and are usually driven by the </a:t>
            </a:r>
            <a:r>
              <a:rPr lang="en-US" dirty="0" smtClean="0"/>
              <a:t>converter drive </a:t>
            </a:r>
            <a:r>
              <a:rPr lang="en-US" dirty="0"/>
              <a:t>hub</a:t>
            </a:r>
            <a:r>
              <a:rPr lang="en-US" dirty="0" smtClean="0"/>
              <a:t>.</a:t>
            </a:r>
          </a:p>
          <a:p>
            <a:r>
              <a:rPr lang="en-US" dirty="0" smtClean="0"/>
              <a:t>Pressure Regulation</a:t>
            </a:r>
          </a:p>
          <a:p>
            <a:pPr lvl="1"/>
            <a:r>
              <a:rPr lang="en-US" dirty="0" smtClean="0"/>
              <a:t>A </a:t>
            </a:r>
            <a:r>
              <a:rPr lang="en-US" dirty="0"/>
              <a:t>pressure regulator valve, or </a:t>
            </a:r>
            <a:r>
              <a:rPr lang="en-US" dirty="0" smtClean="0"/>
              <a:t>pressure control valve is used </a:t>
            </a:r>
            <a:r>
              <a:rPr lang="en-US" i="1" dirty="0" smtClean="0"/>
              <a:t> </a:t>
            </a:r>
            <a:r>
              <a:rPr lang="en-US" dirty="0"/>
              <a:t>to control hydraulic pressure.</a:t>
            </a:r>
            <a:endParaRPr lang="en-US" dirty="0"/>
          </a:p>
        </p:txBody>
      </p:sp>
    </p:spTree>
    <p:extLst>
      <p:ext uri="{BB962C8B-B14F-4D97-AF65-F5344CB8AC3E}">
        <p14:creationId xmlns:p14="http://schemas.microsoft.com/office/powerpoint/2010/main" val="30523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TRANSMISSION OIL PUMP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Variable Displacement Pump</a:t>
            </a:r>
          </a:p>
          <a:p>
            <a:pPr lvl="1"/>
            <a:r>
              <a:rPr lang="en-US" sz="2200" dirty="0"/>
              <a:t>Many newer </a:t>
            </a:r>
            <a:r>
              <a:rPr lang="en-US" sz="2200" dirty="0" smtClean="0"/>
              <a:t>automatic transmissions </a:t>
            </a:r>
            <a:r>
              <a:rPr lang="en-US" sz="2200" dirty="0"/>
              <a:t>and transaxles use a variable displacement pump </a:t>
            </a:r>
            <a:r>
              <a:rPr lang="en-US" sz="2200" dirty="0" smtClean="0"/>
              <a:t>to reduce </a:t>
            </a:r>
            <a:r>
              <a:rPr lang="en-US" sz="2200" dirty="0"/>
              <a:t>the power needed to achieve fluid </a:t>
            </a:r>
            <a:r>
              <a:rPr lang="en-US" sz="2200" dirty="0" smtClean="0"/>
              <a:t>pressure.</a:t>
            </a:r>
          </a:p>
          <a:p>
            <a:r>
              <a:rPr lang="en-US" dirty="0" smtClean="0"/>
              <a:t>Electronic Pressure Regulation</a:t>
            </a:r>
          </a:p>
          <a:p>
            <a:pPr lvl="1"/>
            <a:r>
              <a:rPr lang="en-US" sz="2200" dirty="0" smtClean="0"/>
              <a:t>Transmissions/transaxles </a:t>
            </a:r>
            <a:r>
              <a:rPr lang="en-US" sz="2200" dirty="0"/>
              <a:t>often regulate hydraulic </a:t>
            </a:r>
            <a:r>
              <a:rPr lang="en-US" sz="2200" dirty="0" smtClean="0"/>
              <a:t>system pressure </a:t>
            </a:r>
            <a:r>
              <a:rPr lang="en-US" sz="2200" dirty="0"/>
              <a:t>using computer-controlled </a:t>
            </a:r>
            <a:r>
              <a:rPr lang="en-US" sz="2200" dirty="0" smtClean="0"/>
              <a:t>solenoids.</a:t>
            </a:r>
          </a:p>
          <a:p>
            <a:r>
              <a:rPr lang="en-US" dirty="0" smtClean="0"/>
              <a:t>Typical Pressures</a:t>
            </a:r>
          </a:p>
          <a:p>
            <a:pPr lvl="1"/>
            <a:r>
              <a:rPr lang="en-US" sz="2200" dirty="0"/>
              <a:t>Normal line pressure = 60 to 120 PSI (414 to 830 </a:t>
            </a:r>
            <a:r>
              <a:rPr lang="en-US" sz="2200" dirty="0" err="1"/>
              <a:t>kPa</a:t>
            </a:r>
            <a:r>
              <a:rPr lang="en-US" sz="2200" dirty="0" smtClean="0"/>
              <a:t>)</a:t>
            </a:r>
          </a:p>
          <a:p>
            <a:pPr lvl="1"/>
            <a:r>
              <a:rPr lang="en-US" sz="2200" dirty="0" smtClean="0"/>
              <a:t>Wide </a:t>
            </a:r>
            <a:r>
              <a:rPr lang="en-US" sz="2200" dirty="0"/>
              <a:t>open throttle (WOT) </a:t>
            </a:r>
            <a:r>
              <a:rPr lang="en-US" sz="2200" dirty="0" smtClean="0"/>
              <a:t>= </a:t>
            </a:r>
            <a:r>
              <a:rPr lang="pl-PL" sz="2200" dirty="0" smtClean="0"/>
              <a:t>90 </a:t>
            </a:r>
            <a:r>
              <a:rPr lang="pl-PL" sz="2200" dirty="0"/>
              <a:t>to 150 PSI (620 to 1,034 kPa)</a:t>
            </a:r>
            <a:endParaRPr lang="en-US" sz="2200" dirty="0"/>
          </a:p>
        </p:txBody>
      </p:sp>
    </p:spTree>
    <p:extLst>
      <p:ext uri="{BB962C8B-B14F-4D97-AF65-F5344CB8AC3E}">
        <p14:creationId xmlns:p14="http://schemas.microsoft.com/office/powerpoint/2010/main" val="23616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3200" dirty="0">
                <a:latin typeface="+mj-lt"/>
              </a:rPr>
              <a:t>Figure 134.4 </a:t>
            </a:r>
            <a:r>
              <a:rPr lang="en-US" sz="3200" dirty="0">
                <a:latin typeface="+mj-lt"/>
              </a:rPr>
              <a:t>(a) Gear-type pump</a:t>
            </a:r>
            <a:endParaRPr lang="en-US" sz="3400" dirty="0">
              <a:latin typeface="+mj-lt"/>
            </a:endParaRPr>
          </a:p>
        </p:txBody>
      </p:sp>
      <p:pic>
        <p:nvPicPr>
          <p:cNvPr id="4" name="Picture 2" descr="A photo shows an internal gear-type oil pump that has 2 gears. The smaller gear of the two is meshed within the bigger gear, and a crescent shaped element is fixed between the two ge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9748" y="1502666"/>
            <a:ext cx="5744505" cy="464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134.4 </a:t>
            </a:r>
            <a:r>
              <a:rPr lang="en-US" sz="2800" dirty="0">
                <a:latin typeface="+mj-lt"/>
              </a:rPr>
              <a:t>(b) </a:t>
            </a:r>
            <a:r>
              <a:rPr lang="en-US" sz="2800" dirty="0" err="1">
                <a:latin typeface="+mj-lt"/>
              </a:rPr>
              <a:t>Geroter</a:t>
            </a:r>
            <a:r>
              <a:rPr lang="en-US" sz="2800" dirty="0">
                <a:latin typeface="+mj-lt"/>
              </a:rPr>
              <a:t>-type pump</a:t>
            </a:r>
            <a:endParaRPr lang="en-US" sz="2800" dirty="0">
              <a:latin typeface="+mj-lt"/>
            </a:endParaRPr>
          </a:p>
        </p:txBody>
      </p:sp>
      <p:pic>
        <p:nvPicPr>
          <p:cNvPr id="3" name="Picture 2" descr="A drawing shows a gerotor-type oil pump. An inner rotor with a big opening in the center to hold the crankshaft, is enmeshed within an outer rotor that has one more tooth than the inner rotor, and this is encased in an outer ca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9748" y="1600200"/>
            <a:ext cx="5744504" cy="464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9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134.4 </a:t>
            </a:r>
            <a:r>
              <a:rPr lang="en-US" sz="2800" dirty="0">
                <a:latin typeface="+mj-lt"/>
              </a:rPr>
              <a:t>(c) Vane-type pump</a:t>
            </a:r>
            <a:endParaRPr lang="en-US" sz="2800" dirty="0">
              <a:latin typeface="+mj-lt"/>
            </a:endParaRPr>
          </a:p>
        </p:txBody>
      </p:sp>
      <p:pic>
        <p:nvPicPr>
          <p:cNvPr id="3" name="Picture 2" descr="A photo shows a vane type pump with vanes that extend outward from the center. A priming spring is also connected to the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9748" y="1505792"/>
            <a:ext cx="5744504" cy="463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9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134.5</a:t>
            </a:r>
            <a:r>
              <a:rPr lang="en-US" sz="2400" dirty="0">
                <a:latin typeface="+mj-lt"/>
              </a:rPr>
              <a:t> When pressure on the face of the pressure regulator valve overcomes spring force, the valve moves to open the exhaust port</a:t>
            </a:r>
            <a:endParaRPr lang="en-US" dirty="0">
              <a:latin typeface="+mj-lt"/>
            </a:endParaRPr>
          </a:p>
        </p:txBody>
      </p:sp>
      <p:pic>
        <p:nvPicPr>
          <p:cNvPr id="3" name="Picture 2" descr="The illustration shows the following:&#10;• It is divided into 3 chambers by piston one and two. &#10;• First chamber is on extreme right which has spring that holds piston one in place.&#10;• After that is right chamber then one more piston separating right and left chambers.&#10;• Right chamber has inlet port; the inlet port is always open. &#10;• Left chamber has exhaust port, the exhaust port in case of high pressure. &#10;• The piston 1 and 2 are attached by a 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3921" y="1559367"/>
            <a:ext cx="5556158" cy="459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7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134.6</a:t>
            </a:r>
            <a:r>
              <a:rPr lang="en-US" sz="2000" dirty="0">
                <a:latin typeface="+mj-lt"/>
              </a:rPr>
              <a:t> The variable pump is at the maximum output position until the regulator valve moves enough to decrease volume by rotating the slide against the force of the priming spring. </a:t>
            </a:r>
            <a:endParaRPr lang="en-US" sz="2000" dirty="0">
              <a:latin typeface="+mj-lt"/>
            </a:endParaRPr>
          </a:p>
        </p:txBody>
      </p:sp>
      <p:pic>
        <p:nvPicPr>
          <p:cNvPr id="3" name="Picture 2" descr="The illustration shows the following:&#10;• Variable pump is a vane type pump with moving slide (outer shell) held in place by a spring. The movement of slide is controlled by decrease line.&#10;• When the decrease line is pressurized, the offset of slide reduces reducing the volume. &#10;• The pump output is connected to line, which is connected to pressure relief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5338" y="1947734"/>
            <a:ext cx="7133325" cy="420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5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n-lt"/>
              </a:rPr>
              <a:t>Figure 134.7</a:t>
            </a:r>
            <a:r>
              <a:rPr lang="en-US" sz="2000" dirty="0">
                <a:latin typeface="+mn-lt"/>
              </a:rPr>
              <a:t> The pressure control solenoid controls the mainline pressure, which is in turn controlled by the powertrain control module (PCM) or the transmission control module (TCM), by applying pressure to the spring side of the pressure regulator valve</a:t>
            </a:r>
            <a:endParaRPr lang="en-US" sz="2000" dirty="0">
              <a:latin typeface="+mn-lt"/>
            </a:endParaRPr>
          </a:p>
        </p:txBody>
      </p:sp>
      <p:pic>
        <p:nvPicPr>
          <p:cNvPr id="3" name="Picture 2" descr="An illustration shows working of pressure control solenoids. The mainline pressure is controlled by pressure control solenoid, which controls the flow to boost and exhaust. The boost is connected to boost valve which is a pressure regulator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9452" y="1678400"/>
            <a:ext cx="3905097" cy="446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2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134.1</a:t>
            </a:r>
            <a:r>
              <a:rPr lang="en-US" dirty="0" smtClean="0"/>
              <a:t> </a:t>
            </a:r>
            <a:r>
              <a:rPr lang="en-US" dirty="0"/>
              <a:t>Discuss the different types of automatic transmission fluid</a:t>
            </a:r>
            <a:r>
              <a:rPr lang="en-US" dirty="0" smtClean="0"/>
              <a:t>.</a:t>
            </a:r>
          </a:p>
          <a:p>
            <a:pPr marL="0" indent="0">
              <a:buNone/>
            </a:pPr>
            <a:r>
              <a:rPr lang="en-US" b="1" dirty="0" smtClean="0">
                <a:solidFill>
                  <a:srgbClr val="005A70"/>
                </a:solidFill>
              </a:rPr>
              <a:t>134.2 </a:t>
            </a:r>
            <a:r>
              <a:rPr lang="en-US" dirty="0" smtClean="0"/>
              <a:t>Explain </a:t>
            </a:r>
            <a:r>
              <a:rPr lang="en-US" dirty="0"/>
              <a:t>the function of automatic transmission fluid </a:t>
            </a:r>
            <a:r>
              <a:rPr lang="en-US" dirty="0" smtClean="0"/>
              <a:t>coolers, pumps</a:t>
            </a:r>
            <a:r>
              <a:rPr lang="en-US" dirty="0"/>
              <a:t>, and apply/holding devices.</a:t>
            </a:r>
            <a:endParaRPr lang="en-US" dirty="0"/>
          </a:p>
          <a:p>
            <a:pPr marL="0" indent="0">
              <a:buNone/>
            </a:pPr>
            <a:r>
              <a:rPr lang="en-US" b="1" dirty="0" smtClean="0">
                <a:solidFill>
                  <a:srgbClr val="005A70"/>
                </a:solidFill>
              </a:rPr>
              <a:t>134.3 </a:t>
            </a:r>
            <a:r>
              <a:rPr lang="en-US" dirty="0"/>
              <a:t>Discuss bands, multi-plate clutches, accumulators, and </a:t>
            </a:r>
            <a:r>
              <a:rPr lang="en-US" dirty="0" smtClean="0"/>
              <a:t>one-way clutches</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APPLY OR HOLDING DEVICES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Mechanical </a:t>
            </a:r>
            <a:r>
              <a:rPr lang="en-US" dirty="0"/>
              <a:t>or hydraulic assemblies that provide </a:t>
            </a:r>
            <a:r>
              <a:rPr lang="en-US" dirty="0" smtClean="0"/>
              <a:t>the force </a:t>
            </a:r>
            <a:r>
              <a:rPr lang="en-US" dirty="0"/>
              <a:t>to hold or drive members of a planetary gear set</a:t>
            </a:r>
            <a:r>
              <a:rPr lang="en-US" dirty="0" smtClean="0"/>
              <a:t>.</a:t>
            </a:r>
          </a:p>
          <a:p>
            <a:r>
              <a:rPr lang="en-US" dirty="0" smtClean="0"/>
              <a:t>Automatic transmissions </a:t>
            </a:r>
            <a:r>
              <a:rPr lang="en-US" dirty="0"/>
              <a:t>typically use the following as apply devices</a:t>
            </a:r>
            <a:r>
              <a:rPr lang="en-US" dirty="0" smtClean="0"/>
              <a:t>.</a:t>
            </a:r>
          </a:p>
          <a:p>
            <a:pPr lvl="1"/>
            <a:r>
              <a:rPr lang="en-US" dirty="0" smtClean="0"/>
              <a:t>Bands</a:t>
            </a:r>
          </a:p>
          <a:p>
            <a:pPr lvl="1"/>
            <a:r>
              <a:rPr lang="en-US" dirty="0" smtClean="0"/>
              <a:t>Multi-plate clutches</a:t>
            </a:r>
          </a:p>
          <a:p>
            <a:pPr lvl="1"/>
            <a:r>
              <a:rPr lang="en-US" dirty="0" smtClean="0"/>
              <a:t>One-way clutches</a:t>
            </a:r>
            <a:endParaRPr lang="en-US" dirty="0"/>
          </a:p>
        </p:txBody>
      </p:sp>
    </p:spTree>
    <p:extLst>
      <p:ext uri="{BB962C8B-B14F-4D97-AF65-F5344CB8AC3E}">
        <p14:creationId xmlns:p14="http://schemas.microsoft.com/office/powerpoint/2010/main" val="274503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BANDS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Transmission bands are holding (braking) devices</a:t>
            </a:r>
            <a:r>
              <a:rPr lang="en-US" dirty="0" smtClean="0"/>
              <a:t>.</a:t>
            </a:r>
          </a:p>
          <a:p>
            <a:pPr lvl="1"/>
            <a:r>
              <a:rPr lang="en-US" dirty="0"/>
              <a:t>A transmission band stops and holds one planetary </a:t>
            </a:r>
            <a:r>
              <a:rPr lang="en-US" dirty="0" smtClean="0"/>
              <a:t>gear set member.</a:t>
            </a:r>
          </a:p>
          <a:p>
            <a:r>
              <a:rPr lang="en-US" dirty="0" smtClean="0"/>
              <a:t>Hydraulic Servos</a:t>
            </a:r>
          </a:p>
          <a:p>
            <a:pPr lvl="1"/>
            <a:r>
              <a:rPr lang="en-US" dirty="0"/>
              <a:t>A band is applied by using a </a:t>
            </a:r>
            <a:r>
              <a:rPr lang="en-US" dirty="0" smtClean="0"/>
              <a:t>hydraulically operated </a:t>
            </a:r>
            <a:r>
              <a:rPr lang="en-US" dirty="0"/>
              <a:t>piston that travels inside a machined cylinder bore</a:t>
            </a:r>
            <a:r>
              <a:rPr lang="en-US" dirty="0" smtClean="0"/>
              <a:t>.</a:t>
            </a:r>
          </a:p>
          <a:p>
            <a:r>
              <a:rPr lang="en-US" dirty="0" smtClean="0"/>
              <a:t>Servo Linkages</a:t>
            </a:r>
          </a:p>
          <a:p>
            <a:pPr lvl="1"/>
            <a:r>
              <a:rPr lang="en-US" dirty="0"/>
              <a:t>Servo rods</a:t>
            </a:r>
            <a:r>
              <a:rPr lang="en-US" i="1" dirty="0"/>
              <a:t> </a:t>
            </a:r>
            <a:r>
              <a:rPr lang="en-US" dirty="0"/>
              <a:t>and struts</a:t>
            </a:r>
            <a:r>
              <a:rPr lang="en-US" i="1" dirty="0"/>
              <a:t> </a:t>
            </a:r>
            <a:r>
              <a:rPr lang="en-US" dirty="0"/>
              <a:t>transfer the servo apply force to </a:t>
            </a:r>
            <a:r>
              <a:rPr lang="en-US" dirty="0" smtClean="0"/>
              <a:t>the transmission </a:t>
            </a:r>
            <a:r>
              <a:rPr lang="en-US" dirty="0"/>
              <a:t>band.</a:t>
            </a:r>
            <a:endParaRPr lang="en-US" dirty="0"/>
          </a:p>
        </p:txBody>
      </p:sp>
    </p:spTree>
    <p:extLst>
      <p:ext uri="{BB962C8B-B14F-4D97-AF65-F5344CB8AC3E}">
        <p14:creationId xmlns:p14="http://schemas.microsoft.com/office/powerpoint/2010/main" val="352329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134.8</a:t>
            </a:r>
            <a:r>
              <a:rPr lang="en-US" sz="2400" dirty="0">
                <a:latin typeface="+mj-lt"/>
              </a:rPr>
              <a:t> Gear set members are attached to a drum and are held stationary when the band applies</a:t>
            </a:r>
            <a:endParaRPr lang="en-US" dirty="0">
              <a:latin typeface="+mj-lt"/>
            </a:endParaRPr>
          </a:p>
        </p:txBody>
      </p:sp>
      <p:pic>
        <p:nvPicPr>
          <p:cNvPr id="3" name="Picture 2" descr="The illustration shows the following components:&#10;• Intermediate band&#10;• High-reverse clutch drum&#10;• Front sun gear&#10;• Input shell&#10;• Rear sun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937" y="2312930"/>
            <a:ext cx="8220127"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5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134.9</a:t>
            </a:r>
            <a:r>
              <a:rPr lang="en-US" sz="2400" dirty="0">
                <a:latin typeface="+mj-lt"/>
              </a:rPr>
              <a:t> Transmission bands come in several designs and thicknesses</a:t>
            </a:r>
            <a:endParaRPr lang="en-US" dirty="0">
              <a:latin typeface="+mj-lt"/>
            </a:endParaRPr>
          </a:p>
        </p:txBody>
      </p:sp>
      <p:pic>
        <p:nvPicPr>
          <p:cNvPr id="3" name="Picture 2" descr="An illustration shows 3 types of bands. Split-band has a center notch, thick heavy band has two thick, flat surfaces at the top, and light thin band has two thin, flat surfaces at the 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937" y="2394933"/>
            <a:ext cx="8220127" cy="324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7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134.10</a:t>
            </a:r>
            <a:r>
              <a:rPr lang="en-US" sz="2400" dirty="0">
                <a:latin typeface="+mj-lt"/>
              </a:rPr>
              <a:t> A servo uses hydraulic pressure to move a piston, which applies a band</a:t>
            </a:r>
            <a:endParaRPr lang="en-US" dirty="0">
              <a:latin typeface="+mj-lt"/>
            </a:endParaRPr>
          </a:p>
        </p:txBody>
      </p:sp>
      <p:pic>
        <p:nvPicPr>
          <p:cNvPr id="3" name="Picture 2" descr="An illustration shows working of hydraulic servos. Hydraulic pressure pushes a piston supported by a spring. Motion of piston actuates the mechanis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8089" y="1869771"/>
            <a:ext cx="6847822"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2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134.11</a:t>
            </a:r>
            <a:r>
              <a:rPr lang="en-US" sz="2400" dirty="0">
                <a:latin typeface="+mj-lt"/>
              </a:rPr>
              <a:t> One end of a band is held stationary and the other end is attached to the servo</a:t>
            </a:r>
            <a:endParaRPr lang="en-US" dirty="0">
              <a:latin typeface="+mj-lt"/>
            </a:endParaRPr>
          </a:p>
        </p:txBody>
      </p:sp>
      <p:pic>
        <p:nvPicPr>
          <p:cNvPr id="3" name="Picture 2" descr="An illustration shows working of band brakes. A band is placed around a drum. The band is tightened around the drum using hydraulic servo mechanis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7007" y="1869771"/>
            <a:ext cx="5889986"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9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MULTIPLE-PLATE CLUTCHES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Clutches have more </a:t>
            </a:r>
            <a:r>
              <a:rPr lang="en-US" dirty="0" smtClean="0"/>
              <a:t>friction area </a:t>
            </a:r>
            <a:r>
              <a:rPr lang="en-US" dirty="0"/>
              <a:t>so they can develop more force and handle more torque </a:t>
            </a:r>
            <a:r>
              <a:rPr lang="en-US" dirty="0" smtClean="0"/>
              <a:t>than a </a:t>
            </a:r>
            <a:r>
              <a:rPr lang="en-US" dirty="0"/>
              <a:t>band, and they are self-adjusting</a:t>
            </a:r>
            <a:r>
              <a:rPr lang="en-US" dirty="0" smtClean="0"/>
              <a:t>.</a:t>
            </a:r>
          </a:p>
          <a:p>
            <a:r>
              <a:rPr lang="en-US" dirty="0" smtClean="0"/>
              <a:t>Parts</a:t>
            </a:r>
          </a:p>
          <a:p>
            <a:pPr lvl="1"/>
            <a:r>
              <a:rPr lang="en-US" dirty="0"/>
              <a:t>The multiple-plate clutch consists of plates, a </a:t>
            </a:r>
            <a:r>
              <a:rPr lang="en-US" dirty="0" smtClean="0"/>
              <a:t>piston, drum </a:t>
            </a:r>
            <a:r>
              <a:rPr lang="en-US" dirty="0"/>
              <a:t>(retainer), and snap ring</a:t>
            </a:r>
            <a:r>
              <a:rPr lang="en-US" dirty="0" smtClean="0"/>
              <a:t>.</a:t>
            </a:r>
          </a:p>
          <a:p>
            <a:endParaRPr lang="en-US" dirty="0"/>
          </a:p>
        </p:txBody>
      </p:sp>
    </p:spTree>
    <p:extLst>
      <p:ext uri="{BB962C8B-B14F-4D97-AF65-F5344CB8AC3E}">
        <p14:creationId xmlns:p14="http://schemas.microsoft.com/office/powerpoint/2010/main" val="120915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MULTIPLE-PLATE CLUTCHES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Clutch Operation</a:t>
            </a:r>
          </a:p>
          <a:p>
            <a:pPr lvl="1"/>
            <a:r>
              <a:rPr lang="en-US" dirty="0"/>
              <a:t>To apply the clutch, pressurized </a:t>
            </a:r>
            <a:r>
              <a:rPr lang="en-US" dirty="0" smtClean="0"/>
              <a:t>fluid enters </a:t>
            </a:r>
            <a:r>
              <a:rPr lang="en-US" dirty="0"/>
              <a:t>the drum through an internal passage in the input shaft</a:t>
            </a:r>
            <a:r>
              <a:rPr lang="en-US" dirty="0" smtClean="0"/>
              <a:t>.</a:t>
            </a:r>
          </a:p>
          <a:p>
            <a:pPr lvl="1"/>
            <a:r>
              <a:rPr lang="en-US" dirty="0"/>
              <a:t>To release the </a:t>
            </a:r>
            <a:r>
              <a:rPr lang="en-US" dirty="0" smtClean="0"/>
              <a:t>clutch the piston return spring returns the piston to it’s at rest position.</a:t>
            </a:r>
          </a:p>
          <a:p>
            <a:r>
              <a:rPr lang="en-US" dirty="0" smtClean="0"/>
              <a:t>Two Types of Clutches</a:t>
            </a:r>
          </a:p>
          <a:p>
            <a:pPr lvl="1"/>
            <a:r>
              <a:rPr lang="en-US" dirty="0" smtClean="0"/>
              <a:t>Holding (braking) clutches</a:t>
            </a:r>
          </a:p>
          <a:p>
            <a:pPr lvl="1"/>
            <a:r>
              <a:rPr lang="en-US" dirty="0" smtClean="0"/>
              <a:t>Driving clutches</a:t>
            </a:r>
            <a:endParaRPr lang="en-US" dirty="0"/>
          </a:p>
        </p:txBody>
      </p:sp>
    </p:spTree>
    <p:extLst>
      <p:ext uri="{BB962C8B-B14F-4D97-AF65-F5344CB8AC3E}">
        <p14:creationId xmlns:p14="http://schemas.microsoft.com/office/powerpoint/2010/main" val="101671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134.12</a:t>
            </a:r>
            <a:r>
              <a:rPr lang="en-US" sz="2400" dirty="0">
                <a:latin typeface="+mj-lt"/>
              </a:rPr>
              <a:t> An exploded view of a multiple-plate clutch pack assembly</a:t>
            </a:r>
            <a:endParaRPr lang="en-US" dirty="0">
              <a:latin typeface="+mj-lt"/>
            </a:endParaRPr>
          </a:p>
        </p:txBody>
      </p:sp>
      <p:pic>
        <p:nvPicPr>
          <p:cNvPr id="3" name="Picture 2" descr="The assembly sequence is as follows-&#10;• Clutch drum&#10;• Piston seal rings&#10;• Pistons&#10;• Alternating 4 steel discs and 4 friction discs&#10;• Pressure plate&#10;• Sn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7780" y="1489075"/>
            <a:ext cx="2693714" cy="467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8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134.13</a:t>
            </a:r>
            <a:r>
              <a:rPr lang="en-US" sz="2400" dirty="0">
                <a:latin typeface="+mj-lt"/>
              </a:rPr>
              <a:t> A typical clutch pack assembly</a:t>
            </a:r>
            <a:endParaRPr lang="en-US" dirty="0">
              <a:latin typeface="+mj-lt"/>
            </a:endParaRPr>
          </a:p>
        </p:txBody>
      </p:sp>
      <p:pic>
        <p:nvPicPr>
          <p:cNvPr id="3" name="Picture 2" descr="A photo shows typical clutch pack assembly with snap ring and pressure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1518" y="1507636"/>
            <a:ext cx="4620965" cy="464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2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134.4</a:t>
            </a:r>
            <a:r>
              <a:rPr lang="en-US" dirty="0" smtClean="0"/>
              <a:t> </a:t>
            </a:r>
            <a:r>
              <a:rPr lang="en-US" dirty="0"/>
              <a:t>Explain the construction of a valve body and discuss the </a:t>
            </a:r>
            <a:r>
              <a:rPr lang="en-US" dirty="0" smtClean="0"/>
              <a:t>operation of </a:t>
            </a:r>
            <a:r>
              <a:rPr lang="en-US" dirty="0"/>
              <a:t>hydraulically controlled transmission valves</a:t>
            </a:r>
            <a:r>
              <a:rPr lang="en-US" dirty="0" smtClean="0"/>
              <a:t>.</a:t>
            </a:r>
          </a:p>
          <a:p>
            <a:pPr marL="0" indent="0">
              <a:buNone/>
            </a:pPr>
            <a:r>
              <a:rPr lang="en-US" b="1" dirty="0" smtClean="0">
                <a:solidFill>
                  <a:srgbClr val="005A70"/>
                </a:solidFill>
              </a:rPr>
              <a:t>134.5</a:t>
            </a:r>
            <a:r>
              <a:rPr lang="en-US" dirty="0" smtClean="0"/>
              <a:t> </a:t>
            </a:r>
            <a:r>
              <a:rPr lang="en-US" dirty="0"/>
              <a:t>Explain electronically controlled transmissions and discuss </a:t>
            </a:r>
            <a:r>
              <a:rPr lang="en-US" dirty="0" smtClean="0"/>
              <a:t>the typical </a:t>
            </a:r>
            <a:r>
              <a:rPr lang="en-US" dirty="0"/>
              <a:t>torque flow in these transmissions.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134.14</a:t>
            </a:r>
            <a:r>
              <a:rPr lang="en-US" sz="2000" dirty="0">
                <a:latin typeface="+mj-lt"/>
              </a:rPr>
              <a:t> Hydraulic fluid under pressure enters the clutch housing and exerts a force on the clutch piston. The clutch piston forces the steel plates and the friction plates together, creating a shift</a:t>
            </a:r>
            <a:endParaRPr lang="en-US" dirty="0">
              <a:latin typeface="+mj-lt"/>
            </a:endParaRPr>
          </a:p>
        </p:txBody>
      </p:sp>
      <p:pic>
        <p:nvPicPr>
          <p:cNvPr id="3" name="Picture 2" descr="The exploded view shows the following:&#10;• Clutch piston&#10;• Spring assembly&#10;• Snap ring&#10;• Waved plate&#10;• Reaction plate&#10;• 5 pairs of steel and friction plates&#10;• Backing plate&#10;• Snap ring&#10;The cut section shows all these parts assembled, with a cut-section of spring assembly expose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2624" y="1792420"/>
            <a:ext cx="4297070" cy="435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44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134.15</a:t>
            </a:r>
            <a:r>
              <a:rPr lang="en-US" sz="2000" dirty="0">
                <a:latin typeface="+mj-lt"/>
              </a:rPr>
              <a:t> In a holding clutch, one set of discs engages splines on the transmission case and the other set engages splines on the drum. By applying the clutch, the drum is locked to the case</a:t>
            </a:r>
            <a:endParaRPr lang="en-US" sz="2000" dirty="0">
              <a:latin typeface="+mj-lt"/>
            </a:endParaRPr>
          </a:p>
        </p:txBody>
      </p:sp>
      <p:pic>
        <p:nvPicPr>
          <p:cNvPr id="3" name="Picture 2" descr="The assembly is as follows:&#10;• The drum is attached to friction disks&#10;• Friction disk has splines that mesh with splines in case&#10;• Snap ring guides friction rings in place&#10;• Input shaft connects apply piston to drum.&#10;• The casing has fluid passages for fluid flo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7040" y="2209800"/>
            <a:ext cx="31699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51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function of a holding clutch?</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hold a member of a planetary gear set.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ACCUMULATORS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An accumulator cushions </a:t>
            </a:r>
            <a:r>
              <a:rPr lang="en-US" dirty="0" smtClean="0"/>
              <a:t>or dampens </a:t>
            </a:r>
            <a:r>
              <a:rPr lang="en-US" dirty="0"/>
              <a:t>the apply force during a shift</a:t>
            </a:r>
            <a:r>
              <a:rPr lang="en-US" dirty="0" smtClean="0"/>
              <a:t>.</a:t>
            </a:r>
          </a:p>
          <a:p>
            <a:r>
              <a:rPr lang="en-US" dirty="0" smtClean="0"/>
              <a:t>Operation</a:t>
            </a:r>
          </a:p>
          <a:p>
            <a:pPr lvl="1"/>
            <a:r>
              <a:rPr lang="en-US" dirty="0"/>
              <a:t>The </a:t>
            </a:r>
            <a:r>
              <a:rPr lang="en-US" dirty="0" smtClean="0"/>
              <a:t>accumulator piston </a:t>
            </a:r>
            <a:r>
              <a:rPr lang="en-US" dirty="0"/>
              <a:t>area and spring are designed to absorb fluid during the </a:t>
            </a:r>
            <a:r>
              <a:rPr lang="en-US" dirty="0" smtClean="0"/>
              <a:t>clutch circuit </a:t>
            </a:r>
            <a:r>
              <a:rPr lang="en-US" dirty="0"/>
              <a:t>pressure rise when the clutch piston stops moving</a:t>
            </a:r>
            <a:r>
              <a:rPr lang="en-US" dirty="0" smtClean="0"/>
              <a:t>.</a:t>
            </a:r>
          </a:p>
          <a:p>
            <a:endParaRPr lang="en-US" dirty="0"/>
          </a:p>
        </p:txBody>
      </p:sp>
    </p:spTree>
    <p:extLst>
      <p:ext uri="{BB962C8B-B14F-4D97-AF65-F5344CB8AC3E}">
        <p14:creationId xmlns:p14="http://schemas.microsoft.com/office/powerpoint/2010/main" val="134970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134.16</a:t>
            </a:r>
            <a:r>
              <a:rPr lang="en-US" sz="2400" dirty="0">
                <a:latin typeface="+mj-lt"/>
              </a:rPr>
              <a:t> An integral accumulator is combined with a servo in a single bore in the transmission housing</a:t>
            </a:r>
            <a:endParaRPr lang="en-US" dirty="0">
              <a:latin typeface="+mj-lt"/>
            </a:endParaRPr>
          </a:p>
        </p:txBody>
      </p:sp>
      <p:pic>
        <p:nvPicPr>
          <p:cNvPr id="3" name="Picture 2" descr="Assembly sequence is listed below:&#10;• Transmission housing&#10;• Servo apply pin&#10;• Spring retainer&#10;• Servo spring&#10;• Washer&#10;• Oil seal&#10;• Accumulator spring&#10;• Accumulator piston&#10;• Oil seal&#10;• Seal&#10;• Servo piston&#10;• Retainer&#10;• Gasket&#10;• Cover&#10;• Bol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78874" y="1489076"/>
            <a:ext cx="2186253" cy="467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5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ONE-WAY CLUTCHES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smtClean="0"/>
              <a:t>A </a:t>
            </a:r>
            <a:r>
              <a:rPr lang="en-US" dirty="0"/>
              <a:t>one-way clutch is always a holding device</a:t>
            </a:r>
            <a:r>
              <a:rPr lang="en-US" dirty="0" smtClean="0"/>
              <a:t>.</a:t>
            </a:r>
          </a:p>
          <a:p>
            <a:pPr lvl="1"/>
            <a:r>
              <a:rPr lang="en-US" dirty="0"/>
              <a:t>One-way clutches are either roller or </a:t>
            </a:r>
            <a:r>
              <a:rPr lang="en-US" dirty="0" err="1"/>
              <a:t>sprag</a:t>
            </a:r>
            <a:r>
              <a:rPr lang="en-US" dirty="0"/>
              <a:t> </a:t>
            </a:r>
            <a:r>
              <a:rPr lang="en-US" dirty="0" smtClean="0"/>
              <a:t>clutches.</a:t>
            </a:r>
          </a:p>
          <a:p>
            <a:r>
              <a:rPr lang="en-US" dirty="0" smtClean="0"/>
              <a:t>One-Way Roller Clutch</a:t>
            </a:r>
          </a:p>
          <a:p>
            <a:pPr lvl="1"/>
            <a:r>
              <a:rPr lang="en-US" dirty="0"/>
              <a:t>A one-way roller clutch </a:t>
            </a:r>
            <a:r>
              <a:rPr lang="en-US" dirty="0" smtClean="0"/>
              <a:t>consists of </a:t>
            </a:r>
            <a:r>
              <a:rPr lang="en-US" dirty="0"/>
              <a:t>a hub, rollers, and springs that fit inside a drum</a:t>
            </a:r>
            <a:r>
              <a:rPr lang="en-US" dirty="0" smtClean="0"/>
              <a:t>.</a:t>
            </a:r>
          </a:p>
          <a:p>
            <a:r>
              <a:rPr lang="en-US" dirty="0" smtClean="0"/>
              <a:t>One-Way </a:t>
            </a:r>
            <a:r>
              <a:rPr lang="en-US" dirty="0" err="1" smtClean="0"/>
              <a:t>Sprag</a:t>
            </a:r>
            <a:r>
              <a:rPr lang="en-US" dirty="0" smtClean="0"/>
              <a:t> Clutch</a:t>
            </a:r>
          </a:p>
          <a:p>
            <a:pPr lvl="1"/>
            <a:r>
              <a:rPr lang="en-US" dirty="0"/>
              <a:t>A one-way </a:t>
            </a:r>
            <a:r>
              <a:rPr lang="en-US" dirty="0" err="1"/>
              <a:t>sprag</a:t>
            </a:r>
            <a:r>
              <a:rPr lang="en-US" dirty="0"/>
              <a:t> clutch </a:t>
            </a:r>
            <a:r>
              <a:rPr lang="en-US" dirty="0" smtClean="0"/>
              <a:t>that consists </a:t>
            </a:r>
            <a:r>
              <a:rPr lang="en-US" dirty="0"/>
              <a:t>of a hub and a drum separated by a number of </a:t>
            </a:r>
            <a:r>
              <a:rPr lang="en-US" dirty="0" smtClean="0"/>
              <a:t>figure-eight shaped metal </a:t>
            </a:r>
            <a:r>
              <a:rPr lang="en-US" dirty="0"/>
              <a:t>pieces called </a:t>
            </a:r>
            <a:r>
              <a:rPr lang="en-US" dirty="0" err="1"/>
              <a:t>sprags</a:t>
            </a:r>
            <a:r>
              <a:rPr lang="en-US" dirty="0"/>
              <a:t>.</a:t>
            </a:r>
            <a:endParaRPr lang="en-US" dirty="0"/>
          </a:p>
        </p:txBody>
      </p:sp>
    </p:spTree>
    <p:extLst>
      <p:ext uri="{BB962C8B-B14F-4D97-AF65-F5344CB8AC3E}">
        <p14:creationId xmlns:p14="http://schemas.microsoft.com/office/powerpoint/2010/main" val="102226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134.17</a:t>
            </a:r>
            <a:r>
              <a:rPr lang="en-US" sz="2400" dirty="0">
                <a:latin typeface="+mj-lt"/>
              </a:rPr>
              <a:t> (a) Roller one-way clutch in the locked (held) position. Note how the rollers are wedged into the ramp that is machined into the outer support</a:t>
            </a:r>
            <a:endParaRPr lang="en-US" dirty="0">
              <a:latin typeface="+mj-lt"/>
            </a:endParaRPr>
          </a:p>
        </p:txBody>
      </p:sp>
      <p:pic>
        <p:nvPicPr>
          <p:cNvPr id="3" name="Picture 2" descr="An illustration shows section of roller one-way clutch in the locked (held) position. The rollers are wedged into the ramp that is machined into the outer support."/>
          <p:cNvPicPr>
            <a:picLocks noChangeAspect="1" noChangeArrowheads="1"/>
          </p:cNvPicPr>
          <p:nvPr/>
        </p:nvPicPr>
        <p:blipFill rotWithShape="1">
          <a:blip r:embed="rId2">
            <a:extLst>
              <a:ext uri="{28A0092B-C50C-407E-A947-70E740481C1C}">
                <a14:useLocalDpi xmlns:a14="http://schemas.microsoft.com/office/drawing/2010/main" val="0"/>
              </a:ext>
            </a:extLst>
          </a:blip>
          <a:srcRect r="48601"/>
          <a:stretch/>
        </p:blipFill>
        <p:spPr bwMode="auto">
          <a:xfrm>
            <a:off x="2475450" y="2819400"/>
            <a:ext cx="4199136" cy="271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134.17</a:t>
            </a:r>
            <a:r>
              <a:rPr lang="en-US" sz="2000" dirty="0">
                <a:latin typeface="+mj-lt"/>
              </a:rPr>
              <a:t> (b) Roller one-way clutch in released (free) position. When the inner roller clutch race rotates faster than the outer support, the rollers move out of the wedge and are free to rotate, thereby unlocking the one-way clutch</a:t>
            </a:r>
            <a:endParaRPr lang="en-US" sz="2000" dirty="0">
              <a:latin typeface="+mj-lt"/>
            </a:endParaRPr>
          </a:p>
        </p:txBody>
      </p:sp>
      <p:pic>
        <p:nvPicPr>
          <p:cNvPr id="3" name="Picture 2" descr="An illustration shows a section of roller one-way clutch in released position. When the inner roller clutch race rotates faster than the outer support, the rollers move out of the wedge and are free to rotate, thereby unlocking the one-way clutch."/>
          <p:cNvPicPr>
            <a:picLocks noChangeAspect="1" noChangeArrowheads="1"/>
          </p:cNvPicPr>
          <p:nvPr/>
        </p:nvPicPr>
        <p:blipFill rotWithShape="1">
          <a:blip r:embed="rId2">
            <a:extLst>
              <a:ext uri="{28A0092B-C50C-407E-A947-70E740481C1C}">
                <a14:useLocalDpi xmlns:a14="http://schemas.microsoft.com/office/drawing/2010/main" val="0"/>
              </a:ext>
            </a:extLst>
          </a:blip>
          <a:srcRect l="51749"/>
          <a:stretch/>
        </p:blipFill>
        <p:spPr bwMode="auto">
          <a:xfrm>
            <a:off x="2601020" y="2743200"/>
            <a:ext cx="3941961" cy="271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9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134.18</a:t>
            </a:r>
            <a:r>
              <a:rPr lang="en-US" sz="2400" dirty="0">
                <a:latin typeface="+mj-lt"/>
              </a:rPr>
              <a:t> (a) The </a:t>
            </a:r>
            <a:r>
              <a:rPr lang="en-US" sz="2400" dirty="0" err="1">
                <a:latin typeface="+mj-lt"/>
              </a:rPr>
              <a:t>sprag</a:t>
            </a:r>
            <a:r>
              <a:rPr lang="en-US" sz="2400" dirty="0">
                <a:latin typeface="+mj-lt"/>
              </a:rPr>
              <a:t> in the holding (locked) position. Note how the long portion of the </a:t>
            </a:r>
            <a:r>
              <a:rPr lang="en-US" sz="2400" dirty="0" err="1">
                <a:latin typeface="+mj-lt"/>
              </a:rPr>
              <a:t>sprag</a:t>
            </a:r>
            <a:r>
              <a:rPr lang="en-US" sz="2400" dirty="0">
                <a:latin typeface="+mj-lt"/>
              </a:rPr>
              <a:t> is wedged between the inner and outer race</a:t>
            </a:r>
            <a:endParaRPr lang="en-US" dirty="0">
              <a:latin typeface="+mj-lt"/>
            </a:endParaRPr>
          </a:p>
        </p:txBody>
      </p:sp>
      <p:pic>
        <p:nvPicPr>
          <p:cNvPr id="3" name="Picture 2" descr="An illustration shows a section of a one-way sprag clutch, the sprag in the holding (locked) position. The long portion of the sprag is wedged between the inner and outer race."/>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025713" y="2667000"/>
            <a:ext cx="5029202" cy="311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85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TRANSMISSION FLUID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Automatic transmission </a:t>
            </a:r>
            <a:r>
              <a:rPr lang="en-US" dirty="0" smtClean="0"/>
              <a:t>fluid (ATF</a:t>
            </a:r>
            <a:r>
              <a:rPr lang="en-US" dirty="0"/>
              <a:t>) is highly refined </a:t>
            </a:r>
            <a:r>
              <a:rPr lang="en-US" dirty="0" smtClean="0"/>
              <a:t>oil that </a:t>
            </a:r>
            <a:r>
              <a:rPr lang="en-US" dirty="0"/>
              <a:t>is specially designed for use in an automatic transmission</a:t>
            </a:r>
            <a:r>
              <a:rPr lang="en-US" dirty="0" smtClean="0"/>
              <a:t>.</a:t>
            </a:r>
          </a:p>
          <a:p>
            <a:r>
              <a:rPr lang="en-US" dirty="0"/>
              <a:t>Purposes and functions of ATF are as follows</a:t>
            </a:r>
            <a:r>
              <a:rPr lang="en-US" dirty="0" smtClean="0"/>
              <a:t>:</a:t>
            </a:r>
          </a:p>
          <a:p>
            <a:pPr lvl="1"/>
            <a:r>
              <a:rPr lang="en-US" dirty="0"/>
              <a:t>Transfers power in torque </a:t>
            </a:r>
            <a:r>
              <a:rPr lang="en-US" dirty="0" smtClean="0"/>
              <a:t>converter</a:t>
            </a:r>
          </a:p>
          <a:p>
            <a:pPr lvl="1"/>
            <a:r>
              <a:rPr lang="en-US" dirty="0"/>
              <a:t>Provides hydraulic pressure in clutches and </a:t>
            </a:r>
            <a:r>
              <a:rPr lang="en-US" dirty="0" smtClean="0"/>
              <a:t>servos</a:t>
            </a:r>
          </a:p>
          <a:p>
            <a:pPr lvl="1"/>
            <a:r>
              <a:rPr lang="en-US" dirty="0"/>
              <a:t>Lubricates bearings, bushings, and </a:t>
            </a:r>
            <a:r>
              <a:rPr lang="en-US" dirty="0" smtClean="0"/>
              <a:t>gears</a:t>
            </a:r>
          </a:p>
          <a:p>
            <a:pPr lvl="1"/>
            <a:r>
              <a:rPr lang="en-US" dirty="0"/>
              <a:t>Transfers heat to cool transmission </a:t>
            </a:r>
            <a:r>
              <a:rPr lang="en-US" dirty="0" smtClean="0"/>
              <a:t>parts</a:t>
            </a:r>
          </a:p>
          <a:p>
            <a:pPr lvl="1"/>
            <a:r>
              <a:rPr lang="en-US" dirty="0"/>
              <a:t>Provides the correct friction for clutch and band application</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134.18</a:t>
            </a:r>
            <a:r>
              <a:rPr lang="en-US" sz="2400" dirty="0">
                <a:latin typeface="+mj-lt"/>
              </a:rPr>
              <a:t> (b) The </a:t>
            </a:r>
            <a:r>
              <a:rPr lang="en-US" sz="2400" dirty="0" err="1">
                <a:latin typeface="+mj-lt"/>
              </a:rPr>
              <a:t>sprag</a:t>
            </a:r>
            <a:r>
              <a:rPr lang="en-US" sz="2400" dirty="0">
                <a:latin typeface="+mj-lt"/>
              </a:rPr>
              <a:t> in the released position. The inner race is free to rotate faster than the outer race</a:t>
            </a:r>
            <a:endParaRPr lang="en-US" dirty="0">
              <a:latin typeface="+mj-lt"/>
            </a:endParaRPr>
          </a:p>
        </p:txBody>
      </p:sp>
      <p:pic>
        <p:nvPicPr>
          <p:cNvPr id="3" name="Picture 2" descr="An illustration shows a section of a one-way sprag clutch. The sprag in the released position with the inner race free to rotate faster than the outer race. "/>
          <p:cNvPicPr>
            <a:picLocks noChangeAspect="1" noChangeArrowheads="1"/>
          </p:cNvPicPr>
          <p:nvPr/>
        </p:nvPicPr>
        <p:blipFill rotWithShape="1">
          <a:blip r:embed="rId2">
            <a:extLst>
              <a:ext uri="{28A0092B-C50C-407E-A947-70E740481C1C}">
                <a14:useLocalDpi xmlns:a14="http://schemas.microsoft.com/office/drawing/2010/main" val="0"/>
              </a:ext>
            </a:extLst>
          </a:blip>
          <a:srcRect t="50371" b="-741"/>
          <a:stretch/>
        </p:blipFill>
        <p:spPr bwMode="auto">
          <a:xfrm>
            <a:off x="1546351" y="2057400"/>
            <a:ext cx="6076950" cy="379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1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BODY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valve body is where most of </a:t>
            </a:r>
            <a:r>
              <a:rPr lang="en-US" dirty="0" smtClean="0"/>
              <a:t>the valves </a:t>
            </a:r>
            <a:r>
              <a:rPr lang="en-US" dirty="0"/>
              <a:t>in a transmission are located, and is attached to the case </a:t>
            </a:r>
            <a:r>
              <a:rPr lang="en-US" dirty="0" smtClean="0"/>
              <a:t>with bolts.</a:t>
            </a:r>
          </a:p>
          <a:p>
            <a:r>
              <a:rPr lang="en-US" dirty="0" smtClean="0"/>
              <a:t>Parts</a:t>
            </a:r>
          </a:p>
          <a:p>
            <a:pPr lvl="1"/>
            <a:r>
              <a:rPr lang="en-US" dirty="0"/>
              <a:t>Valve bodies have many fluid passages for the </a:t>
            </a:r>
            <a:r>
              <a:rPr lang="en-US" dirty="0" smtClean="0"/>
              <a:t>various transmission </a:t>
            </a:r>
            <a:r>
              <a:rPr lang="en-US" dirty="0"/>
              <a:t>hydraulic </a:t>
            </a:r>
            <a:r>
              <a:rPr lang="en-US" dirty="0" smtClean="0"/>
              <a:t>circuits as well as check balls, a separator plate and mounting locations for solenoids.</a:t>
            </a:r>
            <a:endParaRPr lang="en-US" dirty="0"/>
          </a:p>
        </p:txBody>
      </p:sp>
    </p:spTree>
    <p:extLst>
      <p:ext uri="{BB962C8B-B14F-4D97-AF65-F5344CB8AC3E}">
        <p14:creationId xmlns:p14="http://schemas.microsoft.com/office/powerpoint/2010/main" val="344773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VALVE BODY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Flow-Directing Valves</a:t>
            </a:r>
          </a:p>
          <a:p>
            <a:pPr lvl="1"/>
            <a:r>
              <a:rPr lang="en-US" dirty="0" smtClean="0"/>
              <a:t>Control </a:t>
            </a:r>
            <a:r>
              <a:rPr lang="en-US" dirty="0"/>
              <a:t>the direction and distribution of fluid flow in </a:t>
            </a:r>
            <a:r>
              <a:rPr lang="en-US" dirty="0" smtClean="0"/>
              <a:t>the hydraulic </a:t>
            </a:r>
            <a:r>
              <a:rPr lang="en-US" dirty="0"/>
              <a:t>system</a:t>
            </a:r>
            <a:r>
              <a:rPr lang="en-US" dirty="0" smtClean="0"/>
              <a:t>.</a:t>
            </a:r>
          </a:p>
          <a:p>
            <a:r>
              <a:rPr lang="en-US" dirty="0" smtClean="0"/>
              <a:t>One-Way Valves</a:t>
            </a:r>
          </a:p>
          <a:p>
            <a:pPr lvl="1"/>
            <a:r>
              <a:rPr lang="en-US" dirty="0"/>
              <a:t>A one-way valve allows fluid to flow </a:t>
            </a:r>
            <a:r>
              <a:rPr lang="en-US" dirty="0" smtClean="0"/>
              <a:t>in one </a:t>
            </a:r>
            <a:r>
              <a:rPr lang="en-US" dirty="0"/>
              <a:t>direction</a:t>
            </a:r>
            <a:r>
              <a:rPr lang="en-US" dirty="0" smtClean="0"/>
              <a:t>.</a:t>
            </a:r>
          </a:p>
          <a:p>
            <a:r>
              <a:rPr lang="en-US" dirty="0" smtClean="0"/>
              <a:t>Check Balls and Orifices</a:t>
            </a:r>
          </a:p>
          <a:p>
            <a:pPr lvl="1"/>
            <a:r>
              <a:rPr lang="en-US" dirty="0" smtClean="0"/>
              <a:t>Control rate of fluid flow.</a:t>
            </a:r>
          </a:p>
          <a:p>
            <a:r>
              <a:rPr lang="en-US" dirty="0" smtClean="0"/>
              <a:t>Manual Valve</a:t>
            </a:r>
          </a:p>
          <a:p>
            <a:pPr lvl="1"/>
            <a:r>
              <a:rPr lang="en-US" dirty="0" smtClean="0"/>
              <a:t>The </a:t>
            </a:r>
            <a:r>
              <a:rPr lang="en-US" dirty="0"/>
              <a:t>primary </a:t>
            </a:r>
            <a:r>
              <a:rPr lang="en-US" dirty="0" smtClean="0"/>
              <a:t>flow-directing valve </a:t>
            </a:r>
            <a:r>
              <a:rPr lang="en-US" dirty="0"/>
              <a:t>in an automatic transmission.</a:t>
            </a:r>
            <a:endParaRPr lang="en-US" dirty="0" smtClean="0"/>
          </a:p>
          <a:p>
            <a:pPr lvl="1"/>
            <a:endParaRPr lang="en-US" dirty="0"/>
          </a:p>
        </p:txBody>
      </p:sp>
    </p:spTree>
    <p:extLst>
      <p:ext uri="{BB962C8B-B14F-4D97-AF65-F5344CB8AC3E}">
        <p14:creationId xmlns:p14="http://schemas.microsoft.com/office/powerpoint/2010/main" val="371817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134.1</a:t>
            </a:r>
            <a:r>
              <a:rPr lang="en-US" sz="2400" dirty="0">
                <a:latin typeface="+mj-lt"/>
              </a:rPr>
              <a:t>9 A partially cutaway valve body from a General Motors 4T40-E transaxle</a:t>
            </a:r>
            <a:endParaRPr lang="en-US" dirty="0">
              <a:latin typeface="+mj-lt"/>
            </a:endParaRPr>
          </a:p>
        </p:txBody>
      </p:sp>
      <p:pic>
        <p:nvPicPr>
          <p:cNvPr id="3" name="Picture 2" descr="A photo shows partially cutaway valve body from a General Motors 4T40-E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2982" y="1825916"/>
            <a:ext cx="5778037" cy="433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1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20 A typical upper valve body showing the fluid passages (“worm holes”)</a:t>
            </a:r>
            <a:endParaRPr lang="en-US" dirty="0">
              <a:latin typeface="+mj-lt"/>
            </a:endParaRPr>
          </a:p>
        </p:txBody>
      </p:sp>
      <p:pic>
        <p:nvPicPr>
          <p:cNvPr id="3" name="Picture 2" descr="A photo shows typical upper valve body showing the fluid passag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398" y="1847850"/>
            <a:ext cx="6111205" cy="431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0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a:t>
            </a:r>
            <a:r>
              <a:rPr lang="en-US" sz="2000" dirty="0">
                <a:latin typeface="+mj-lt"/>
              </a:rPr>
              <a:t>21 Electronically controlled automatic transmissions/transaxles use solenoids located in the valve body to control line pressure and to open and close passages in the valve body to control shifts</a:t>
            </a:r>
            <a:endParaRPr lang="en-US" sz="2000" dirty="0">
              <a:latin typeface="+mj-lt"/>
            </a:endParaRPr>
          </a:p>
        </p:txBody>
      </p:sp>
      <p:pic>
        <p:nvPicPr>
          <p:cNvPr id="3" name="Picture 2" descr="A photo shows 3 solenoids located in the valve body to control line pressure and to open and close passages in the valve body to control shif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9905" y="2133600"/>
            <a:ext cx="3464190" cy="369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55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22 Check balls are used in the valve body to allow hydraulic circuits to share a common passage</a:t>
            </a:r>
            <a:endParaRPr lang="en-US" dirty="0">
              <a:latin typeface="+mj-lt"/>
            </a:endParaRPr>
          </a:p>
        </p:txBody>
      </p:sp>
      <p:pic>
        <p:nvPicPr>
          <p:cNvPr id="3" name="Picture 2" descr="The illustration shows the following:&#10;• When fluid flows in from left passage the ball moves to right closing right passage and fluid flows to the upper passage&#10;• When fluid flows in from right passage the ball moves to left closing left passage and fluid flows to the upper passag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5752" y="1924049"/>
            <a:ext cx="5572496" cy="422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61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23 A rooster comb is the detent that helps retain the manual valve in the various positions in the valve body</a:t>
            </a:r>
            <a:endParaRPr lang="en-US" dirty="0">
              <a:latin typeface="+mj-lt"/>
            </a:endParaRPr>
          </a:p>
        </p:txBody>
      </p:sp>
      <p:pic>
        <p:nvPicPr>
          <p:cNvPr id="3" name="Picture 2" descr="An illustration shows a roster comb in manual valve. The shift linkage is connected to various positions such as D1, D2, D3, D4, N, 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7074" y="1789992"/>
            <a:ext cx="3549853" cy="43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7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1600200"/>
            <a:ext cx="5895975"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134.</a:t>
            </a:r>
            <a:r>
              <a:rPr lang="en-US" sz="1800" dirty="0">
                <a:latin typeface="+mj-lt"/>
              </a:rPr>
              <a:t>24 The manual valve is a spool valve that is moved by the shift linkage. All valves in the valve body have sharp edges on the lands. Any dirt in the valve body area can cause shifting problems due to the close tolerances between the valves and the bores in the valve body</a:t>
            </a:r>
            <a:endParaRPr lang="en-US" sz="1800" dirty="0">
              <a:latin typeface="+mj-lt"/>
            </a:endParaRPr>
          </a:p>
        </p:txBody>
      </p:sp>
      <p:pic>
        <p:nvPicPr>
          <p:cNvPr id="3" name="Picture 2" descr="An illustration shows a valve body with manual valve. The lands on the manual valve have sharp flat edg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675" y="2133600"/>
            <a:ext cx="61996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8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TRANSMISSION FLUID </a:t>
            </a:r>
            <a:r>
              <a:rPr lang="en-US" dirty="0" smtClean="0">
                <a:latin typeface="+mj-lt"/>
              </a:rPr>
              <a:t>(2 </a:t>
            </a:r>
            <a:r>
              <a:rPr lang="en-US" dirty="0">
                <a:latin typeface="+mj-lt"/>
              </a:rPr>
              <a:t>OF </a:t>
            </a:r>
            <a:r>
              <a:rPr lang="en-US" dirty="0" smtClean="0">
                <a:latin typeface="+mj-lt"/>
              </a:rPr>
              <a:t>2)</a:t>
            </a:r>
            <a:endParaRPr lang="en-US" dirty="0">
              <a:latin typeface="+mj-lt"/>
            </a:endParaRPr>
          </a:p>
        </p:txBody>
      </p:sp>
      <p:sp>
        <p:nvSpPr>
          <p:cNvPr id="3" name="Content Placeholder 2"/>
          <p:cNvSpPr>
            <a:spLocks noGrp="1"/>
          </p:cNvSpPr>
          <p:nvPr>
            <p:ph idx="1"/>
          </p:nvPr>
        </p:nvSpPr>
        <p:spPr/>
        <p:txBody>
          <a:bodyPr/>
          <a:lstStyle/>
          <a:p>
            <a:r>
              <a:rPr lang="en-US" dirty="0" smtClean="0"/>
              <a:t>The </a:t>
            </a:r>
            <a:r>
              <a:rPr lang="en-US" dirty="0"/>
              <a:t>three basic types of ATF include:</a:t>
            </a:r>
            <a:endParaRPr lang="en-US" dirty="0" smtClean="0"/>
          </a:p>
          <a:p>
            <a:pPr lvl="1"/>
            <a:r>
              <a:rPr lang="en-US" dirty="0"/>
              <a:t>Non-friction modified</a:t>
            </a:r>
            <a:r>
              <a:rPr lang="en-US" dirty="0" smtClean="0"/>
              <a:t>.</a:t>
            </a:r>
          </a:p>
          <a:p>
            <a:pPr lvl="1"/>
            <a:r>
              <a:rPr lang="en-US" dirty="0"/>
              <a:t>Friction modified</a:t>
            </a:r>
            <a:r>
              <a:rPr lang="en-US" dirty="0" smtClean="0"/>
              <a:t>.</a:t>
            </a:r>
          </a:p>
          <a:p>
            <a:pPr lvl="1"/>
            <a:r>
              <a:rPr lang="en-US" dirty="0"/>
              <a:t>Highly friction modified</a:t>
            </a:r>
            <a:r>
              <a:rPr lang="en-US" dirty="0" smtClean="0"/>
              <a:t>.</a:t>
            </a:r>
          </a:p>
          <a:p>
            <a:r>
              <a:rPr lang="en-US" dirty="0" smtClean="0"/>
              <a:t>Typical ATF Applications</a:t>
            </a:r>
          </a:p>
          <a:p>
            <a:pPr lvl="1"/>
            <a:r>
              <a:rPr lang="en-US" dirty="0"/>
              <a:t>Automatic transmission </a:t>
            </a:r>
            <a:r>
              <a:rPr lang="en-US" dirty="0" smtClean="0"/>
              <a:t>fluid is </a:t>
            </a:r>
            <a:r>
              <a:rPr lang="en-US" dirty="0"/>
              <a:t>formulated to work in specific transmissions. Using the </a:t>
            </a:r>
            <a:r>
              <a:rPr lang="en-US" dirty="0" smtClean="0"/>
              <a:t>specified fluid </a:t>
            </a:r>
            <a:r>
              <a:rPr lang="en-US" dirty="0"/>
              <a:t>is the key to proper operation.</a:t>
            </a:r>
            <a:endParaRPr lang="en-US" dirty="0"/>
          </a:p>
        </p:txBody>
      </p:sp>
    </p:spTree>
    <p:extLst>
      <p:ext uri="{BB962C8B-B14F-4D97-AF65-F5344CB8AC3E}">
        <p14:creationId xmlns:p14="http://schemas.microsoft.com/office/powerpoint/2010/main" val="353354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latin typeface="+mj-lt"/>
              </a:rPr>
              <a:t>HYDRAULICALLY CONTROLLED TRANSMISSION VALVES (1 OF 2) </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Hydraulically controlled </a:t>
            </a:r>
            <a:r>
              <a:rPr lang="en-US" dirty="0" smtClean="0"/>
              <a:t>automatic transmissions/transaxles </a:t>
            </a:r>
            <a:r>
              <a:rPr lang="en-US" dirty="0"/>
              <a:t>use valves to control when to </a:t>
            </a:r>
            <a:r>
              <a:rPr lang="en-US" dirty="0" smtClean="0"/>
              <a:t>shift.</a:t>
            </a:r>
          </a:p>
          <a:p>
            <a:r>
              <a:rPr lang="en-US" dirty="0" smtClean="0"/>
              <a:t>Throttle Valve</a:t>
            </a:r>
          </a:p>
          <a:p>
            <a:pPr lvl="1"/>
            <a:r>
              <a:rPr lang="en-US" dirty="0"/>
              <a:t>The transmission throttle valve </a:t>
            </a:r>
            <a:r>
              <a:rPr lang="en-US" dirty="0" smtClean="0"/>
              <a:t>senses engine </a:t>
            </a:r>
            <a:r>
              <a:rPr lang="en-US" dirty="0"/>
              <a:t>load and uses that operating signal to develop </a:t>
            </a:r>
            <a:r>
              <a:rPr lang="en-US" dirty="0" smtClean="0"/>
              <a:t>throttle pressure </a:t>
            </a:r>
            <a:r>
              <a:rPr lang="en-US" dirty="0"/>
              <a:t>on hydraulically controlled automatic transmissions.</a:t>
            </a:r>
            <a:endParaRPr lang="en-US" dirty="0"/>
          </a:p>
        </p:txBody>
      </p:sp>
    </p:spTree>
    <p:extLst>
      <p:ext uri="{BB962C8B-B14F-4D97-AF65-F5344CB8AC3E}">
        <p14:creationId xmlns:p14="http://schemas.microsoft.com/office/powerpoint/2010/main" val="56678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HYDRAULICALLY CONTROLLED TRANSMISSION VALVES </a:t>
            </a:r>
            <a:r>
              <a:rPr lang="en-US" dirty="0" smtClean="0">
                <a:latin typeface="+mj-lt"/>
              </a:rPr>
              <a:t>(2 OF 2)</a:t>
            </a:r>
            <a:endParaRPr lang="en-US" dirty="0">
              <a:latin typeface="+mj-lt"/>
            </a:endParaRPr>
          </a:p>
        </p:txBody>
      </p:sp>
      <p:sp>
        <p:nvSpPr>
          <p:cNvPr id="3" name="Content Placeholder 2"/>
          <p:cNvSpPr>
            <a:spLocks noGrp="1"/>
          </p:cNvSpPr>
          <p:nvPr>
            <p:ph idx="1"/>
          </p:nvPr>
        </p:nvSpPr>
        <p:spPr/>
        <p:txBody>
          <a:bodyPr/>
          <a:lstStyle/>
          <a:p>
            <a:r>
              <a:rPr lang="en-US" dirty="0" smtClean="0"/>
              <a:t>Vacuum Modulator Valve</a:t>
            </a:r>
          </a:p>
          <a:p>
            <a:pPr lvl="1"/>
            <a:r>
              <a:rPr lang="en-US" sz="2200" dirty="0"/>
              <a:t>A vacuum modulator is </a:t>
            </a:r>
            <a:r>
              <a:rPr lang="en-US" sz="2200" dirty="0" smtClean="0"/>
              <a:t>used to </a:t>
            </a:r>
            <a:r>
              <a:rPr lang="en-US" sz="2200" dirty="0"/>
              <a:t>convert engine manifold vacuum into a signal pressure that </a:t>
            </a:r>
            <a:r>
              <a:rPr lang="en-US" sz="2200" dirty="0" smtClean="0"/>
              <a:t>increases as </a:t>
            </a:r>
            <a:r>
              <a:rPr lang="en-US" sz="2200" dirty="0"/>
              <a:t>engine vacuum decreases</a:t>
            </a:r>
            <a:r>
              <a:rPr lang="en-US" sz="2200" dirty="0" smtClean="0"/>
              <a:t>.</a:t>
            </a:r>
          </a:p>
          <a:p>
            <a:pPr lvl="1"/>
            <a:r>
              <a:rPr lang="en-US" sz="2200" dirty="0" smtClean="0"/>
              <a:t>Shift timing is affected by this signal.</a:t>
            </a:r>
          </a:p>
          <a:p>
            <a:r>
              <a:rPr lang="en-US" dirty="0" smtClean="0"/>
              <a:t>Governor Valve</a:t>
            </a:r>
          </a:p>
          <a:p>
            <a:pPr lvl="1"/>
            <a:r>
              <a:rPr lang="en-US" sz="2200" dirty="0"/>
              <a:t>The governor valve monitors </a:t>
            </a:r>
            <a:r>
              <a:rPr lang="en-US" sz="2200" dirty="0" smtClean="0"/>
              <a:t>vehicle road </a:t>
            </a:r>
            <a:r>
              <a:rPr lang="en-US" sz="2200" dirty="0"/>
              <a:t>speed and uses that operating signal to develop </a:t>
            </a:r>
            <a:r>
              <a:rPr lang="en-US" sz="2200" dirty="0" smtClean="0"/>
              <a:t>governor pressure</a:t>
            </a:r>
            <a:r>
              <a:rPr lang="en-US" sz="2200" dirty="0"/>
              <a:t>.</a:t>
            </a:r>
            <a:endParaRPr lang="en-US" sz="2200" dirty="0" smtClean="0"/>
          </a:p>
          <a:p>
            <a:r>
              <a:rPr lang="en-US" dirty="0" smtClean="0"/>
              <a:t>Shift Valves</a:t>
            </a:r>
          </a:p>
          <a:p>
            <a:pPr lvl="1"/>
            <a:r>
              <a:rPr lang="en-US" sz="2200" dirty="0" smtClean="0"/>
              <a:t>Controls </a:t>
            </a:r>
            <a:r>
              <a:rPr lang="en-US" sz="2200" dirty="0"/>
              <a:t>the transmission upshift and downshift circuits.</a:t>
            </a:r>
            <a:endParaRPr lang="en-US" sz="2200" dirty="0"/>
          </a:p>
        </p:txBody>
      </p:sp>
    </p:spTree>
    <p:extLst>
      <p:ext uri="{BB962C8B-B14F-4D97-AF65-F5344CB8AC3E}">
        <p14:creationId xmlns:p14="http://schemas.microsoft.com/office/powerpoint/2010/main" val="273065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25 The throttle valve (TV) cable on a 4L60</a:t>
            </a:r>
            <a:endParaRPr lang="en-US" dirty="0">
              <a:latin typeface="+mj-lt"/>
            </a:endParaRPr>
          </a:p>
        </p:txBody>
      </p:sp>
      <p:pic>
        <p:nvPicPr>
          <p:cNvPr id="3" name="Picture 2" descr="A photo shows throttle valve highlighting cruise control cable, TV cable, and throttle link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3018" y="1447800"/>
            <a:ext cx="7277965" cy="490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8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800" dirty="0">
                <a:latin typeface="+mj-lt"/>
              </a:rPr>
              <a:t>Figure 134.</a:t>
            </a:r>
            <a:r>
              <a:rPr lang="en-US" sz="1800" dirty="0">
                <a:latin typeface="+mj-lt"/>
              </a:rPr>
              <a:t>26 A vacuum modulator moves the modulator valve depending on the vacuum of the engine. A heavy load on the engine causes the vacuum to be lower than when the engine is operating under a light load. The spool valve applies mainline pressure to the boost sleeve of the pressure regulator valve which causes the mainline pressure to increase</a:t>
            </a:r>
            <a:endParaRPr lang="en-US" sz="1800" dirty="0">
              <a:latin typeface="+mj-lt"/>
            </a:endParaRPr>
          </a:p>
        </p:txBody>
      </p:sp>
      <p:pic>
        <p:nvPicPr>
          <p:cNvPr id="3" name="Picture 2" descr="An illustration shows working of vacuum modulator. The mainline pressure is controlled by vacuum modulator, which controls the flow to boost. The boost is connected to boost valve which is a pressure regulator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7207" y="2183651"/>
            <a:ext cx="4129587" cy="398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5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a:t>
            </a:r>
            <a:r>
              <a:rPr lang="en-US" sz="2000" dirty="0">
                <a:latin typeface="+mj-lt"/>
              </a:rPr>
              <a:t>27 A governor assembly is used on older hydraulically controlled automatic transmissions/transaxles to control shift points based on vehicle speed</a:t>
            </a:r>
            <a:endParaRPr lang="en-US" sz="2000" dirty="0">
              <a:latin typeface="+mj-lt"/>
            </a:endParaRPr>
          </a:p>
        </p:txBody>
      </p:sp>
      <p:pic>
        <p:nvPicPr>
          <p:cNvPr id="3" name="Picture 2" descr="A photo shows a cut section of governor assembly showing fluid passages in the body and governor assembly hanging 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2888" y="2362200"/>
            <a:ext cx="5594665"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9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134.</a:t>
            </a:r>
            <a:r>
              <a:rPr lang="en-US" sz="1800" dirty="0">
                <a:latin typeface="+mj-lt"/>
              </a:rPr>
              <a:t>28 Shift valves move when there is a difference in pressure. In a hydraulically controlled automatic transmission/transaxle, the shift valves compare governor pressure force against throttle valve (TV) pressure force to determine when to upshift or downshift</a:t>
            </a:r>
            <a:endParaRPr lang="en-US" sz="1800" dirty="0">
              <a:latin typeface="+mj-lt"/>
            </a:endParaRPr>
          </a:p>
        </p:txBody>
      </p:sp>
      <p:pic>
        <p:nvPicPr>
          <p:cNvPr id="3" name="Picture 2" descr="The figure shows the following:&#10;Before upshift – TP and Line pressure (from 1 to 2 shift valves) are active&#10;After upshift – TP and Line pressure (from 1 to 2 shift valves) are active and the pressure flows out to direct clu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5045" y="1642785"/>
            <a:ext cx="8173910" cy="451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97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ELECTRONICALLY CONTROLLED TRANSMISSIONS (1 OF 2)</a:t>
            </a:r>
            <a:endParaRPr lang="en-US" dirty="0">
              <a:latin typeface="+mj-lt"/>
            </a:endParaRPr>
          </a:p>
        </p:txBody>
      </p:sp>
      <p:sp>
        <p:nvSpPr>
          <p:cNvPr id="3" name="Content Placeholder 2"/>
          <p:cNvSpPr>
            <a:spLocks noGrp="1"/>
          </p:cNvSpPr>
          <p:nvPr>
            <p:ph idx="1"/>
          </p:nvPr>
        </p:nvSpPr>
        <p:spPr/>
        <p:txBody>
          <a:bodyPr/>
          <a:lstStyle/>
          <a:p>
            <a:r>
              <a:rPr lang="en-US" dirty="0" smtClean="0"/>
              <a:t>Background</a:t>
            </a:r>
          </a:p>
          <a:p>
            <a:pPr lvl="1"/>
            <a:r>
              <a:rPr lang="en-US" dirty="0" smtClean="0"/>
              <a:t>The </a:t>
            </a:r>
            <a:r>
              <a:rPr lang="en-US" dirty="0"/>
              <a:t>powertrain control module (PCM) or the transmission control </a:t>
            </a:r>
            <a:r>
              <a:rPr lang="en-US" dirty="0" smtClean="0"/>
              <a:t>module </a:t>
            </a:r>
            <a:r>
              <a:rPr lang="en-US" dirty="0"/>
              <a:t>(TCM) </a:t>
            </a:r>
            <a:r>
              <a:rPr lang="en-US" dirty="0" smtClean="0"/>
              <a:t>control shifting.</a:t>
            </a:r>
          </a:p>
          <a:p>
            <a:r>
              <a:rPr lang="en-US" dirty="0" smtClean="0"/>
              <a:t>Inputs</a:t>
            </a:r>
          </a:p>
          <a:p>
            <a:pPr lvl="1"/>
            <a:r>
              <a:rPr lang="en-US" dirty="0" smtClean="0"/>
              <a:t>The control module uses information from various sensors to make shift calculations.</a:t>
            </a:r>
          </a:p>
          <a:p>
            <a:r>
              <a:rPr lang="en-US" dirty="0" smtClean="0"/>
              <a:t>Outputs</a:t>
            </a:r>
          </a:p>
          <a:p>
            <a:pPr lvl="1"/>
            <a:r>
              <a:rPr lang="en-US" dirty="0" smtClean="0"/>
              <a:t>The control module uses various actuators to control transmission operation.</a:t>
            </a:r>
            <a:endParaRPr lang="en-US" dirty="0"/>
          </a:p>
        </p:txBody>
      </p:sp>
    </p:spTree>
    <p:extLst>
      <p:ext uri="{BB962C8B-B14F-4D97-AF65-F5344CB8AC3E}">
        <p14:creationId xmlns:p14="http://schemas.microsoft.com/office/powerpoint/2010/main" val="197739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ELECTRONICALLY CONTROLLED TRANSMISSIONS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Adaptive Learning</a:t>
            </a:r>
          </a:p>
          <a:p>
            <a:pPr lvl="1"/>
            <a:r>
              <a:rPr lang="en-US" dirty="0"/>
              <a:t>Most late model electronically </a:t>
            </a:r>
            <a:r>
              <a:rPr lang="en-US" dirty="0" smtClean="0"/>
              <a:t>controlled automatic </a:t>
            </a:r>
            <a:r>
              <a:rPr lang="en-US" dirty="0"/>
              <a:t>transmissions/transaxles use the PCM or TCM </a:t>
            </a:r>
            <a:r>
              <a:rPr lang="en-US" dirty="0" smtClean="0"/>
              <a:t>to monitor </a:t>
            </a:r>
            <a:r>
              <a:rPr lang="en-US" dirty="0"/>
              <a:t>the time it takes to complete a shift</a:t>
            </a:r>
            <a:r>
              <a:rPr lang="en-US" dirty="0" smtClean="0"/>
              <a:t>.</a:t>
            </a:r>
          </a:p>
          <a:p>
            <a:pPr lvl="1"/>
            <a:r>
              <a:rPr lang="en-US" dirty="0" smtClean="0"/>
              <a:t>The control module can control fluid volume and/or pressure as the transmission wears to ensure a proper shift.</a:t>
            </a:r>
          </a:p>
          <a:p>
            <a:r>
              <a:rPr lang="en-US" dirty="0" smtClean="0"/>
              <a:t>Shift Solenoids</a:t>
            </a:r>
          </a:p>
          <a:p>
            <a:pPr lvl="1"/>
            <a:r>
              <a:rPr lang="en-US" dirty="0" smtClean="0"/>
              <a:t>On-Off Solenoids</a:t>
            </a:r>
          </a:p>
          <a:p>
            <a:pPr lvl="1"/>
            <a:r>
              <a:rPr lang="en-US" dirty="0" smtClean="0"/>
              <a:t>Linear Solenoids</a:t>
            </a:r>
            <a:endParaRPr lang="en-US" dirty="0"/>
          </a:p>
        </p:txBody>
      </p:sp>
    </p:spTree>
    <p:extLst>
      <p:ext uri="{BB962C8B-B14F-4D97-AF65-F5344CB8AC3E}">
        <p14:creationId xmlns:p14="http://schemas.microsoft.com/office/powerpoint/2010/main" val="155652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a:t>
            </a:r>
            <a:r>
              <a:rPr lang="en-US" sz="2000" dirty="0">
                <a:latin typeface="+mj-lt"/>
              </a:rPr>
              <a:t>29 A transmission range switch on a rear-wheel-drive automatic transmission mounted directly to the side of the case of the unit and accessible from underneath the vehicle</a:t>
            </a:r>
            <a:endParaRPr lang="en-US" sz="2000" dirty="0">
              <a:latin typeface="+mj-lt"/>
            </a:endParaRPr>
          </a:p>
        </p:txBody>
      </p:sp>
      <p:pic>
        <p:nvPicPr>
          <p:cNvPr id="3" name="Picture 2" descr="A photo show transmission range switch and shifter cable underneath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9108" y="1498229"/>
            <a:ext cx="6205785" cy="464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0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a:t>
            </a:r>
            <a:r>
              <a:rPr lang="en-US" sz="2000" dirty="0">
                <a:latin typeface="+mj-lt"/>
              </a:rPr>
              <a:t>30 Speed sensors are used by the powertrain control module (PCM) or the transmission control module (TCM) to control shifts and detect faults such as slippage when the two speeds do not match the predetermined ratio for each gear commanded</a:t>
            </a:r>
            <a:endParaRPr lang="en-US" sz="2000" dirty="0">
              <a:latin typeface="+mj-lt"/>
            </a:endParaRPr>
          </a:p>
        </p:txBody>
      </p:sp>
      <p:pic>
        <p:nvPicPr>
          <p:cNvPr id="3" name="Picture 2" descr="The sensors are as follows:&#10;• Transmission range sensor&#10;• Solenoid connector&#10;• Input shaft speed sensor&#10;• Output shaft speed sens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9839" y="2286000"/>
            <a:ext cx="4666122" cy="336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3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TRANSMISSION FLUID COOLER</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sz="2200" dirty="0" smtClean="0"/>
              <a:t>Most vehicles </a:t>
            </a:r>
            <a:r>
              <a:rPr lang="en-US" sz="2200" dirty="0"/>
              <a:t>use a small section of the engine cooling system </a:t>
            </a:r>
            <a:r>
              <a:rPr lang="en-US" sz="2200" dirty="0" smtClean="0"/>
              <a:t>radiator to </a:t>
            </a:r>
            <a:r>
              <a:rPr lang="en-US" sz="2200" dirty="0"/>
              <a:t>transfer heat from the ATF to the coolant, which cools the ATF</a:t>
            </a:r>
            <a:r>
              <a:rPr lang="en-US" sz="2200" dirty="0" smtClean="0"/>
              <a:t>.</a:t>
            </a:r>
          </a:p>
          <a:p>
            <a:r>
              <a:rPr lang="en-US" dirty="0" smtClean="0"/>
              <a:t>Parts and Operation</a:t>
            </a:r>
          </a:p>
          <a:p>
            <a:pPr lvl="1"/>
            <a:r>
              <a:rPr lang="en-US" sz="2200" dirty="0"/>
              <a:t>The ATF </a:t>
            </a:r>
            <a:r>
              <a:rPr lang="en-US" sz="2200" dirty="0" smtClean="0"/>
              <a:t>is pumped </a:t>
            </a:r>
            <a:r>
              <a:rPr lang="en-US" sz="2200" dirty="0"/>
              <a:t>(directed) from the torque converter (greatest source </a:t>
            </a:r>
            <a:r>
              <a:rPr lang="en-US" sz="2200" dirty="0" smtClean="0"/>
              <a:t>of heat</a:t>
            </a:r>
            <a:r>
              <a:rPr lang="en-US" sz="2200" dirty="0"/>
              <a:t>) to the cooler when the torque converter clutch is not applied</a:t>
            </a:r>
            <a:r>
              <a:rPr lang="en-US" sz="2200" dirty="0" smtClean="0"/>
              <a:t>.</a:t>
            </a:r>
          </a:p>
          <a:p>
            <a:r>
              <a:rPr lang="en-US" dirty="0" smtClean="0"/>
              <a:t>Transmission Fluid Heater</a:t>
            </a:r>
          </a:p>
          <a:p>
            <a:pPr lvl="1"/>
            <a:r>
              <a:rPr lang="en-US" sz="2200" dirty="0" smtClean="0"/>
              <a:t>Some vehicles are equipped with a transmission fluid heater to improve lubrication when the fluid is cold</a:t>
            </a:r>
            <a:r>
              <a:rPr lang="en-US" dirty="0" smtClean="0"/>
              <a:t>.</a:t>
            </a:r>
            <a:endParaRPr lang="en-US" dirty="0"/>
          </a:p>
        </p:txBody>
      </p:sp>
    </p:spTree>
    <p:extLst>
      <p:ext uri="{BB962C8B-B14F-4D97-AF65-F5344CB8AC3E}">
        <p14:creationId xmlns:p14="http://schemas.microsoft.com/office/powerpoint/2010/main" val="242984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31 An example of a solenoid valve installed in a valve body assembly</a:t>
            </a:r>
            <a:endParaRPr lang="en-US" dirty="0">
              <a:latin typeface="+mj-lt"/>
            </a:endParaRPr>
          </a:p>
        </p:txBody>
      </p:sp>
      <p:pic>
        <p:nvPicPr>
          <p:cNvPr id="3" name="Picture 2" descr="A photo shows cover removed from a solenoid valve. It has 4 coils connected to vehicle computer via an electrical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6250" y="2018918"/>
            <a:ext cx="4038600" cy="3877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cover removed from a solenoid valve. It has 4 tubes labeled shift solenoid movable cor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1803" y="3042319"/>
            <a:ext cx="4094997" cy="285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14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adaptive learning?</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The transmissions ability to change fluid pressure and volume as the transmission wears.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TYPICAL  TORQUE FLOW</a:t>
            </a:r>
            <a:endParaRPr lang="en-US" dirty="0">
              <a:latin typeface="+mj-l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9105"/>
            <a:ext cx="8229600" cy="410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6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32 A GM 4L60-E torque (power) flow in overdrive first gear</a:t>
            </a:r>
            <a:endParaRPr lang="en-US" dirty="0">
              <a:latin typeface="+mj-lt"/>
            </a:endParaRPr>
          </a:p>
        </p:txBody>
      </p:sp>
      <p:pic>
        <p:nvPicPr>
          <p:cNvPr id="3" name="Picture 2" descr="The power flow is as follows:&#10;• Torque converter&#10;• Transmission shaft&#10;• Input gearset&#10;• Output gearset&#10;• Forward clutch &#10;• Output shaft&#10;In input gearset – Ring gear held, Sun gear input and planet carrier outpu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639" y="1520063"/>
            <a:ext cx="8204722" cy="464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4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33 A GM 4L60-E torque (power) flow in overdrive second gear</a:t>
            </a:r>
            <a:endParaRPr lang="en-US" dirty="0">
              <a:latin typeface="+mj-lt"/>
            </a:endParaRPr>
          </a:p>
        </p:txBody>
      </p:sp>
      <p:pic>
        <p:nvPicPr>
          <p:cNvPr id="3" name="Picture 2" descr="The power flow is as follows&#10;• Torque converter&#10;• Transmission shaft&#10;• 2-4 Band&#10;• Input gearset&#10;• Output gearset&#10;• Forward clutch&#10;• Output shaft&#10;• Forward clutch&#10;• Output shaft&#10;In input gearset – Ring gear held, Sun gear input and planet carrier outpu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639" y="1520063"/>
            <a:ext cx="8204722" cy="464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7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34 A GM 4L60-E torque (power) flow in overdrive third gear</a:t>
            </a:r>
            <a:endParaRPr lang="en-US" dirty="0">
              <a:latin typeface="+mj-lt"/>
            </a:endParaRPr>
          </a:p>
        </p:txBody>
      </p:sp>
      <p:pic>
        <p:nvPicPr>
          <p:cNvPr id="3" name="Picture 2" descr="The power flow is as follows:&#10;• Torque converter&#10;• Transmission shaft&#10;• Input gearset&#10;• Output gearset&#10;• 3-4 clutch&#10;• Output shaft&#10;In input gearset – Ring gear held, Sun gear input and planet carrier outpu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639" y="1520063"/>
            <a:ext cx="8204721" cy="464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4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35 A GM 4L60-E torque (power) flow in overdrive fourth gear</a:t>
            </a:r>
            <a:endParaRPr lang="en-US" dirty="0">
              <a:latin typeface="+mj-lt"/>
            </a:endParaRPr>
          </a:p>
        </p:txBody>
      </p:sp>
      <p:pic>
        <p:nvPicPr>
          <p:cNvPr id="3" name="Picture 2" descr="The power flow is as follows:&#10;• Torque converter&#10;• Transmission shaft&#10;• 2-4 Band&#10;• Input gearset&#10;• Output gearset&#10;• Forward clutch&#10;• Output shaft&#10;In input gearset – Ring gear held, Sun gear input and planet carrier outpu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639" y="2050814"/>
            <a:ext cx="8204721" cy="411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4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134.</a:t>
            </a:r>
            <a:r>
              <a:rPr lang="en-US" sz="2400" dirty="0">
                <a:latin typeface="+mj-lt"/>
              </a:rPr>
              <a:t>36 A GM 4L60-E torque (power) flow in reverse</a:t>
            </a:r>
            <a:endParaRPr lang="en-US" dirty="0">
              <a:latin typeface="+mj-lt"/>
            </a:endParaRPr>
          </a:p>
        </p:txBody>
      </p:sp>
      <p:pic>
        <p:nvPicPr>
          <p:cNvPr id="3" name="Picture 2" descr="The power flow is as follows:&#10;• Torque converter&#10;• Transmission shaft&#10;• Reverse input clutch&#10;• Input gearset&#10;• Output gearset&#10;• Low reverse clutch&#10;• Output shaft&#10;In input gearset – Ring gear held, Sun gear input and planet carrier outpu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639" y="2122350"/>
            <a:ext cx="8204721" cy="403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9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134.1 </a:t>
            </a:r>
            <a:r>
              <a:rPr lang="en-US" sz="2000" dirty="0">
                <a:latin typeface="+mj-lt"/>
              </a:rPr>
              <a:t>Automatic transmission fluid is routed from the torque converter, where most of the heat is generated, to the radiator where it is cooled. The fluid then returns to the transmission/transaxle to lubricate the bearings and bushings</a:t>
            </a:r>
            <a:endParaRPr lang="en-US" sz="2000" dirty="0">
              <a:latin typeface="+mj-lt"/>
            </a:endParaRPr>
          </a:p>
        </p:txBody>
      </p:sp>
      <p:pic>
        <p:nvPicPr>
          <p:cNvPr id="5" name="Picture 2" descr="An illustration shows fluid cooler lines connecting the automatic transmission fluid cooler (inside radiator) to the automatic transmission. One line is connected to the cooler inlet, while the other is connected to the cooler outl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8587" y="2362200"/>
            <a:ext cx="5410200" cy="336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134.2 </a:t>
            </a:r>
            <a:r>
              <a:rPr lang="en-US" sz="2000" dirty="0">
                <a:latin typeface="+mj-lt"/>
              </a:rPr>
              <a:t>A cutaway of a typical radiator showing the automatic transmission cooler. The heat from the automatic transmission fluid is released to the engine coolant. The engine coolant also warms the fluid as soon as the coolant flows through the radiator</a:t>
            </a:r>
            <a:endParaRPr lang="en-US" sz="2000" dirty="0">
              <a:latin typeface="+mj-lt"/>
            </a:endParaRPr>
          </a:p>
        </p:txBody>
      </p:sp>
      <p:pic>
        <p:nvPicPr>
          <p:cNvPr id="6" name="Picture 2" descr="A photo shows a cutaway of a typical radiator showing the automatic transmission cooler with a radiator end c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362200"/>
            <a:ext cx="8169672" cy="337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800" dirty="0">
                <a:latin typeface="+mj-lt"/>
              </a:rPr>
              <a:t>Figure 134.3 </a:t>
            </a:r>
            <a:r>
              <a:rPr lang="en-US" sz="1800" dirty="0">
                <a:latin typeface="+mj-lt"/>
              </a:rPr>
              <a:t>Engine coolant from the engine block flows through the passages in the cooler /warmer, and then out through the </a:t>
            </a:r>
            <a:r>
              <a:rPr lang="en-US" sz="1800" dirty="0" err="1">
                <a:latin typeface="+mj-lt"/>
              </a:rPr>
              <a:t>thermo</a:t>
            </a:r>
            <a:r>
              <a:rPr lang="en-US" sz="1800" dirty="0">
                <a:latin typeface="+mj-lt"/>
              </a:rPr>
              <a:t> valve to the upper radiator tank. The </a:t>
            </a:r>
            <a:r>
              <a:rPr lang="en-US" sz="1800" dirty="0" err="1">
                <a:latin typeface="+mj-lt"/>
              </a:rPr>
              <a:t>thermo</a:t>
            </a:r>
            <a:r>
              <a:rPr lang="en-US" sz="1800" dirty="0">
                <a:latin typeface="+mj-lt"/>
              </a:rPr>
              <a:t> valve uses a wax element–type valve to control the flow of engine coolant through the case-mounted cooler/warmer. </a:t>
            </a:r>
            <a:endParaRPr lang="en-US" sz="1800" dirty="0">
              <a:latin typeface="+mj-lt"/>
            </a:endParaRPr>
          </a:p>
        </p:txBody>
      </p:sp>
      <p:pic>
        <p:nvPicPr>
          <p:cNvPr id="4" name="Picture 2" descr="An illustration shows a passage from engine connected to a warmer/cooler, which in turn is connected to an auxiliary cooler with a thermos valve connected to the passage from radiator to auxiliary cool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3100" y="1981200"/>
            <a:ext cx="4777801"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1346</TotalTime>
  <Words>2243</Words>
  <Application>Microsoft Office PowerPoint</Application>
  <PresentationFormat>On-screen Show (4:3)</PresentationFormat>
  <Paragraphs>186</Paragraphs>
  <Slides>69</Slides>
  <Notes>0</Notes>
  <HiddenSlides>0</HiddenSlides>
  <MMClips>0</MMClips>
  <ScaleCrop>false</ScaleCrop>
  <HeadingPairs>
    <vt:vector size="4" baseType="variant">
      <vt:variant>
        <vt:lpstr>Theme</vt:lpstr>
      </vt:variant>
      <vt:variant>
        <vt:i4>6</vt:i4>
      </vt:variant>
      <vt:variant>
        <vt:lpstr>Slide Titles</vt:lpstr>
      </vt:variant>
      <vt:variant>
        <vt:i4>69</vt:i4>
      </vt:variant>
    </vt:vector>
  </HeadingPairs>
  <TitlesOfParts>
    <vt:vector size="7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AUTOMATIC TRANSMISSION FLUID (1 OF 2)</vt:lpstr>
      <vt:lpstr>AUTOMATIC TRANSMISSION FLUID (2 OF 2)</vt:lpstr>
      <vt:lpstr>AUTOMATIC TRANSMISSION FLUID COOLER</vt:lpstr>
      <vt:lpstr>Figure 134.1 Automatic transmission fluid is routed from the torque converter, where most of the heat is generated, to the radiator where it is cooled. The fluid then returns to the transmission/transaxle to lubricate the bearings and bushings</vt:lpstr>
      <vt:lpstr>Figure 134.2 A cutaway of a typical radiator showing the automatic transmission cooler. The heat from the automatic transmission fluid is released to the engine coolant. The engine coolant also warms the fluid as soon as the coolant flows through the radiator</vt:lpstr>
      <vt:lpstr>Figure 134.3 Engine coolant from the engine block flows through the passages in the cooler /warmer, and then out through the thermo valve to the upper radiator tank. The thermo valve uses a wax element–type valve to control the flow of engine coolant through the case-mounted cooler/warmer. </vt:lpstr>
      <vt:lpstr>QUESTION 1: ?</vt:lpstr>
      <vt:lpstr>ANSWER 1:</vt:lpstr>
      <vt:lpstr>TRANSMISSION OIL PUMP (1 OF 2)</vt:lpstr>
      <vt:lpstr>TRANSMISSION OIL PUMP (2 OF 2)</vt:lpstr>
      <vt:lpstr>Figure 134.4 (a) Gear-type pump</vt:lpstr>
      <vt:lpstr>Figure 134.4 (b) Geroter-type pump</vt:lpstr>
      <vt:lpstr>Figure 134.4 (c) Vane-type pump</vt:lpstr>
      <vt:lpstr>Figure 134.5 When pressure on the face of the pressure regulator valve overcomes spring force, the valve moves to open the exhaust port</vt:lpstr>
      <vt:lpstr>Figure 134.6 The variable pump is at the maximum output position until the regulator valve moves enough to decrease volume by rotating the slide against the force of the priming spring. </vt:lpstr>
      <vt:lpstr>Figure 134.7 The pressure control solenoid controls the mainline pressure, which is in turn controlled by the powertrain control module (PCM) or the transmission control module (TCM), by applying pressure to the spring side of the pressure regulator valve</vt:lpstr>
      <vt:lpstr>APPLY OR HOLDING DEVICES</vt:lpstr>
      <vt:lpstr>BANDS</vt:lpstr>
      <vt:lpstr>Figure 134.8 Gear set members are attached to a drum and are held stationary when the band applies</vt:lpstr>
      <vt:lpstr>Figure 134.9 Transmission bands come in several designs and thicknesses</vt:lpstr>
      <vt:lpstr>Figure 134.10 A servo uses hydraulic pressure to move a piston, which applies a band</vt:lpstr>
      <vt:lpstr>Figure 134.11 One end of a band is held stationary and the other end is attached to the servo</vt:lpstr>
      <vt:lpstr>MULTIPLE-PLATE CLUTCHES (1 OF 2)</vt:lpstr>
      <vt:lpstr>MULTIPLE-PLATE CLUTCHES (2 OF 2)</vt:lpstr>
      <vt:lpstr>Figure 134.12 An exploded view of a multiple-plate clutch pack assembly</vt:lpstr>
      <vt:lpstr>Figure 134.13 A typical clutch pack assembly</vt:lpstr>
      <vt:lpstr>Figure 134.14 Hydraulic fluid under pressure enters the clutch housing and exerts a force on the clutch piston. The clutch piston forces the steel plates and the friction plates together, creating a shift</vt:lpstr>
      <vt:lpstr>Figure 134.15 In a holding clutch, one set of discs engages splines on the transmission case and the other set engages splines on the drum. By applying the clutch, the drum is locked to the case</vt:lpstr>
      <vt:lpstr>QUESTION 2: ?</vt:lpstr>
      <vt:lpstr>ANSWER 2:</vt:lpstr>
      <vt:lpstr>ACCUMULATORS</vt:lpstr>
      <vt:lpstr>Figure 134.16 An integral accumulator is combined with a servo in a single bore in the transmission housing</vt:lpstr>
      <vt:lpstr>ONE-WAY CLUTCHES</vt:lpstr>
      <vt:lpstr>Figure 134.17 (a) Roller one-way clutch in the locked (held) position. Note how the rollers are wedged into the ramp that is machined into the outer support</vt:lpstr>
      <vt:lpstr>Figure 134.17 (b) Roller one-way clutch in released (free) position. When the inner roller clutch race rotates faster than the outer support, the rollers move out of the wedge and are free to rotate, thereby unlocking the one-way clutch</vt:lpstr>
      <vt:lpstr>Figure 134.18 (a) The sprag in the holding (locked) position. Note how the long portion of the sprag is wedged between the inner and outer race</vt:lpstr>
      <vt:lpstr>Figure 134.18 (b) The sprag in the released position. The inner race is free to rotate faster than the outer race</vt:lpstr>
      <vt:lpstr>VALVE BODY (1 OF 2)</vt:lpstr>
      <vt:lpstr>VALVE BODY (2 OF 2)</vt:lpstr>
      <vt:lpstr>Figure 134.19 A partially cutaway valve body from a General Motors 4T40-E transaxle</vt:lpstr>
      <vt:lpstr>Figure 134.20 A typical upper valve body showing the fluid passages (“worm holes”)</vt:lpstr>
      <vt:lpstr>Figure 134.21 Electronically controlled automatic transmissions/transaxles use solenoids located in the valve body to control line pressure and to open and close passages in the valve body to control shifts</vt:lpstr>
      <vt:lpstr>Figure 134.22 Check balls are used in the valve body to allow hydraulic circuits to share a common passage</vt:lpstr>
      <vt:lpstr>Figure 134.23 A rooster comb is the detent that helps retain the manual valve in the various positions in the valve body</vt:lpstr>
      <vt:lpstr>FREQUENTLY ASKED QUESTION</vt:lpstr>
      <vt:lpstr>Figure 134.24 The manual valve is a spool valve that is moved by the shift linkage. All valves in the valve body have sharp edges on the lands. Any dirt in the valve body area can cause shifting problems due to the close tolerances between the valves and the bores in the valve body</vt:lpstr>
      <vt:lpstr> HYDRAULICALLY CONTROLLED TRANSMISSION VALVES (1 OF 2) </vt:lpstr>
      <vt:lpstr>HYDRAULICALLY CONTROLLED TRANSMISSION VALVES (2 OF 2)</vt:lpstr>
      <vt:lpstr>Figure 134.25 The throttle valve (TV) cable on a 4L60</vt:lpstr>
      <vt:lpstr>Figure 134.26 A vacuum modulator moves the modulator valve depending on the vacuum of the engine. A heavy load on the engine causes the vacuum to be lower than when the engine is operating under a light load. The spool valve applies mainline pressure to the boost sleeve of the pressure regulator valve which causes the mainline pressure to increase</vt:lpstr>
      <vt:lpstr>Figure 134.27 A governor assembly is used on older hydraulically controlled automatic transmissions/transaxles to control shift points based on vehicle speed</vt:lpstr>
      <vt:lpstr>Figure 134.28 Shift valves move when there is a difference in pressure. In a hydraulically controlled automatic transmission/transaxle, the shift valves compare governor pressure force against throttle valve (TV) pressure force to determine when to upshift or downshift</vt:lpstr>
      <vt:lpstr>ELECTRONICALLY CONTROLLED TRANSMISSIONS (1 OF 2)</vt:lpstr>
      <vt:lpstr>ELECTRONICALLY CONTROLLED TRANSMISSIONS (2 OF 2)</vt:lpstr>
      <vt:lpstr>Figure 134.29 A transmission range switch on a rear-wheel-drive automatic transmission mounted directly to the side of the case of the unit and accessible from underneath the vehicle</vt:lpstr>
      <vt:lpstr>Figure 134.30 Speed sensors are used by the powertrain control module (PCM) or the transmission control module (TCM) to control shifts and detect faults such as slippage when the two speeds do not match the predetermined ratio for each gear commanded</vt:lpstr>
      <vt:lpstr>Figure 134.31 An example of a solenoid valve installed in a valve body assembly</vt:lpstr>
      <vt:lpstr>QUESTION 3: ?</vt:lpstr>
      <vt:lpstr>ANSWER 3:</vt:lpstr>
      <vt:lpstr>TYPICAL  TORQUE FLOW</vt:lpstr>
      <vt:lpstr>Figure 134.32 A GM 4L60-E torque (power) flow in overdrive first gear</vt:lpstr>
      <vt:lpstr>Figure 134.33 A GM 4L60-E torque (power) flow in overdrive second gear</vt:lpstr>
      <vt:lpstr>Figure 134.34 A GM 4L60-E torque (power) flow in overdrive third gear</vt:lpstr>
      <vt:lpstr>Figure 134.35 A GM 4L60-E torque (power) flow in overdrive fourth gear</vt:lpstr>
      <vt:lpstr>Figure 134.36 A GM 4L60-E torque (power) flow in reverse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134</dc:title>
  <dc:creator>Curt &amp; Tammy</dc:creator>
  <cp:lastModifiedBy>Curt &amp; Tammy</cp:lastModifiedBy>
  <cp:revision>54</cp:revision>
  <dcterms:created xsi:type="dcterms:W3CDTF">2018-09-25T19:30:15Z</dcterms:created>
  <dcterms:modified xsi:type="dcterms:W3CDTF">2019-08-01T14:42:42Z</dcterms:modified>
</cp:coreProperties>
</file>