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55" r:id="rId11"/>
    <p:sldId id="356" r:id="rId12"/>
    <p:sldId id="357" r:id="rId13"/>
    <p:sldId id="358" r:id="rId14"/>
    <p:sldId id="360" r:id="rId15"/>
    <p:sldId id="361" r:id="rId16"/>
    <p:sldId id="362" r:id="rId17"/>
    <p:sldId id="315" r:id="rId18"/>
    <p:sldId id="316" r:id="rId19"/>
    <p:sldId id="317" r:id="rId20"/>
    <p:sldId id="326" r:id="rId21"/>
    <p:sldId id="327" r:id="rId22"/>
    <p:sldId id="328" r:id="rId23"/>
    <p:sldId id="329" r:id="rId24"/>
    <p:sldId id="330" r:id="rId25"/>
    <p:sldId id="331" r:id="rId26"/>
    <p:sldId id="267" r:id="rId27"/>
    <p:sldId id="268" r:id="rId28"/>
    <p:sldId id="359" r:id="rId29"/>
    <p:sldId id="332" r:id="rId30"/>
    <p:sldId id="333" r:id="rId31"/>
    <p:sldId id="334" r:id="rId32"/>
    <p:sldId id="363" r:id="rId33"/>
    <p:sldId id="335" r:id="rId34"/>
    <p:sldId id="364" r:id="rId35"/>
    <p:sldId id="365" r:id="rId36"/>
    <p:sldId id="336" r:id="rId37"/>
    <p:sldId id="337" r:id="rId38"/>
    <p:sldId id="338" r:id="rId39"/>
    <p:sldId id="339" r:id="rId40"/>
    <p:sldId id="340" r:id="rId41"/>
    <p:sldId id="286" r:id="rId42"/>
    <p:sldId id="287" r:id="rId43"/>
    <p:sldId id="366" r:id="rId44"/>
    <p:sldId id="341" r:id="rId45"/>
    <p:sldId id="342" r:id="rId46"/>
    <p:sldId id="367" r:id="rId47"/>
    <p:sldId id="343" r:id="rId48"/>
    <p:sldId id="344" r:id="rId49"/>
    <p:sldId id="345" r:id="rId50"/>
    <p:sldId id="368" r:id="rId51"/>
    <p:sldId id="346" r:id="rId52"/>
    <p:sldId id="369" r:id="rId53"/>
    <p:sldId id="370" r:id="rId54"/>
    <p:sldId id="371" r:id="rId55"/>
    <p:sldId id="372" r:id="rId56"/>
    <p:sldId id="347" r:id="rId57"/>
    <p:sldId id="348" r:id="rId58"/>
    <p:sldId id="349" r:id="rId59"/>
    <p:sldId id="350" r:id="rId60"/>
    <p:sldId id="351" r:id="rId61"/>
    <p:sldId id="352" r:id="rId62"/>
    <p:sldId id="373" r:id="rId63"/>
    <p:sldId id="374" r:id="rId64"/>
    <p:sldId id="375" r:id="rId65"/>
    <p:sldId id="353" r:id="rId66"/>
    <p:sldId id="354" r:id="rId67"/>
    <p:sldId id="299" r:id="rId68"/>
    <p:sldId id="300" r:id="rId69"/>
    <p:sldId id="32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133</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Automatic Transmission/ Transaxle Principles </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TORQUE CONVERTERS </a:t>
            </a:r>
            <a:r>
              <a:rPr lang="en-US" dirty="0" smtClean="0">
                <a:latin typeface="+mj-lt"/>
              </a:rPr>
              <a:t>(6 OF 7)</a:t>
            </a:r>
            <a:endParaRPr lang="en-US" dirty="0">
              <a:latin typeface="+mj-lt"/>
            </a:endParaRPr>
          </a:p>
        </p:txBody>
      </p:sp>
      <p:sp>
        <p:nvSpPr>
          <p:cNvPr id="3" name="Content Placeholder 2"/>
          <p:cNvSpPr>
            <a:spLocks noGrp="1"/>
          </p:cNvSpPr>
          <p:nvPr>
            <p:ph idx="1"/>
          </p:nvPr>
        </p:nvSpPr>
        <p:spPr/>
        <p:txBody>
          <a:bodyPr/>
          <a:lstStyle/>
          <a:p>
            <a:r>
              <a:rPr lang="en-US" dirty="0" smtClean="0"/>
              <a:t>Stall Speed</a:t>
            </a:r>
          </a:p>
          <a:p>
            <a:pPr lvl="1"/>
            <a:r>
              <a:rPr lang="en-US" dirty="0"/>
              <a:t>Stall speed is the engine speed when the </a:t>
            </a:r>
            <a:r>
              <a:rPr lang="en-US" dirty="0" smtClean="0"/>
              <a:t>engine drives </a:t>
            </a:r>
            <a:r>
              <a:rPr lang="en-US" dirty="0"/>
              <a:t>the impeller at the maximum speed possible without </a:t>
            </a:r>
            <a:r>
              <a:rPr lang="en-US" dirty="0" smtClean="0"/>
              <a:t>moving the </a:t>
            </a:r>
            <a:r>
              <a:rPr lang="en-US" dirty="0"/>
              <a:t>turbine</a:t>
            </a:r>
            <a:r>
              <a:rPr lang="en-US" dirty="0" smtClean="0"/>
              <a:t>.</a:t>
            </a:r>
          </a:p>
          <a:p>
            <a:r>
              <a:rPr lang="en-US" dirty="0" smtClean="0"/>
              <a:t>Normal Operation</a:t>
            </a:r>
          </a:p>
          <a:p>
            <a:pPr lvl="1"/>
            <a:r>
              <a:rPr lang="en-US" dirty="0"/>
              <a:t>When the transmission selector </a:t>
            </a:r>
            <a:r>
              <a:rPr lang="en-US" dirty="0" smtClean="0"/>
              <a:t>is moved </a:t>
            </a:r>
            <a:r>
              <a:rPr lang="en-US" dirty="0"/>
              <a:t>from park (P) or neutral (N) into a drive gear, some </a:t>
            </a:r>
            <a:r>
              <a:rPr lang="en-US" dirty="0" smtClean="0"/>
              <a:t>engine torque </a:t>
            </a:r>
            <a:r>
              <a:rPr lang="en-US" dirty="0"/>
              <a:t>is transferred to the input shaft of the transmission or transaxle.</a:t>
            </a:r>
            <a:endParaRPr lang="en-US" dirty="0"/>
          </a:p>
        </p:txBody>
      </p:sp>
    </p:spTree>
    <p:extLst>
      <p:ext uri="{BB962C8B-B14F-4D97-AF65-F5344CB8AC3E}">
        <p14:creationId xmlns:p14="http://schemas.microsoft.com/office/powerpoint/2010/main" val="2728461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TORQUE CONVERTERS </a:t>
            </a:r>
            <a:r>
              <a:rPr lang="en-US" dirty="0" smtClean="0">
                <a:latin typeface="+mj-lt"/>
              </a:rPr>
              <a:t>(7 OF 7)</a:t>
            </a:r>
            <a:endParaRPr lang="en-US" dirty="0">
              <a:latin typeface="+mj-lt"/>
            </a:endParaRPr>
          </a:p>
        </p:txBody>
      </p:sp>
      <p:sp>
        <p:nvSpPr>
          <p:cNvPr id="3" name="Content Placeholder 2"/>
          <p:cNvSpPr>
            <a:spLocks noGrp="1"/>
          </p:cNvSpPr>
          <p:nvPr>
            <p:ph idx="1"/>
          </p:nvPr>
        </p:nvSpPr>
        <p:spPr/>
        <p:txBody>
          <a:bodyPr/>
          <a:lstStyle/>
          <a:p>
            <a:r>
              <a:rPr lang="en-US" dirty="0" smtClean="0"/>
              <a:t>Torque Converter Diameter</a:t>
            </a:r>
          </a:p>
          <a:p>
            <a:pPr lvl="1"/>
            <a:r>
              <a:rPr lang="en-US" dirty="0" smtClean="0"/>
              <a:t>The </a:t>
            </a:r>
            <a:r>
              <a:rPr lang="en-US" dirty="0"/>
              <a:t>outside diameter </a:t>
            </a:r>
            <a:r>
              <a:rPr lang="en-US" dirty="0" smtClean="0"/>
              <a:t>of a </a:t>
            </a:r>
            <a:r>
              <a:rPr lang="en-US" dirty="0"/>
              <a:t>torque converter and the angle of its stator blades determine </a:t>
            </a:r>
            <a:r>
              <a:rPr lang="en-US" dirty="0" smtClean="0"/>
              <a:t>the stall </a:t>
            </a:r>
            <a:r>
              <a:rPr lang="en-US" dirty="0"/>
              <a:t>speed of the converter</a:t>
            </a:r>
            <a:r>
              <a:rPr lang="en-US" dirty="0" smtClean="0"/>
              <a:t>.</a:t>
            </a:r>
          </a:p>
          <a:p>
            <a:r>
              <a:rPr lang="en-US" dirty="0"/>
              <a:t>Vehicle manufacturers select torque converters to match </a:t>
            </a:r>
            <a:r>
              <a:rPr lang="en-US" dirty="0" smtClean="0"/>
              <a:t>the powertrain </a:t>
            </a:r>
            <a:r>
              <a:rPr lang="en-US" dirty="0"/>
              <a:t>requirements and operating demands of each </a:t>
            </a:r>
            <a:r>
              <a:rPr lang="en-US" dirty="0" smtClean="0"/>
              <a:t>vehicle application</a:t>
            </a:r>
            <a:r>
              <a:rPr lang="en-US" dirty="0"/>
              <a:t>.</a:t>
            </a:r>
            <a:endParaRPr lang="en-US" dirty="0" smtClean="0"/>
          </a:p>
          <a:p>
            <a:endParaRPr lang="en-US" dirty="0"/>
          </a:p>
        </p:txBody>
      </p:sp>
    </p:spTree>
    <p:extLst>
      <p:ext uri="{BB962C8B-B14F-4D97-AF65-F5344CB8AC3E}">
        <p14:creationId xmlns:p14="http://schemas.microsoft.com/office/powerpoint/2010/main" val="4024632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133.1 A cutaway of a Chrysler </a:t>
            </a:r>
            <a:r>
              <a:rPr lang="en-US" sz="2400" dirty="0" err="1">
                <a:latin typeface="+mj-lt"/>
              </a:rPr>
              <a:t>PowerFlite</a:t>
            </a:r>
            <a:r>
              <a:rPr lang="en-US" sz="2400" dirty="0">
                <a:latin typeface="+mj-lt"/>
              </a:rPr>
              <a:t> two speed automatic transmission used in the 1950s</a:t>
            </a:r>
            <a:endParaRPr lang="en-US" sz="2400" dirty="0">
              <a:latin typeface="+mj-lt"/>
            </a:endParaRPr>
          </a:p>
        </p:txBody>
      </p:sp>
      <p:pic>
        <p:nvPicPr>
          <p:cNvPr id="5" name="Picture 2" descr="The photo shows the following:&#10;On the left side is torque converter it has a donut shaped casing with a turbine inside.&#10;Torque converter has a protective shell over it with vents.&#10;The torque converter is then connected to the following in a sequence&#10;1. Front pump&#10;2. Clutch pack&#10;3. Planetary gear set&#10;4. Rear pump.&#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0833" y="2227283"/>
            <a:ext cx="4264320" cy="3692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1812" y="304800"/>
            <a:ext cx="8229600" cy="1097280"/>
          </a:xfrm>
        </p:spPr>
        <p:txBody>
          <a:bodyPr/>
          <a:lstStyle/>
          <a:p>
            <a:r>
              <a:rPr lang="en-US" sz="1800" dirty="0">
                <a:latin typeface="+mn-lt"/>
              </a:rPr>
              <a:t>Figure 133.2 A torque converter is made from three parts: The impeller is located at the transmission end, attached to the housing, and is driven by the engine. The turbine is located at the engine side and is driven by the fluid flow from the impeller and drives the input shaft of the transmission. The stator redirects the flow to improve efficiency and multiply torque</a:t>
            </a:r>
            <a:endParaRPr lang="en-US" sz="1800" dirty="0">
              <a:latin typeface="+mn-lt"/>
            </a:endParaRPr>
          </a:p>
        </p:txBody>
      </p:sp>
      <p:pic>
        <p:nvPicPr>
          <p:cNvPr id="6" name="Picture 2" descr="The torque converter is made from three parts: the impeller is located at the transmission end, attached to the housing, and is driven by the engine. The turbine is located at the engine side and is driven by the fluid flow from the impeller and drives the input shaft of the transmission. The stator redirects the flow to improve efficiency and multiply torqu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3593" y="2133600"/>
            <a:ext cx="6306038" cy="382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133.3 The split rings help direct the flow of fluid and improve the efficiency of the torque converter by reducing turbulence</a:t>
            </a:r>
            <a:endParaRPr lang="en-US" sz="2400" dirty="0">
              <a:latin typeface="+mj-lt"/>
            </a:endParaRPr>
          </a:p>
        </p:txBody>
      </p:sp>
      <p:pic>
        <p:nvPicPr>
          <p:cNvPr id="4" name="Picture 2" descr="The illustration shows a turbine with vane and split ring on it.&#10;• A cut section of Torque converter without split ring shows turbulent fluid flow.&#10;• A cut section of Torque converter with split ring shows smooth circular fluid flow.&#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4267" y="2358325"/>
            <a:ext cx="648614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n-lt"/>
              </a:rPr>
              <a:t>Figure 133.4 Two fans can be used to show how fluid, or air in the case of fans instead of automatic transmission fluid, can be used to transfer energy. If one fan is operating, the blades of a second fan will be rotated by the flow of air past the fan that is unplugged, causing the blades to rotate</a:t>
            </a:r>
          </a:p>
        </p:txBody>
      </p:sp>
      <p:pic>
        <p:nvPicPr>
          <p:cNvPr id="3" name="Picture 3" descr="An illustration shows a powered and an unpowered fan facing each other. The powered fan causes the blades of the unpowered fan to rot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2231" y="2057400"/>
            <a:ext cx="677875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94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133.5 The torque converter bolts to the flexplate which is attached to the engine crankshaft and rotates at engine speed</a:t>
            </a:r>
            <a:endParaRPr lang="en-US" dirty="0">
              <a:latin typeface="+mj-lt"/>
            </a:endParaRPr>
          </a:p>
        </p:txBody>
      </p:sp>
      <p:pic>
        <p:nvPicPr>
          <p:cNvPr id="3" name="Picture 2" descr="An illustration shows a torque converter bolted to the flex plate which in turn is attached to the engine crankshaft. The engine crankshaft is connected to the transmission input shaf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71944" y="2133600"/>
            <a:ext cx="351739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453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133.6 The flat sections that are cut into the hub of the torque converter are used to drive the fluid pump</a:t>
            </a:r>
            <a:endParaRPr lang="en-US" dirty="0">
              <a:latin typeface="+mj-lt"/>
            </a:endParaRPr>
          </a:p>
        </p:txBody>
      </p:sp>
      <p:pic>
        <p:nvPicPr>
          <p:cNvPr id="3" name="Picture 2" descr="A photo shows flat sections cut in the hollow shaft of torque conver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2914" y="2133600"/>
            <a:ext cx="5199886" cy="382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658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133.7 The internal splines inside the torque converter are connected to the splines on the stator support shaft and the turbine splines to the input shaft</a:t>
            </a:r>
            <a:endParaRPr lang="en-US" dirty="0">
              <a:latin typeface="+mj-lt"/>
            </a:endParaRPr>
          </a:p>
        </p:txBody>
      </p:sp>
      <p:pic>
        <p:nvPicPr>
          <p:cNvPr id="3" name="Picture 2" descr=" A photo shows a torque converter with stator support shaft splined over input shaft. These are sealed with front se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4267" y="2175214"/>
            <a:ext cx="5215466" cy="391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254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133.8 Torque multiplication occurs when fluid leaving the turbine strikes the front of the stator vanes and is redirected back to the impeller</a:t>
            </a:r>
            <a:endParaRPr lang="en-US" dirty="0">
              <a:latin typeface="+mj-lt"/>
            </a:endParaRPr>
          </a:p>
        </p:txBody>
      </p:sp>
      <p:pic>
        <p:nvPicPr>
          <p:cNvPr id="3" name="Picture 2" descr="An illustration shows working of a torque multiplier. When the stator is not running, the stator redirects force through the center. During torque multiplication, the stator reverses oil flow from the turb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6976" y="1828800"/>
            <a:ext cx="2670048" cy="407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37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133.1</a:t>
            </a:r>
            <a:r>
              <a:rPr lang="en-US" dirty="0" smtClean="0"/>
              <a:t> </a:t>
            </a:r>
            <a:r>
              <a:rPr lang="en-US" dirty="0"/>
              <a:t>Explain the purpose, function, and operation of torque converters</a:t>
            </a:r>
            <a:r>
              <a:rPr lang="en-US" dirty="0" smtClean="0"/>
              <a:t>.</a:t>
            </a:r>
          </a:p>
          <a:p>
            <a:pPr marL="0" indent="0">
              <a:buNone/>
            </a:pPr>
            <a:r>
              <a:rPr lang="en-US" b="1" dirty="0" smtClean="0">
                <a:solidFill>
                  <a:srgbClr val="005A70"/>
                </a:solidFill>
              </a:rPr>
              <a:t>133.2 </a:t>
            </a:r>
            <a:r>
              <a:rPr lang="en-US" dirty="0"/>
              <a:t>Explain the purpose, function, and operation of lockup </a:t>
            </a:r>
            <a:r>
              <a:rPr lang="en-US" dirty="0" smtClean="0"/>
              <a:t>torque converters.</a:t>
            </a:r>
          </a:p>
          <a:p>
            <a:pPr marL="0" indent="0">
              <a:buNone/>
            </a:pPr>
            <a:r>
              <a:rPr lang="en-US" b="1" dirty="0" smtClean="0">
                <a:solidFill>
                  <a:srgbClr val="005A70"/>
                </a:solidFill>
              </a:rPr>
              <a:t>133.3 </a:t>
            </a:r>
            <a:r>
              <a:rPr lang="en-US" dirty="0"/>
              <a:t>Describe the various shift modes</a:t>
            </a:r>
            <a:r>
              <a:rPr lang="en-US" dirty="0" smtClean="0"/>
              <a:t>.</a:t>
            </a:r>
          </a:p>
          <a:p>
            <a:pPr marL="0" indent="0">
              <a:buNone/>
            </a:pPr>
            <a:r>
              <a:rPr lang="en-US" b="1" dirty="0" smtClean="0">
                <a:solidFill>
                  <a:schemeClr val="accent2"/>
                </a:solidFill>
              </a:rPr>
              <a:t>133.4</a:t>
            </a:r>
            <a:r>
              <a:rPr lang="en-US" dirty="0" smtClean="0"/>
              <a:t> </a:t>
            </a:r>
            <a:r>
              <a:rPr lang="en-US" dirty="0"/>
              <a:t>Discuss planetary gear sets and compound planetary gear sets.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133.9 A stator contains a one-way roller clutch which locks it from rotating in one direction and allows it to rotate freely in the opposite direction</a:t>
            </a:r>
            <a:endParaRPr lang="en-US" dirty="0">
              <a:latin typeface="+mj-lt"/>
            </a:endParaRPr>
          </a:p>
        </p:txBody>
      </p:sp>
      <p:pic>
        <p:nvPicPr>
          <p:cNvPr id="3" name="Picture 2" descr="A photo shows a one-way roller clutch inside a stator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9862" y="1828800"/>
            <a:ext cx="4784274" cy="400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047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main purpose of a torque converter?</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Transmit and multiply engine torque.</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LOCKUP TORQUE CONVERTER</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Lockup torque converters reduce slippage </a:t>
            </a:r>
            <a:r>
              <a:rPr lang="en-US" dirty="0" smtClean="0"/>
              <a:t>by using </a:t>
            </a:r>
            <a:r>
              <a:rPr lang="en-US" dirty="0"/>
              <a:t>a torque converter clutch (TCC) to lock the impeller to </a:t>
            </a:r>
            <a:r>
              <a:rPr lang="en-US" dirty="0" smtClean="0"/>
              <a:t>the cover </a:t>
            </a:r>
            <a:r>
              <a:rPr lang="en-US" dirty="0"/>
              <a:t>(shell).</a:t>
            </a:r>
            <a:endParaRPr lang="en-US" dirty="0" smtClean="0"/>
          </a:p>
          <a:p>
            <a:pPr lvl="1"/>
            <a:r>
              <a:rPr lang="en-US" dirty="0" smtClean="0"/>
              <a:t>Eliminating </a:t>
            </a:r>
            <a:r>
              <a:rPr lang="en-US" dirty="0"/>
              <a:t>torque converter slippage can improve fuel </a:t>
            </a:r>
            <a:r>
              <a:rPr lang="en-US" dirty="0" smtClean="0"/>
              <a:t>economy approximately </a:t>
            </a:r>
            <a:r>
              <a:rPr lang="en-US" dirty="0"/>
              <a:t>4% to 5% during freeway cruising</a:t>
            </a:r>
            <a:r>
              <a:rPr lang="en-US" dirty="0" smtClean="0"/>
              <a:t>.</a:t>
            </a:r>
          </a:p>
          <a:p>
            <a:r>
              <a:rPr lang="en-US" dirty="0" smtClean="0"/>
              <a:t>Converter Clutch Control</a:t>
            </a:r>
          </a:p>
          <a:p>
            <a:pPr lvl="1"/>
            <a:r>
              <a:rPr lang="en-US" dirty="0" smtClean="0"/>
              <a:t>The </a:t>
            </a:r>
            <a:r>
              <a:rPr lang="en-US" dirty="0"/>
              <a:t>powertrain control </a:t>
            </a:r>
            <a:r>
              <a:rPr lang="en-US" dirty="0" smtClean="0"/>
              <a:t>module (PCM</a:t>
            </a:r>
            <a:r>
              <a:rPr lang="en-US" dirty="0"/>
              <a:t>) or the transmission control module (TCM) regulates </a:t>
            </a:r>
            <a:r>
              <a:rPr lang="en-US" dirty="0" smtClean="0"/>
              <a:t>the timing </a:t>
            </a:r>
            <a:r>
              <a:rPr lang="en-US" dirty="0"/>
              <a:t>and application of the clutch.</a:t>
            </a:r>
            <a:endParaRPr lang="en-US" dirty="0" smtClean="0"/>
          </a:p>
          <a:p>
            <a:pPr lvl="1"/>
            <a:endParaRPr lang="en-US" dirty="0"/>
          </a:p>
        </p:txBody>
      </p:sp>
    </p:spTree>
    <p:extLst>
      <p:ext uri="{BB962C8B-B14F-4D97-AF65-F5344CB8AC3E}">
        <p14:creationId xmlns:p14="http://schemas.microsoft.com/office/powerpoint/2010/main" val="25559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133.10  An expanded view of a typical torque converter assembly showing the torque converter clutch (TCC)</a:t>
            </a:r>
            <a:endParaRPr lang="en-US" dirty="0">
              <a:latin typeface="+mj-lt"/>
            </a:endParaRPr>
          </a:p>
        </p:txBody>
      </p:sp>
      <p:pic>
        <p:nvPicPr>
          <p:cNvPr id="3" name="Picture 2" descr="The illustration shows the following components connected to each other in sequence:&#10;1. Converter cover&#10;2. Thrust spacer&#10;3. Friction material on clutch piston&#10;4. Piston ring&#10;5. Turbine &#10;6. Stator&#10;7. Thrust bearing&#10;8. Impelle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3804" y="2133600"/>
            <a:ext cx="668121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310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133.11 Torque converter clutch friction material is determined by the vehicle manufacturer to provide the needed coefficient of friction needed. </a:t>
            </a:r>
          </a:p>
        </p:txBody>
      </p:sp>
      <p:pic>
        <p:nvPicPr>
          <p:cNvPr id="3" name="Picture 2" descr="A photo shows 3 kinds of torque converter clutch friction material carbon fiber, Kevlar, and pap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2710" y="21336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610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133.12 A cross-sectional view of a pulse-width-modulated (PWM) torque converter clutch. The powertrain control module (PCM) pulses the control solenoid which then controls the fluid flow to apply the torque converter clutch</a:t>
            </a:r>
          </a:p>
        </p:txBody>
      </p:sp>
      <p:pic>
        <p:nvPicPr>
          <p:cNvPr id="3" name="Picture 2" descr="An illustration shows a cross-sectional view of a pulse-width modulated (PWM) torque converter clutch on an input shaft. The clutch disk is placed against turbine. Modulated pressure is applied from the front of the torque conver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0924" y="1981200"/>
            <a:ext cx="3005328" cy="405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09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SHIFT MODES</a:t>
            </a:r>
            <a:endParaRPr lang="en-US" dirty="0">
              <a:latin typeface="+mj-lt"/>
            </a:endParaRPr>
          </a:p>
        </p:txBody>
      </p:sp>
      <p:sp>
        <p:nvSpPr>
          <p:cNvPr id="3" name="Content Placeholder 2"/>
          <p:cNvSpPr>
            <a:spLocks noGrp="1"/>
          </p:cNvSpPr>
          <p:nvPr>
            <p:ph idx="1"/>
          </p:nvPr>
        </p:nvSpPr>
        <p:spPr/>
        <p:txBody>
          <a:bodyPr/>
          <a:lstStyle/>
          <a:p>
            <a:r>
              <a:rPr lang="en-US" dirty="0"/>
              <a:t>Most automatic transmissions and transaxles include the </a:t>
            </a:r>
            <a:r>
              <a:rPr lang="en-US" dirty="0" smtClean="0"/>
              <a:t>following shift </a:t>
            </a:r>
            <a:r>
              <a:rPr lang="en-US" dirty="0"/>
              <a:t>modes</a:t>
            </a:r>
            <a:r>
              <a:rPr lang="en-US" dirty="0" smtClean="0"/>
              <a:t>.</a:t>
            </a:r>
          </a:p>
          <a:p>
            <a:pPr lvl="1"/>
            <a:r>
              <a:rPr lang="en-US" dirty="0" smtClean="0"/>
              <a:t>Park (P)</a:t>
            </a:r>
          </a:p>
          <a:p>
            <a:pPr lvl="1"/>
            <a:r>
              <a:rPr lang="en-US" dirty="0" smtClean="0"/>
              <a:t>Reverse (R)</a:t>
            </a:r>
          </a:p>
          <a:p>
            <a:pPr lvl="1"/>
            <a:r>
              <a:rPr lang="en-US" dirty="0" smtClean="0"/>
              <a:t>Neutral (N)</a:t>
            </a:r>
          </a:p>
          <a:p>
            <a:pPr lvl="1"/>
            <a:r>
              <a:rPr lang="en-US" dirty="0" smtClean="0"/>
              <a:t>Overdrive (OD)</a:t>
            </a:r>
          </a:p>
          <a:p>
            <a:pPr lvl="1"/>
            <a:r>
              <a:rPr lang="en-US" dirty="0" smtClean="0"/>
              <a:t>Drive (D)</a:t>
            </a:r>
          </a:p>
          <a:p>
            <a:pPr lvl="1"/>
            <a:r>
              <a:rPr lang="en-US" dirty="0" smtClean="0"/>
              <a:t>Third (3)</a:t>
            </a:r>
          </a:p>
          <a:p>
            <a:pPr lvl="1"/>
            <a:r>
              <a:rPr lang="en-US" dirty="0" smtClean="0"/>
              <a:t>Second (2)</a:t>
            </a:r>
          </a:p>
          <a:p>
            <a:pPr lvl="1"/>
            <a:r>
              <a:rPr lang="en-US" dirty="0" smtClean="0"/>
              <a:t>First (1 or Low)</a:t>
            </a:r>
            <a:endParaRPr lang="en-US" dirty="0"/>
          </a:p>
        </p:txBody>
      </p:sp>
    </p:spTree>
    <p:extLst>
      <p:ext uri="{BB962C8B-B14F-4D97-AF65-F5344CB8AC3E}">
        <p14:creationId xmlns:p14="http://schemas.microsoft.com/office/powerpoint/2010/main" val="3600042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133.13 The gear selector is often called the “PRNDL,” pronounced “</a:t>
            </a:r>
            <a:r>
              <a:rPr lang="en-US" sz="2400" dirty="0" err="1">
                <a:latin typeface="+mj-lt"/>
              </a:rPr>
              <a:t>prindle</a:t>
            </a:r>
            <a:r>
              <a:rPr lang="en-US" sz="2400" dirty="0">
                <a:latin typeface="+mj-lt"/>
              </a:rPr>
              <a:t>,” regardless of the actual letters or numbers used</a:t>
            </a:r>
            <a:endParaRPr lang="en-US" dirty="0">
              <a:latin typeface="+mj-lt"/>
            </a:endParaRPr>
          </a:p>
        </p:txBody>
      </p:sp>
      <p:pic>
        <p:nvPicPr>
          <p:cNvPr id="3" name="Picture 2" descr="A photo shows automatic gear sel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2091" y="22860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49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PLANETARY GEAR SETS (1 OF 2) </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Planetary gear sets are used in the automatic transmission to obtain different gear ratios.</a:t>
            </a:r>
          </a:p>
          <a:p>
            <a:r>
              <a:rPr lang="en-US" dirty="0" smtClean="0"/>
              <a:t>Parts and Operation</a:t>
            </a:r>
          </a:p>
          <a:p>
            <a:pPr lvl="1"/>
            <a:r>
              <a:rPr lang="en-US" dirty="0" smtClean="0"/>
              <a:t>Sun Gear</a:t>
            </a:r>
          </a:p>
          <a:p>
            <a:pPr lvl="1"/>
            <a:r>
              <a:rPr lang="en-US" dirty="0" smtClean="0"/>
              <a:t>Planet Carrier</a:t>
            </a:r>
          </a:p>
          <a:p>
            <a:pPr lvl="1"/>
            <a:r>
              <a:rPr lang="en-US" dirty="0" smtClean="0"/>
              <a:t>Ring Gear</a:t>
            </a:r>
          </a:p>
          <a:p>
            <a:pPr lvl="1"/>
            <a:endParaRPr lang="en-US" dirty="0"/>
          </a:p>
        </p:txBody>
      </p:sp>
    </p:spTree>
    <p:extLst>
      <p:ext uri="{BB962C8B-B14F-4D97-AF65-F5344CB8AC3E}">
        <p14:creationId xmlns:p14="http://schemas.microsoft.com/office/powerpoint/2010/main" val="3504317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133.5</a:t>
            </a:r>
            <a:r>
              <a:rPr lang="en-US" dirty="0" smtClean="0"/>
              <a:t> </a:t>
            </a:r>
            <a:r>
              <a:rPr lang="en-US" dirty="0"/>
              <a:t>Discuss automatic transaxles and </a:t>
            </a:r>
            <a:r>
              <a:rPr lang="en-US" dirty="0" smtClean="0"/>
              <a:t>non-planetary </a:t>
            </a:r>
            <a:r>
              <a:rPr lang="en-US" dirty="0"/>
              <a:t>gear </a:t>
            </a:r>
            <a:r>
              <a:rPr lang="en-US" dirty="0" smtClean="0"/>
              <a:t>automatic transaxles.</a:t>
            </a:r>
          </a:p>
          <a:p>
            <a:pPr marL="0" indent="0">
              <a:buNone/>
            </a:pPr>
            <a:r>
              <a:rPr lang="en-US" b="1" dirty="0" smtClean="0">
                <a:solidFill>
                  <a:srgbClr val="005A70"/>
                </a:solidFill>
              </a:rPr>
              <a:t>133.6</a:t>
            </a:r>
            <a:r>
              <a:rPr lang="en-US" dirty="0" smtClean="0"/>
              <a:t> </a:t>
            </a:r>
            <a:r>
              <a:rPr lang="en-US" dirty="0"/>
              <a:t>Discuss the operation and servicing of continuously variable transmission</a:t>
            </a:r>
            <a:r>
              <a:rPr lang="en-US" dirty="0" smtClean="0"/>
              <a:t>.</a:t>
            </a:r>
          </a:p>
          <a:p>
            <a:pPr marL="0" indent="0">
              <a:buNone/>
            </a:pPr>
            <a:r>
              <a:rPr lang="en-US" b="1" dirty="0" smtClean="0">
                <a:solidFill>
                  <a:schemeClr val="accent2"/>
                </a:solidFill>
              </a:rPr>
              <a:t>133.7</a:t>
            </a:r>
            <a:r>
              <a:rPr lang="en-US" dirty="0" smtClean="0"/>
              <a:t> </a:t>
            </a:r>
            <a:r>
              <a:rPr lang="en-US" dirty="0"/>
              <a:t>Explain how a dual clutch automatic transmission works.</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PLANETARY GEAR SETS </a:t>
            </a:r>
            <a:r>
              <a:rPr lang="en-US" dirty="0" smtClean="0">
                <a:latin typeface="+mj-lt"/>
              </a:rPr>
              <a:t>(2 OF 2) </a:t>
            </a:r>
            <a:endParaRPr lang="en-US" dirty="0">
              <a:latin typeface="+mj-lt"/>
            </a:endParaRPr>
          </a:p>
        </p:txBody>
      </p:sp>
      <p:sp>
        <p:nvSpPr>
          <p:cNvPr id="3" name="Content Placeholder 2"/>
          <p:cNvSpPr>
            <a:spLocks noGrp="1"/>
          </p:cNvSpPr>
          <p:nvPr>
            <p:ph idx="1"/>
          </p:nvPr>
        </p:nvSpPr>
        <p:spPr/>
        <p:txBody>
          <a:bodyPr/>
          <a:lstStyle/>
          <a:p>
            <a:r>
              <a:rPr lang="en-US" dirty="0" smtClean="0"/>
              <a:t>Planetary Gear Set Torque Flow</a:t>
            </a:r>
          </a:p>
          <a:p>
            <a:pPr lvl="1"/>
            <a:r>
              <a:rPr lang="en-US" dirty="0"/>
              <a:t>One of the members is being driven (input</a:t>
            </a:r>
            <a:r>
              <a:rPr lang="en-US" dirty="0" smtClean="0"/>
              <a:t>).</a:t>
            </a:r>
          </a:p>
          <a:p>
            <a:pPr lvl="1"/>
            <a:r>
              <a:rPr lang="en-US" dirty="0"/>
              <a:t>One of the members is being held (reaction member</a:t>
            </a:r>
            <a:r>
              <a:rPr lang="en-US" dirty="0" smtClean="0"/>
              <a:t>).</a:t>
            </a:r>
          </a:p>
          <a:p>
            <a:pPr lvl="1"/>
            <a:r>
              <a:rPr lang="en-US" dirty="0"/>
              <a:t>One of the members is the output</a:t>
            </a:r>
            <a:r>
              <a:rPr lang="en-US" dirty="0" smtClean="0"/>
              <a:t>.</a:t>
            </a:r>
          </a:p>
          <a:p>
            <a:r>
              <a:rPr lang="en-US" dirty="0" smtClean="0"/>
              <a:t>Simple Planetary Gear Set</a:t>
            </a:r>
          </a:p>
          <a:p>
            <a:pPr lvl="1"/>
            <a:r>
              <a:rPr lang="en-US" dirty="0"/>
              <a:t>A simple </a:t>
            </a:r>
            <a:r>
              <a:rPr lang="en-US" dirty="0" smtClean="0"/>
              <a:t>planetary gear </a:t>
            </a:r>
            <a:r>
              <a:rPr lang="en-US" dirty="0"/>
              <a:t>set system consists of one sun gear, the carrier, </a:t>
            </a:r>
            <a:r>
              <a:rPr lang="en-US" dirty="0" smtClean="0"/>
              <a:t>and a </a:t>
            </a:r>
            <a:r>
              <a:rPr lang="en-US" dirty="0"/>
              <a:t>ring gear.</a:t>
            </a:r>
            <a:endParaRPr lang="en-US" dirty="0"/>
          </a:p>
        </p:txBody>
      </p:sp>
    </p:spTree>
    <p:extLst>
      <p:ext uri="{BB962C8B-B14F-4D97-AF65-F5344CB8AC3E}">
        <p14:creationId xmlns:p14="http://schemas.microsoft.com/office/powerpoint/2010/main" val="1767376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133.14 A typical planetary gear set showing the terms that are used to describe each member</a:t>
            </a:r>
            <a:endParaRPr lang="en-US" dirty="0">
              <a:latin typeface="+mj-lt"/>
            </a:endParaRPr>
          </a:p>
        </p:txBody>
      </p:sp>
      <p:pic>
        <p:nvPicPr>
          <p:cNvPr id="3" name="Picture 2" descr="An illustration shows a planetary gear set with a large ring gear internally meshed with three planet gears, which in turn are meshed with a sun gear in the cen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4495" y="2130563"/>
            <a:ext cx="4995009" cy="3788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06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133.15 A typical planetary gear set showing the planet carrier which supports all of the pinion gears (also called planet pinion gears)</a:t>
            </a:r>
            <a:endParaRPr lang="en-US" dirty="0">
              <a:latin typeface="+mj-lt"/>
            </a:endParaRPr>
          </a:p>
        </p:txBody>
      </p:sp>
      <p:pic>
        <p:nvPicPr>
          <p:cNvPr id="3" name="Picture 2" descr="An illustration shows a planetary gear set with a large ring gear internally meshed with three planet gears, which in turn are meshed with a sun gear in the center. A planet carrier supports all of the pinion gears in a ca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3200" y="2057400"/>
            <a:ext cx="361492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468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133.16 Maximum reduction can be achieved by using the sun gear as the input, holding the ring gear and using the planet carrier as the output</a:t>
            </a:r>
            <a:endParaRPr lang="en-US" dirty="0">
              <a:latin typeface="+mj-lt"/>
            </a:endParaRPr>
          </a:p>
        </p:txBody>
      </p:sp>
      <p:pic>
        <p:nvPicPr>
          <p:cNvPr id="3" name="Picture 2" descr="In the illustration, ring gear is held in place while the input is connected to sun gear and output connected to planet carri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9731" y="2057400"/>
            <a:ext cx="3804533" cy="3817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864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133.17 Minimum reduction can be achieved by using the ring gear as the input, holding the sun gear and using the planet carrier as the output</a:t>
            </a:r>
            <a:endParaRPr lang="en-US" dirty="0">
              <a:latin typeface="+mj-lt"/>
            </a:endParaRPr>
          </a:p>
        </p:txBody>
      </p:sp>
      <p:pic>
        <p:nvPicPr>
          <p:cNvPr id="3" name="Picture 2" descr="In the illustration, sun gear held while the input is connected to ring gear and output connected to planet carri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9732" y="2209800"/>
            <a:ext cx="3804533" cy="380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491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133.18 Reverse can be achieved by using the sun gear as the input, holding the planet carrier and using the ring gear as the output</a:t>
            </a:r>
            <a:endParaRPr lang="en-US" dirty="0">
              <a:latin typeface="+mj-lt"/>
            </a:endParaRPr>
          </a:p>
        </p:txBody>
      </p:sp>
      <p:pic>
        <p:nvPicPr>
          <p:cNvPr id="3" name="Picture 2" descr="In the illustration, planet carrier held while the input is connected to sun gear and output connected to ring ge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52439" y="2133600"/>
            <a:ext cx="3639119" cy="3817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32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three parts of a simple planetary gear set?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The sun gear, the ring gear, and the planet pinions.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COMPOUND PLANETARY GEAR SET</a:t>
            </a:r>
            <a:endParaRPr lang="en-US" dirty="0">
              <a:latin typeface="+mj-lt"/>
            </a:endParaRPr>
          </a:p>
        </p:txBody>
      </p:sp>
      <p:sp>
        <p:nvSpPr>
          <p:cNvPr id="3" name="Content Placeholder 2"/>
          <p:cNvSpPr>
            <a:spLocks noGrp="1"/>
          </p:cNvSpPr>
          <p:nvPr>
            <p:ph idx="1"/>
          </p:nvPr>
        </p:nvSpPr>
        <p:spPr/>
        <p:txBody>
          <a:bodyPr/>
          <a:lstStyle/>
          <a:p>
            <a:r>
              <a:rPr lang="en-US" dirty="0" smtClean="0"/>
              <a:t>Simpson Gear Set</a:t>
            </a:r>
          </a:p>
          <a:p>
            <a:pPr lvl="1"/>
            <a:r>
              <a:rPr lang="en-US" dirty="0" smtClean="0"/>
              <a:t>The </a:t>
            </a:r>
            <a:r>
              <a:rPr lang="en-US" dirty="0"/>
              <a:t>Simpson gear set consists of two simple </a:t>
            </a:r>
            <a:r>
              <a:rPr lang="en-US" dirty="0" smtClean="0"/>
              <a:t>planetary gear </a:t>
            </a:r>
            <a:r>
              <a:rPr lang="en-US" dirty="0"/>
              <a:t>sets that share a common sun gear</a:t>
            </a:r>
            <a:r>
              <a:rPr lang="en-US" dirty="0" smtClean="0"/>
              <a:t>.</a:t>
            </a:r>
          </a:p>
          <a:p>
            <a:r>
              <a:rPr lang="en-US" dirty="0" err="1" smtClean="0"/>
              <a:t>Ravigneaux</a:t>
            </a:r>
            <a:r>
              <a:rPr lang="en-US" dirty="0" smtClean="0"/>
              <a:t> Gear Set</a:t>
            </a:r>
          </a:p>
          <a:p>
            <a:pPr lvl="1"/>
            <a:r>
              <a:rPr lang="en-US" dirty="0"/>
              <a:t>The </a:t>
            </a:r>
            <a:r>
              <a:rPr lang="en-US" dirty="0" err="1"/>
              <a:t>Ravigneaux</a:t>
            </a:r>
            <a:r>
              <a:rPr lang="en-US" dirty="0"/>
              <a:t> </a:t>
            </a:r>
            <a:r>
              <a:rPr lang="en-US" dirty="0" smtClean="0"/>
              <a:t>system has two sun gears, two planet pinion sets, and a single ring gear.</a:t>
            </a:r>
          </a:p>
          <a:p>
            <a:r>
              <a:rPr lang="en-US" dirty="0" err="1" smtClean="0"/>
              <a:t>Lapelletier</a:t>
            </a:r>
            <a:r>
              <a:rPr lang="en-US" dirty="0" smtClean="0"/>
              <a:t> Gear Set</a:t>
            </a:r>
          </a:p>
          <a:p>
            <a:pPr lvl="1"/>
            <a:r>
              <a:rPr lang="en-US" dirty="0"/>
              <a:t>The </a:t>
            </a:r>
            <a:r>
              <a:rPr lang="en-US" dirty="0" err="1"/>
              <a:t>Lapelletier</a:t>
            </a:r>
            <a:r>
              <a:rPr lang="en-US" dirty="0"/>
              <a:t> gear set is constructed by </a:t>
            </a:r>
            <a:r>
              <a:rPr lang="en-US" dirty="0" smtClean="0"/>
              <a:t>connecting a </a:t>
            </a:r>
            <a:r>
              <a:rPr lang="en-US" dirty="0"/>
              <a:t>planetary gear set in front of a </a:t>
            </a:r>
            <a:r>
              <a:rPr lang="en-US" dirty="0" err="1"/>
              <a:t>Ravigneaux</a:t>
            </a:r>
            <a:r>
              <a:rPr lang="en-US" dirty="0"/>
              <a:t> gear set.</a:t>
            </a:r>
            <a:endParaRPr lang="en-US" dirty="0"/>
          </a:p>
        </p:txBody>
      </p:sp>
    </p:spTree>
    <p:extLst>
      <p:ext uri="{BB962C8B-B14F-4D97-AF65-F5344CB8AC3E}">
        <p14:creationId xmlns:p14="http://schemas.microsoft.com/office/powerpoint/2010/main" val="2140705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133.19 A Simpson planet gear set is composed of two ring gears and two planet carrier assemblies that share one sun gear</a:t>
            </a:r>
            <a:endParaRPr lang="en-US" dirty="0">
              <a:latin typeface="+mj-lt"/>
            </a:endParaRPr>
          </a:p>
        </p:txBody>
      </p:sp>
      <p:pic>
        <p:nvPicPr>
          <p:cNvPr id="3" name="Picture 2" descr="An illustration shows a Simpson planet gear set. This contains a large sun gear with 2 sets of planet and ring gears at both the ends. Input shaft is connected to carrier on left end and output shaft is connected to ring gear on right si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65832" y="2209800"/>
            <a:ext cx="421233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302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BACKGROUND </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Automatic transmissions were first used on a large scale in the </a:t>
            </a:r>
            <a:r>
              <a:rPr lang="en-US" dirty="0" smtClean="0"/>
              <a:t>early 1950s</a:t>
            </a:r>
            <a:r>
              <a:rPr lang="en-US" dirty="0"/>
              <a:t>, and now over 95% of the vehicles in North America are </a:t>
            </a:r>
            <a:r>
              <a:rPr lang="en-US" dirty="0" smtClean="0"/>
              <a:t>so equipped</a:t>
            </a:r>
            <a:r>
              <a:rPr lang="en-US" dirty="0"/>
              <a:t>.</a:t>
            </a:r>
            <a:endParaRPr lang="en-US" dirty="0" smtClean="0">
              <a:solidFill>
                <a:srgbClr val="0000FF"/>
              </a:solidFill>
            </a:endParaRPr>
          </a:p>
          <a:p>
            <a:r>
              <a:rPr lang="en-US" dirty="0"/>
              <a:t>The history of automatic transmission goes back over 100 years.</a:t>
            </a:r>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133.20 A </a:t>
            </a:r>
            <a:r>
              <a:rPr lang="en-US" sz="2400" dirty="0" err="1">
                <a:latin typeface="+mj-lt"/>
              </a:rPr>
              <a:t>Ravigneaux</a:t>
            </a:r>
            <a:r>
              <a:rPr lang="en-US" sz="2400" dirty="0">
                <a:latin typeface="+mj-lt"/>
              </a:rPr>
              <a:t> gear set is composed of two sun gears, one planet carrier that supports two sets of pinion gears, and a single ring gear</a:t>
            </a:r>
            <a:endParaRPr lang="en-US" dirty="0">
              <a:latin typeface="+mj-lt"/>
            </a:endParaRPr>
          </a:p>
        </p:txBody>
      </p:sp>
      <p:pic>
        <p:nvPicPr>
          <p:cNvPr id="3" name="Picture 2" descr="An illustration shows a Ravigneaux gear with a forward and reverse sun gear meshes internally in a ring gear. Six long pinions and two short pinions are meshed with the sun gears. A planet carrier encases the pinion and ring gea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5852" y="2412911"/>
            <a:ext cx="431596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AUTOMATIC TRANSAXLES</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Automatic transaxles include a differential </a:t>
            </a:r>
            <a:r>
              <a:rPr lang="en-US" dirty="0" smtClean="0"/>
              <a:t>assembly as </a:t>
            </a:r>
            <a:r>
              <a:rPr lang="en-US" dirty="0"/>
              <a:t>well as the planetary gear sets of an automatic transmission</a:t>
            </a:r>
            <a:r>
              <a:rPr lang="en-US" dirty="0" smtClean="0"/>
              <a:t>.</a:t>
            </a:r>
          </a:p>
          <a:p>
            <a:r>
              <a:rPr lang="en-US" dirty="0" smtClean="0"/>
              <a:t>Final Drive Units</a:t>
            </a:r>
          </a:p>
          <a:p>
            <a:pPr lvl="1"/>
            <a:r>
              <a:rPr lang="en-US" dirty="0"/>
              <a:t>A transaxle includes a differential </a:t>
            </a:r>
            <a:r>
              <a:rPr lang="en-US" dirty="0" smtClean="0"/>
              <a:t>assembly, often </a:t>
            </a:r>
            <a:r>
              <a:rPr lang="en-US" dirty="0"/>
              <a:t>called a </a:t>
            </a:r>
            <a:r>
              <a:rPr lang="en-US" i="1" dirty="0"/>
              <a:t>final drive </a:t>
            </a:r>
            <a:r>
              <a:rPr lang="en-US" dirty="0"/>
              <a:t>assembly as part of the transaxle</a:t>
            </a:r>
            <a:r>
              <a:rPr lang="en-US" dirty="0" smtClean="0"/>
              <a:t>.</a:t>
            </a:r>
          </a:p>
          <a:p>
            <a:pPr lvl="1"/>
            <a:r>
              <a:rPr lang="en-US" dirty="0" smtClean="0"/>
              <a:t>This final </a:t>
            </a:r>
            <a:r>
              <a:rPr lang="en-US" dirty="0"/>
              <a:t>drive assembly connects the output from the gear sets to </a:t>
            </a:r>
            <a:r>
              <a:rPr lang="en-US" dirty="0" smtClean="0"/>
              <a:t>the drive </a:t>
            </a:r>
            <a:r>
              <a:rPr lang="en-US" dirty="0"/>
              <a:t>axle shafts.</a:t>
            </a:r>
            <a:endParaRPr lang="en-US" dirty="0" smtClean="0"/>
          </a:p>
          <a:p>
            <a:pPr lvl="1"/>
            <a:endParaRPr lang="en-US" dirty="0"/>
          </a:p>
        </p:txBody>
      </p:sp>
    </p:spTree>
    <p:extLst>
      <p:ext uri="{BB962C8B-B14F-4D97-AF65-F5344CB8AC3E}">
        <p14:creationId xmlns:p14="http://schemas.microsoft.com/office/powerpoint/2010/main" val="2342765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133.21 On one style of transaxle the turbine shaft drives the input shaft through a drive chain assembly</a:t>
            </a:r>
            <a:endParaRPr lang="en-US" dirty="0">
              <a:latin typeface="+mj-lt"/>
            </a:endParaRPr>
          </a:p>
        </p:txBody>
      </p:sp>
      <p:pic>
        <p:nvPicPr>
          <p:cNvPr id="3" name="Picture 2" descr="The illustration shows the assembly as follows:&#10;1. Drive chain&#10;    a. Drive gear&#10;        i. O-ring&#10;        ii. Bearing&#10;        iii. Tube shaft&#10;        iv. O-ring&#10;        v. Support&#10;        vi. Bushing&#10;        vii. O-rings&#10;        viii. Seal&#10;        ix. Frame&#10;        x. Torque converter&#10;     b. Driven gear&#10;        i. Bearing &#10;        ii. Input shaft&#10;        iii. frame&#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66096" y="2057400"/>
            <a:ext cx="7411806" cy="3988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78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133.22 Another type of transaxle uses a chain to transfer engine torque from the output of the gear sets to the differential assembly (final drive)</a:t>
            </a:r>
            <a:endParaRPr lang="en-US" dirty="0">
              <a:latin typeface="+mj-lt"/>
            </a:endParaRPr>
          </a:p>
        </p:txBody>
      </p:sp>
      <p:pic>
        <p:nvPicPr>
          <p:cNvPr id="3" name="Picture 2" descr="The torque converter is connected to planetary gear assembly with underdrive, overdrive, reverse, 2-4 and Low/reverse clutch. The shaft then is connected to transfer chain assembly, which transfers power to drive axle shaft via transfer shaft and differential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2200" y="1905000"/>
            <a:ext cx="4155828" cy="390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02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133.23 </a:t>
            </a:r>
            <a:r>
              <a:rPr lang="en-IN" sz="2400" dirty="0">
                <a:latin typeface="+mj-lt"/>
              </a:rPr>
              <a:t>A cutaway showing the final drive assembly of a transaxle</a:t>
            </a:r>
            <a:endParaRPr lang="en-US" dirty="0">
              <a:latin typeface="+mj-lt"/>
            </a:endParaRPr>
          </a:p>
        </p:txBody>
      </p:sp>
      <p:pic>
        <p:nvPicPr>
          <p:cNvPr id="3" name="Picture 2" descr="A photo shows a cutaway showing the final drive assembly of a transaxle. The differential gears are placed in the differential housing. The housing has a vehicle speed sensor attached to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7911" y="2040466"/>
            <a:ext cx="5176652" cy="3887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53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NONPLANETARY GEAR AUTOMATIC TRANSAXLES</a:t>
            </a:r>
            <a:endParaRPr lang="en-US" dirty="0">
              <a:latin typeface="+mj-lt"/>
            </a:endParaRPr>
          </a:p>
        </p:txBody>
      </p:sp>
      <p:sp>
        <p:nvSpPr>
          <p:cNvPr id="3" name="Content Placeholder 2"/>
          <p:cNvSpPr>
            <a:spLocks noGrp="1"/>
          </p:cNvSpPr>
          <p:nvPr>
            <p:ph idx="1"/>
          </p:nvPr>
        </p:nvSpPr>
        <p:spPr/>
        <p:txBody>
          <a:bodyPr/>
          <a:lstStyle/>
          <a:p>
            <a:r>
              <a:rPr lang="en-US" dirty="0"/>
              <a:t>Honda and Saturn vehicles use an automatic transmission with </a:t>
            </a:r>
            <a:r>
              <a:rPr lang="en-US" dirty="0" smtClean="0"/>
              <a:t>no planetary </a:t>
            </a:r>
            <a:r>
              <a:rPr lang="en-US" dirty="0"/>
              <a:t>gear sets</a:t>
            </a:r>
            <a:r>
              <a:rPr lang="en-US" dirty="0" smtClean="0"/>
              <a:t>.</a:t>
            </a:r>
          </a:p>
          <a:p>
            <a:r>
              <a:rPr lang="en-US" dirty="0"/>
              <a:t>This design uses </a:t>
            </a:r>
            <a:r>
              <a:rPr lang="en-US" dirty="0" smtClean="0"/>
              <a:t>hydraulic clutches </a:t>
            </a:r>
            <a:r>
              <a:rPr lang="en-US" dirty="0"/>
              <a:t>instead of synchronizers to make the shift between gears</a:t>
            </a:r>
            <a:r>
              <a:rPr lang="en-US" dirty="0" smtClean="0"/>
              <a:t>.</a:t>
            </a:r>
          </a:p>
          <a:p>
            <a:endParaRPr lang="en-US" dirty="0"/>
          </a:p>
        </p:txBody>
      </p:sp>
    </p:spTree>
    <p:extLst>
      <p:ext uri="{BB962C8B-B14F-4D97-AF65-F5344CB8AC3E}">
        <p14:creationId xmlns:p14="http://schemas.microsoft.com/office/powerpoint/2010/main" val="796101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133.24 </a:t>
            </a:r>
            <a:r>
              <a:rPr lang="en-IN" sz="2000" dirty="0">
                <a:latin typeface="+mj-lt"/>
              </a:rPr>
              <a:t>A Honda </a:t>
            </a:r>
            <a:r>
              <a:rPr lang="en-IN" sz="2000" dirty="0" err="1">
                <a:latin typeface="+mj-lt"/>
              </a:rPr>
              <a:t>nonplanetary</a:t>
            </a:r>
            <a:r>
              <a:rPr lang="en-IN" sz="2000" dirty="0">
                <a:latin typeface="+mj-lt"/>
              </a:rPr>
              <a:t> gear set type automatic transmission that uses helical cut gears instead of planetary gears. Hydraulically applied clutches as commanded by the PCM with fluid flow controlled by shift solenoids to make the shifts</a:t>
            </a:r>
            <a:endParaRPr lang="en-US" sz="2000" dirty="0">
              <a:latin typeface="+mj-lt"/>
            </a:endParaRPr>
          </a:p>
        </p:txBody>
      </p:sp>
      <p:pic>
        <p:nvPicPr>
          <p:cNvPr id="3" name="Picture 2" descr="The illustration shows the following components meshed with each other:&#10;• A torque converter, third clutch, and fourth clutch along with transmission gears are splined on the mainshaft.&#10;• First hold clutch, parking gear, and other gears are splined on the counter shaft.&#10;• First clutch, second clutch, and final drive are splined to the secondary shaft.&#10;• Power is transmitted by the three shafts through various gear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93930" y="2133600"/>
            <a:ext cx="4212508" cy="401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0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CONTINUOUSLY VARIABLE TRANSMISSION (1 OF 4)</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Instead of using three or more gears, a continuously </a:t>
            </a:r>
            <a:r>
              <a:rPr lang="en-US" dirty="0" smtClean="0"/>
              <a:t>variable transmission </a:t>
            </a:r>
            <a:r>
              <a:rPr lang="en-US" dirty="0"/>
              <a:t>uses two variable width pulleys, sometimes </a:t>
            </a:r>
            <a:r>
              <a:rPr lang="en-US" dirty="0" smtClean="0"/>
              <a:t>called </a:t>
            </a:r>
            <a:r>
              <a:rPr lang="en-US" i="1" dirty="0" err="1" smtClean="0"/>
              <a:t>variators</a:t>
            </a:r>
            <a:r>
              <a:rPr lang="en-US" i="1" dirty="0"/>
              <a:t>, </a:t>
            </a:r>
            <a:r>
              <a:rPr lang="en-US" dirty="0"/>
              <a:t>to change the gear ratio from about 2.5:1 to an </a:t>
            </a:r>
            <a:r>
              <a:rPr lang="en-US" dirty="0" smtClean="0"/>
              <a:t>overdrive ratio </a:t>
            </a:r>
            <a:r>
              <a:rPr lang="en-US" dirty="0"/>
              <a:t>of 0.5:1</a:t>
            </a:r>
            <a:r>
              <a:rPr lang="en-US" dirty="0" smtClean="0"/>
              <a:t>.</a:t>
            </a:r>
          </a:p>
          <a:p>
            <a:r>
              <a:rPr lang="en-US" dirty="0" smtClean="0"/>
              <a:t>Purpose and Function</a:t>
            </a:r>
          </a:p>
          <a:p>
            <a:pPr lvl="1"/>
            <a:r>
              <a:rPr lang="en-US" dirty="0" smtClean="0"/>
              <a:t>Allow </a:t>
            </a:r>
            <a:r>
              <a:rPr lang="en-US" dirty="0"/>
              <a:t>the engine to </a:t>
            </a:r>
            <a:r>
              <a:rPr lang="en-US" dirty="0" smtClean="0"/>
              <a:t>operate in </a:t>
            </a:r>
            <a:r>
              <a:rPr lang="en-US" dirty="0"/>
              <a:t>a speed range where it is most efficient.</a:t>
            </a:r>
            <a:endParaRPr lang="en-US" dirty="0"/>
          </a:p>
        </p:txBody>
      </p:sp>
    </p:spTree>
    <p:extLst>
      <p:ext uri="{BB962C8B-B14F-4D97-AF65-F5344CB8AC3E}">
        <p14:creationId xmlns:p14="http://schemas.microsoft.com/office/powerpoint/2010/main" val="185823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CONTINUOUSLY VARIABLE TRANSMISSION </a:t>
            </a:r>
            <a:r>
              <a:rPr lang="en-US" dirty="0" smtClean="0">
                <a:latin typeface="+mj-lt"/>
              </a:rPr>
              <a:t>(2 OF 4)</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smtClean="0"/>
              <a:t>The </a:t>
            </a:r>
            <a:r>
              <a:rPr lang="en-US" dirty="0"/>
              <a:t>two pulleys are moved at </a:t>
            </a:r>
            <a:r>
              <a:rPr lang="en-US" dirty="0" smtClean="0"/>
              <a:t>the same </a:t>
            </a:r>
            <a:r>
              <a:rPr lang="en-US" dirty="0"/>
              <a:t>time. One pulley is made smaller in diameter while at </a:t>
            </a:r>
            <a:r>
              <a:rPr lang="en-US" dirty="0" smtClean="0"/>
              <a:t>the same </a:t>
            </a:r>
            <a:r>
              <a:rPr lang="en-US" dirty="0"/>
              <a:t>time the other pulley is enlarged</a:t>
            </a:r>
            <a:r>
              <a:rPr lang="en-US" dirty="0" smtClean="0"/>
              <a:t>.</a:t>
            </a:r>
          </a:p>
          <a:p>
            <a:pPr lvl="1"/>
            <a:r>
              <a:rPr lang="en-US" dirty="0"/>
              <a:t>The chain is </a:t>
            </a:r>
            <a:r>
              <a:rPr lang="en-US" i="1" dirty="0" smtClean="0"/>
              <a:t>pushed </a:t>
            </a:r>
            <a:r>
              <a:rPr lang="en-US" dirty="0" smtClean="0"/>
              <a:t>rather </a:t>
            </a:r>
            <a:r>
              <a:rPr lang="en-US" dirty="0"/>
              <a:t>than pulled through the pulleys and is made of hundreds </a:t>
            </a:r>
            <a:r>
              <a:rPr lang="en-US" dirty="0" smtClean="0"/>
              <a:t>of individual </a:t>
            </a:r>
            <a:r>
              <a:rPr lang="en-US" dirty="0"/>
              <a:t>steel elements</a:t>
            </a:r>
            <a:r>
              <a:rPr lang="en-US" dirty="0" smtClean="0"/>
              <a:t>.</a:t>
            </a:r>
          </a:p>
          <a:p>
            <a:r>
              <a:rPr lang="en-US" dirty="0"/>
              <a:t>The transmission has a total of four parallel shafts</a:t>
            </a:r>
            <a:r>
              <a:rPr lang="en-US" dirty="0" smtClean="0"/>
              <a:t>:</a:t>
            </a:r>
          </a:p>
          <a:p>
            <a:pPr lvl="1"/>
            <a:r>
              <a:rPr lang="en-US" dirty="0" smtClean="0"/>
              <a:t>Input shaft, drive pulley shaft, driven pulley shaft, and a secondary gear shaft.</a:t>
            </a:r>
            <a:endParaRPr lang="en-US" dirty="0"/>
          </a:p>
        </p:txBody>
      </p:sp>
    </p:spTree>
    <p:extLst>
      <p:ext uri="{BB962C8B-B14F-4D97-AF65-F5344CB8AC3E}">
        <p14:creationId xmlns:p14="http://schemas.microsoft.com/office/powerpoint/2010/main" val="22657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CONTINUOUSLY VARIABLE TRANSMISSION </a:t>
            </a:r>
            <a:r>
              <a:rPr lang="en-US" dirty="0" smtClean="0">
                <a:latin typeface="+mj-lt"/>
              </a:rPr>
              <a:t>(3 OF 4)</a:t>
            </a:r>
            <a:endParaRPr lang="en-US" dirty="0">
              <a:latin typeface="+mj-lt"/>
            </a:endParaRPr>
          </a:p>
        </p:txBody>
      </p:sp>
      <p:sp>
        <p:nvSpPr>
          <p:cNvPr id="3" name="Content Placeholder 2"/>
          <p:cNvSpPr>
            <a:spLocks noGrp="1"/>
          </p:cNvSpPr>
          <p:nvPr>
            <p:ph idx="1"/>
          </p:nvPr>
        </p:nvSpPr>
        <p:spPr/>
        <p:txBody>
          <a:bodyPr/>
          <a:lstStyle/>
          <a:p>
            <a:r>
              <a:rPr lang="en-US" dirty="0" smtClean="0"/>
              <a:t>CVT Operation</a:t>
            </a:r>
          </a:p>
          <a:p>
            <a:pPr lvl="1"/>
            <a:r>
              <a:rPr lang="en-US" dirty="0" smtClean="0"/>
              <a:t>The </a:t>
            </a:r>
            <a:r>
              <a:rPr lang="en-US" dirty="0"/>
              <a:t>pulleys used in this CVT design can vary </a:t>
            </a:r>
            <a:r>
              <a:rPr lang="en-US" dirty="0" smtClean="0"/>
              <a:t>their width </a:t>
            </a:r>
            <a:r>
              <a:rPr lang="en-US" dirty="0"/>
              <a:t>by varying the hydraulic pressure applied to them</a:t>
            </a:r>
            <a:r>
              <a:rPr lang="en-US" dirty="0" smtClean="0"/>
              <a:t>.</a:t>
            </a:r>
          </a:p>
          <a:p>
            <a:pPr lvl="1"/>
            <a:r>
              <a:rPr lang="en-US" dirty="0"/>
              <a:t>Each </a:t>
            </a:r>
            <a:r>
              <a:rPr lang="en-US" dirty="0" smtClean="0"/>
              <a:t>pulley has </a:t>
            </a:r>
            <a:r>
              <a:rPr lang="en-US" dirty="0"/>
              <a:t>a movable face and a fixed face</a:t>
            </a:r>
            <a:r>
              <a:rPr lang="en-US" dirty="0" smtClean="0"/>
              <a:t>.</a:t>
            </a:r>
          </a:p>
          <a:p>
            <a:pPr lvl="1"/>
            <a:r>
              <a:rPr lang="en-US" dirty="0"/>
              <a:t>The movable face for each </a:t>
            </a:r>
            <a:r>
              <a:rPr lang="en-US" dirty="0" smtClean="0"/>
              <a:t>pulley is </a:t>
            </a:r>
            <a:r>
              <a:rPr lang="en-US" dirty="0"/>
              <a:t>attached to a piston that has hydraulic control pressure applied to it</a:t>
            </a:r>
            <a:r>
              <a:rPr lang="en-US" dirty="0" smtClean="0"/>
              <a:t>.</a:t>
            </a:r>
          </a:p>
          <a:p>
            <a:pPr lvl="1"/>
            <a:r>
              <a:rPr lang="en-US" dirty="0" smtClean="0"/>
              <a:t>A multiple disc clutch is used for forward and reverse.</a:t>
            </a:r>
          </a:p>
          <a:p>
            <a:pPr lvl="1"/>
            <a:r>
              <a:rPr lang="en-US" dirty="0" smtClean="0"/>
              <a:t>Some models uses a start clutch instead of a torque converter.</a:t>
            </a:r>
          </a:p>
          <a:p>
            <a:pPr lvl="1"/>
            <a:endParaRPr lang="en-US" dirty="0"/>
          </a:p>
        </p:txBody>
      </p:sp>
    </p:spTree>
    <p:extLst>
      <p:ext uri="{BB962C8B-B14F-4D97-AF65-F5344CB8AC3E}">
        <p14:creationId xmlns:p14="http://schemas.microsoft.com/office/powerpoint/2010/main" val="789624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TORQUE CONVERTERS (1 OF 7)</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The </a:t>
            </a:r>
            <a:r>
              <a:rPr lang="en-US" dirty="0"/>
              <a:t>torque converter is </a:t>
            </a:r>
            <a:r>
              <a:rPr lang="en-US" dirty="0" smtClean="0"/>
              <a:t>located between </a:t>
            </a:r>
            <a:r>
              <a:rPr lang="en-US" dirty="0"/>
              <a:t>the engine and the transmission/transaxle and </a:t>
            </a:r>
            <a:r>
              <a:rPr lang="en-US" dirty="0" smtClean="0"/>
              <a:t>performs the </a:t>
            </a:r>
            <a:r>
              <a:rPr lang="en-US" dirty="0"/>
              <a:t>following </a:t>
            </a:r>
            <a:r>
              <a:rPr lang="en-US" dirty="0" smtClean="0"/>
              <a:t>functions:</a:t>
            </a:r>
          </a:p>
          <a:p>
            <a:pPr lvl="1"/>
            <a:r>
              <a:rPr lang="en-US" dirty="0"/>
              <a:t>Transmits and multiplies engine </a:t>
            </a:r>
            <a:r>
              <a:rPr lang="en-US" dirty="0" smtClean="0"/>
              <a:t>torque</a:t>
            </a:r>
          </a:p>
          <a:p>
            <a:pPr lvl="1"/>
            <a:r>
              <a:rPr lang="en-US" dirty="0"/>
              <a:t>Acts as a clutch between the engine and the </a:t>
            </a:r>
            <a:r>
              <a:rPr lang="en-US" dirty="0" smtClean="0"/>
              <a:t>transmission/ transaxle</a:t>
            </a:r>
          </a:p>
          <a:p>
            <a:pPr lvl="1"/>
            <a:r>
              <a:rPr lang="en-US" dirty="0"/>
              <a:t>Allows slippage, which makes it possible for the </a:t>
            </a:r>
            <a:r>
              <a:rPr lang="en-US" dirty="0" smtClean="0"/>
              <a:t>transmission to </a:t>
            </a:r>
            <a:r>
              <a:rPr lang="en-US" dirty="0"/>
              <a:t>be engaged in gear even when the vehicle and wheels </a:t>
            </a:r>
            <a:r>
              <a:rPr lang="en-US" dirty="0" smtClean="0"/>
              <a:t>are stopped</a:t>
            </a:r>
            <a:endParaRPr lang="en-US" dirty="0"/>
          </a:p>
        </p:txBody>
      </p:sp>
    </p:spTree>
    <p:extLst>
      <p:ext uri="{BB962C8B-B14F-4D97-AF65-F5344CB8AC3E}">
        <p14:creationId xmlns:p14="http://schemas.microsoft.com/office/powerpoint/2010/main" val="2854690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CONTINUOUSLY VARIABLE TRANSMISSION </a:t>
            </a:r>
            <a:r>
              <a:rPr lang="en-US" dirty="0" smtClean="0">
                <a:latin typeface="+mj-lt"/>
              </a:rPr>
              <a:t>(4 OF 4)</a:t>
            </a:r>
            <a:endParaRPr lang="en-US" dirty="0">
              <a:latin typeface="+mj-lt"/>
            </a:endParaRPr>
          </a:p>
        </p:txBody>
      </p:sp>
      <p:sp>
        <p:nvSpPr>
          <p:cNvPr id="3" name="Content Placeholder 2"/>
          <p:cNvSpPr>
            <a:spLocks noGrp="1"/>
          </p:cNvSpPr>
          <p:nvPr>
            <p:ph idx="1"/>
          </p:nvPr>
        </p:nvSpPr>
        <p:spPr/>
        <p:txBody>
          <a:bodyPr/>
          <a:lstStyle/>
          <a:p>
            <a:r>
              <a:rPr lang="en-US" dirty="0" smtClean="0"/>
              <a:t>Servicing a CVT Transmission</a:t>
            </a:r>
          </a:p>
          <a:p>
            <a:pPr lvl="1"/>
            <a:r>
              <a:rPr lang="en-US" dirty="0" smtClean="0"/>
              <a:t>Pressure and stall test</a:t>
            </a:r>
          </a:p>
          <a:p>
            <a:pPr lvl="1"/>
            <a:r>
              <a:rPr lang="en-US" dirty="0" smtClean="0"/>
              <a:t>Start clutch calibration</a:t>
            </a:r>
          </a:p>
          <a:p>
            <a:pPr lvl="1"/>
            <a:r>
              <a:rPr lang="en-US" dirty="0" smtClean="0"/>
              <a:t>Fluid level check</a:t>
            </a:r>
          </a:p>
          <a:p>
            <a:pPr lvl="1"/>
            <a:endParaRPr lang="en-US" dirty="0"/>
          </a:p>
        </p:txBody>
      </p:sp>
    </p:spTree>
    <p:extLst>
      <p:ext uri="{BB962C8B-B14F-4D97-AF65-F5344CB8AC3E}">
        <p14:creationId xmlns:p14="http://schemas.microsoft.com/office/powerpoint/2010/main" val="763747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133.25 A belt and pulley CVT uses variable width pulleys and a special chain to provide an infinite number of speed ratios</a:t>
            </a:r>
            <a:endParaRPr lang="en-US" dirty="0">
              <a:latin typeface="+mj-lt"/>
            </a:endParaRPr>
          </a:p>
        </p:txBody>
      </p:sp>
      <p:pic>
        <p:nvPicPr>
          <p:cNvPr id="3" name="Picture 2" descr="An illustration shows working of belt and pulley CVT. During Low ratio of about 2.5:1 the drive pulley is wide with small diameter and driven pulley is narrow with large diamet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9275" y="2269064"/>
            <a:ext cx="3799682" cy="3768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n illustration shows working of belt and pulley CVT. During High ratio of about 0.5:1 the driven pulley is wide with small diameter and drive pulley is narrow with large diameter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44066" y="2269064"/>
            <a:ext cx="3804532" cy="377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157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133.26 CVT belt construction</a:t>
            </a:r>
            <a:endParaRPr lang="en-US" dirty="0">
              <a:latin typeface="+mj-lt"/>
            </a:endParaRPr>
          </a:p>
        </p:txBody>
      </p:sp>
      <p:pic>
        <p:nvPicPr>
          <p:cNvPr id="3" name="Picture 2" descr="An illustration shows bow tie shaped element placed over steel loop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02931" y="1803521"/>
            <a:ext cx="4538136" cy="437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13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133.27 </a:t>
            </a:r>
            <a:r>
              <a:rPr lang="en-IN" sz="2400" dirty="0">
                <a:latin typeface="+mj-lt"/>
              </a:rPr>
              <a:t>Honda CVT power flow in park (P) and neutral (N)</a:t>
            </a:r>
            <a:endParaRPr lang="en-US" dirty="0">
              <a:latin typeface="+mj-lt"/>
            </a:endParaRPr>
          </a:p>
        </p:txBody>
      </p:sp>
      <p:pic>
        <p:nvPicPr>
          <p:cNvPr id="3" name="Picture 2" descr="The illustration shows the following:&#10;1. Flywheel is connected to drive pulley.&#10;2. The drive is connected to driven pulley with steel belt&#10;3. The drive shaft is connected to input shaft via a planetary gear assembly&#10;4. Driven pulley rotates driven pulley shaft&#10;5. Start gear controls the connection of driven shaft and final drive shaft.&#10;6. The drive pulley is wide and driven pulley is narrow&#10;7. Start clutch is disengaged&#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9998" y="1709607"/>
            <a:ext cx="4064004" cy="453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08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133.28 </a:t>
            </a:r>
            <a:r>
              <a:rPr lang="en-IN" sz="2400" dirty="0">
                <a:latin typeface="+mj-lt"/>
              </a:rPr>
              <a:t>Honda CVT operation in drive (D) or low (L)</a:t>
            </a:r>
            <a:endParaRPr lang="en-US" dirty="0">
              <a:latin typeface="+mj-lt"/>
            </a:endParaRPr>
          </a:p>
        </p:txBody>
      </p:sp>
      <p:pic>
        <p:nvPicPr>
          <p:cNvPr id="3" name="Picture 2" descr="The illustration shows the following:&#10;1. Flywheel is connected to drive pulley.&#10;2. The drive is connected to driven pulley with steel belt&#10;3. The drive shaft is connected to input shaft via a planetary gear assembly&#10;4. Driven pulley rotates driven pulley shaft&#10;5. Start gear controls the connection of driven shaft and final drive shaft.&#10;6. The drive pulley is narrow and driven pulley is wide&#10;7. Start clutch is engaged&#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1528" y="1710217"/>
            <a:ext cx="4074566" cy="455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803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133.29 </a:t>
            </a:r>
            <a:r>
              <a:rPr lang="en-IN" sz="2400" dirty="0">
                <a:latin typeface="+mj-lt"/>
              </a:rPr>
              <a:t>Location of the Honda CVT start clutch</a:t>
            </a:r>
            <a:endParaRPr lang="en-US" dirty="0">
              <a:latin typeface="+mj-lt"/>
            </a:endParaRPr>
          </a:p>
        </p:txBody>
      </p:sp>
      <p:pic>
        <p:nvPicPr>
          <p:cNvPr id="3" name="Picture 2" descr="A photo shows the location of a start clut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3465" y="1998432"/>
            <a:ext cx="5317068" cy="3987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16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133.30 </a:t>
            </a:r>
            <a:r>
              <a:rPr lang="en-IN" sz="2400" dirty="0">
                <a:latin typeface="+mj-lt"/>
              </a:rPr>
              <a:t>The Honda CVT transmission control module (TCM) showing the inputs (sensors) on the left and the outputs on the right</a:t>
            </a:r>
            <a:endParaRPr lang="en-US" dirty="0">
              <a:latin typeface="+mj-lt"/>
            </a:endParaRPr>
          </a:p>
        </p:txBody>
      </p:sp>
      <p:pic>
        <p:nvPicPr>
          <p:cNvPr id="3" name="Picture 2" descr="The illustration shows the following:&#10;Inputs&#10;1. Accelerator pedal position sensor &#10;2. Brake pedal switch&#10;3. Barometric pressure&#10;4. Engine coolant &#10;5. Engine rpm &#10;6. Intake air temperature &#10;7. Throttle position&#10;8. Transmission range&#10;9. CVT input shaft (drive pulley) &#10;10. CVT output shaft (driven pulley) &#10;11. CVT speed sensor &#10;12. CVT speed sensor (secondary)&#10;A/t control system&#10;1. Shift control&#10;2. Pulley pressure control&#10;3. Start clutch control&#10;4. Reverse inhibitor control&#10;5. Creep aid control&#10;Outputs&#10;1. Transmission range switch signal &#10;2. Start clutch pressure control signal &#10;3. Driven pulley pressure control signal &#10;4. Drive pulley pressure control signal &#10;5. Reverse inhibitor control signal &#10;6. Creep aid control signal&#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4377" y="2218267"/>
            <a:ext cx="4875244" cy="405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729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DUAL CLUTCH AUTOMATIC TRANSMISSIONS (1 OF 3) </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A dual clutch automatic </a:t>
            </a:r>
            <a:r>
              <a:rPr lang="en-US" dirty="0" smtClean="0"/>
              <a:t>transmission or </a:t>
            </a:r>
            <a:r>
              <a:rPr lang="en-US" dirty="0"/>
              <a:t>transaxle uses a manual-type transmission and two clutches </a:t>
            </a:r>
            <a:r>
              <a:rPr lang="en-US" dirty="0" smtClean="0"/>
              <a:t>that engage </a:t>
            </a:r>
            <a:r>
              <a:rPr lang="en-US" dirty="0"/>
              <a:t>either the main input shaft or the counter shaft to achieve </a:t>
            </a:r>
            <a:r>
              <a:rPr lang="en-US" dirty="0" smtClean="0"/>
              <a:t>the same function as a n automatic transmission.</a:t>
            </a:r>
          </a:p>
          <a:p>
            <a:pPr lvl="1"/>
            <a:r>
              <a:rPr lang="en-US" dirty="0"/>
              <a:t>Improve the fuel economy</a:t>
            </a:r>
            <a:r>
              <a:rPr lang="en-US" dirty="0" smtClean="0"/>
              <a:t>.</a:t>
            </a:r>
          </a:p>
          <a:p>
            <a:pPr lvl="1"/>
            <a:r>
              <a:rPr lang="en-US" dirty="0"/>
              <a:t>Reduce the cost of the assembly by using manual </a:t>
            </a:r>
            <a:r>
              <a:rPr lang="en-US" dirty="0" smtClean="0"/>
              <a:t>transmission components.</a:t>
            </a:r>
          </a:p>
          <a:p>
            <a:pPr lvl="1"/>
            <a:r>
              <a:rPr lang="en-US" dirty="0"/>
              <a:t>Improve the speed of the gear changes</a:t>
            </a:r>
            <a:r>
              <a:rPr lang="en-US" dirty="0" smtClean="0"/>
              <a:t>.</a:t>
            </a:r>
          </a:p>
          <a:p>
            <a:pPr lvl="1"/>
            <a:r>
              <a:rPr lang="en-US" dirty="0"/>
              <a:t>Provide smoother operation.</a:t>
            </a:r>
            <a:endParaRPr lang="en-US" dirty="0" smtClean="0"/>
          </a:p>
          <a:p>
            <a:pPr lvl="1"/>
            <a:endParaRPr lang="en-US" dirty="0"/>
          </a:p>
        </p:txBody>
      </p:sp>
    </p:spTree>
    <p:extLst>
      <p:ext uri="{BB962C8B-B14F-4D97-AF65-F5344CB8AC3E}">
        <p14:creationId xmlns:p14="http://schemas.microsoft.com/office/powerpoint/2010/main" val="166982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DUAL CLUTCH AUTOMATIC TRANSMISSIONS </a:t>
            </a:r>
            <a:r>
              <a:rPr lang="en-US" dirty="0" smtClean="0">
                <a:latin typeface="+mj-lt"/>
              </a:rPr>
              <a:t>(2 </a:t>
            </a:r>
            <a:r>
              <a:rPr lang="en-US" dirty="0">
                <a:latin typeface="+mj-lt"/>
              </a:rPr>
              <a:t>OF </a:t>
            </a:r>
            <a:r>
              <a:rPr lang="en-US" dirty="0" smtClean="0">
                <a:latin typeface="+mj-lt"/>
              </a:rPr>
              <a:t>3)</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a:t>A dual clutch automatic transmission uses two clutches </a:t>
            </a:r>
            <a:r>
              <a:rPr lang="en-US" dirty="0" smtClean="0"/>
              <a:t>that are </a:t>
            </a:r>
            <a:r>
              <a:rPr lang="en-US" dirty="0"/>
              <a:t>mounted together concentrically. The larger clutch </a:t>
            </a:r>
            <a:r>
              <a:rPr lang="en-US" dirty="0" smtClean="0"/>
              <a:t>drives the </a:t>
            </a:r>
            <a:r>
              <a:rPr lang="en-US" dirty="0"/>
              <a:t>odd number gears (first, third, fifth, and seventh</a:t>
            </a:r>
            <a:r>
              <a:rPr lang="en-US" dirty="0" smtClean="0"/>
              <a:t>).</a:t>
            </a:r>
          </a:p>
          <a:p>
            <a:pPr lvl="1"/>
            <a:r>
              <a:rPr lang="en-US" dirty="0"/>
              <a:t>The smaller clutch drives the even number gears (</a:t>
            </a:r>
            <a:r>
              <a:rPr lang="en-US" dirty="0" smtClean="0"/>
              <a:t>second, fourth</a:t>
            </a:r>
            <a:r>
              <a:rPr lang="en-US" dirty="0"/>
              <a:t>, and sixth</a:t>
            </a:r>
            <a:r>
              <a:rPr lang="en-US" dirty="0" smtClean="0"/>
              <a:t>).</a:t>
            </a:r>
          </a:p>
          <a:p>
            <a:r>
              <a:rPr lang="en-US" dirty="0"/>
              <a:t>There are two types of clutches used depending on application</a:t>
            </a:r>
            <a:r>
              <a:rPr lang="en-US" dirty="0" smtClean="0"/>
              <a:t>.</a:t>
            </a:r>
          </a:p>
          <a:p>
            <a:pPr lvl="1"/>
            <a:r>
              <a:rPr lang="en-US" dirty="0" smtClean="0"/>
              <a:t>Dual dry clutches</a:t>
            </a:r>
          </a:p>
          <a:p>
            <a:pPr lvl="1"/>
            <a:r>
              <a:rPr lang="en-US" dirty="0" smtClean="0"/>
              <a:t>Dual wet clutches</a:t>
            </a:r>
            <a:endParaRPr lang="en-US" dirty="0"/>
          </a:p>
        </p:txBody>
      </p:sp>
    </p:spTree>
    <p:extLst>
      <p:ext uri="{BB962C8B-B14F-4D97-AF65-F5344CB8AC3E}">
        <p14:creationId xmlns:p14="http://schemas.microsoft.com/office/powerpoint/2010/main" val="87247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DUAL CLUTCH AUTOMATIC TRANSMISSIONS </a:t>
            </a:r>
            <a:r>
              <a:rPr lang="en-US" dirty="0" smtClean="0">
                <a:latin typeface="+mj-lt"/>
              </a:rPr>
              <a:t>(3 OF 3) </a:t>
            </a:r>
            <a:endParaRPr lang="en-US" dirty="0">
              <a:latin typeface="+mj-lt"/>
            </a:endParaRPr>
          </a:p>
        </p:txBody>
      </p:sp>
      <p:sp>
        <p:nvSpPr>
          <p:cNvPr id="3" name="Content Placeholder 2"/>
          <p:cNvSpPr>
            <a:spLocks noGrp="1"/>
          </p:cNvSpPr>
          <p:nvPr>
            <p:ph idx="1"/>
          </p:nvPr>
        </p:nvSpPr>
        <p:spPr/>
        <p:txBody>
          <a:bodyPr/>
          <a:lstStyle/>
          <a:p>
            <a:r>
              <a:rPr lang="en-US" dirty="0" smtClean="0"/>
              <a:t>Advantages</a:t>
            </a:r>
          </a:p>
          <a:p>
            <a:pPr lvl="1"/>
            <a:r>
              <a:rPr lang="en-US" dirty="0"/>
              <a:t>Quicker throttle </a:t>
            </a:r>
            <a:r>
              <a:rPr lang="en-US" dirty="0" smtClean="0"/>
              <a:t>response</a:t>
            </a:r>
          </a:p>
          <a:p>
            <a:pPr lvl="1"/>
            <a:r>
              <a:rPr lang="en-US" dirty="0"/>
              <a:t>Instant gear </a:t>
            </a:r>
            <a:r>
              <a:rPr lang="en-US" dirty="0" smtClean="0"/>
              <a:t>changes</a:t>
            </a:r>
          </a:p>
          <a:p>
            <a:pPr lvl="1"/>
            <a:r>
              <a:rPr lang="en-US" dirty="0"/>
              <a:t>Improved fuel </a:t>
            </a:r>
            <a:r>
              <a:rPr lang="en-US" dirty="0" smtClean="0"/>
              <a:t>economy</a:t>
            </a:r>
          </a:p>
          <a:p>
            <a:r>
              <a:rPr lang="en-US" dirty="0" smtClean="0"/>
              <a:t>Disadvantages</a:t>
            </a:r>
          </a:p>
          <a:p>
            <a:pPr lvl="1"/>
            <a:r>
              <a:rPr lang="en-US" dirty="0"/>
              <a:t>No torque multiplication advantage of a torque </a:t>
            </a:r>
            <a:r>
              <a:rPr lang="en-US" dirty="0" smtClean="0"/>
              <a:t>converter</a:t>
            </a:r>
          </a:p>
          <a:p>
            <a:pPr lvl="1"/>
            <a:r>
              <a:rPr lang="en-US" dirty="0"/>
              <a:t>Not as fuel efficient as a continuously variable (CV) </a:t>
            </a:r>
            <a:r>
              <a:rPr lang="en-US" dirty="0" smtClean="0"/>
              <a:t>transmission or </a:t>
            </a:r>
            <a:r>
              <a:rPr lang="en-US" dirty="0"/>
              <a:t>transaxle</a:t>
            </a:r>
            <a:endParaRPr lang="en-US" dirty="0"/>
          </a:p>
        </p:txBody>
      </p:sp>
    </p:spTree>
    <p:extLst>
      <p:ext uri="{BB962C8B-B14F-4D97-AF65-F5344CB8AC3E}">
        <p14:creationId xmlns:p14="http://schemas.microsoft.com/office/powerpoint/2010/main" val="3775465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TORQUE CONVERTERS </a:t>
            </a:r>
            <a:r>
              <a:rPr lang="en-US" dirty="0" smtClean="0">
                <a:latin typeface="+mj-lt"/>
              </a:rPr>
              <a:t>(2 OF 7)</a:t>
            </a:r>
            <a:endParaRPr lang="en-US" dirty="0">
              <a:latin typeface="+mj-lt"/>
            </a:endParaRPr>
          </a:p>
        </p:txBody>
      </p:sp>
      <p:sp>
        <p:nvSpPr>
          <p:cNvPr id="3" name="Content Placeholder 2"/>
          <p:cNvSpPr>
            <a:spLocks noGrp="1"/>
          </p:cNvSpPr>
          <p:nvPr>
            <p:ph idx="1"/>
          </p:nvPr>
        </p:nvSpPr>
        <p:spPr/>
        <p:txBody>
          <a:bodyPr/>
          <a:lstStyle/>
          <a:p>
            <a:r>
              <a:rPr lang="en-US" dirty="0" smtClean="0"/>
              <a:t>Parts</a:t>
            </a:r>
          </a:p>
          <a:p>
            <a:pPr lvl="1"/>
            <a:r>
              <a:rPr lang="en-US" dirty="0"/>
              <a:t>Impeller</a:t>
            </a:r>
            <a:r>
              <a:rPr lang="en-US" dirty="0" smtClean="0"/>
              <a:t>.</a:t>
            </a:r>
          </a:p>
          <a:p>
            <a:pPr lvl="1"/>
            <a:r>
              <a:rPr lang="en-US" dirty="0"/>
              <a:t>Turbine</a:t>
            </a:r>
            <a:r>
              <a:rPr lang="en-US" dirty="0" smtClean="0"/>
              <a:t>.</a:t>
            </a:r>
          </a:p>
          <a:p>
            <a:pPr lvl="1"/>
            <a:r>
              <a:rPr lang="en-US" dirty="0"/>
              <a:t>Stator</a:t>
            </a:r>
            <a:r>
              <a:rPr lang="en-US" dirty="0" smtClean="0"/>
              <a:t>.</a:t>
            </a:r>
          </a:p>
          <a:p>
            <a:r>
              <a:rPr lang="en-US" dirty="0" smtClean="0"/>
              <a:t>Operation</a:t>
            </a:r>
          </a:p>
          <a:p>
            <a:pPr lvl="1"/>
            <a:r>
              <a:rPr lang="en-US" dirty="0"/>
              <a:t>The fluid only connection between the impeller and the </a:t>
            </a:r>
            <a:r>
              <a:rPr lang="en-US" dirty="0" smtClean="0"/>
              <a:t>turbine allows </a:t>
            </a:r>
            <a:r>
              <a:rPr lang="en-US" dirty="0"/>
              <a:t>for absorption of sudden and harsh shocks in speed </a:t>
            </a:r>
            <a:r>
              <a:rPr lang="en-US" dirty="0" smtClean="0"/>
              <a:t>and/or torque.</a:t>
            </a:r>
          </a:p>
          <a:p>
            <a:pPr lvl="1"/>
            <a:r>
              <a:rPr lang="en-US" dirty="0" smtClean="0"/>
              <a:t> The </a:t>
            </a:r>
            <a:r>
              <a:rPr lang="en-US" dirty="0"/>
              <a:t>stator is located between the impeller and </a:t>
            </a:r>
            <a:r>
              <a:rPr lang="en-US" dirty="0" smtClean="0"/>
              <a:t>turbine, and </a:t>
            </a:r>
            <a:r>
              <a:rPr lang="en-US" dirty="0"/>
              <a:t>multiplies the torque from the impeller.</a:t>
            </a:r>
            <a:endParaRPr lang="en-US" dirty="0"/>
          </a:p>
        </p:txBody>
      </p:sp>
    </p:spTree>
    <p:extLst>
      <p:ext uri="{BB962C8B-B14F-4D97-AF65-F5344CB8AC3E}">
        <p14:creationId xmlns:p14="http://schemas.microsoft.com/office/powerpoint/2010/main" val="3309086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133.31 </a:t>
            </a:r>
            <a:r>
              <a:rPr lang="en-IN" sz="2400" dirty="0">
                <a:latin typeface="+mj-lt"/>
              </a:rPr>
              <a:t>A dual clutch automatic uses the best features of an automatic transmission without the power loss of a torque converter</a:t>
            </a:r>
            <a:endParaRPr lang="en-US" dirty="0">
              <a:latin typeface="+mj-lt"/>
            </a:endParaRPr>
          </a:p>
        </p:txBody>
      </p:sp>
      <p:pic>
        <p:nvPicPr>
          <p:cNvPr id="3" name="Picture 2" descr="The illustration shows the following:&#10;• Outer transmission shaft has gears for second and fourth ratios while inner transmission shaft has gears for first, third and fifth ratios.&#10;• All gears in transmission shaft have a counterpart in driven shaft which are attached to differential.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 y="2133600"/>
            <a:ext cx="7248692" cy="378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633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133.32 </a:t>
            </a:r>
            <a:r>
              <a:rPr lang="en-IN" sz="2000" dirty="0">
                <a:latin typeface="+mj-lt"/>
              </a:rPr>
              <a:t>Dual clutch automatic transaxles that use two dry clutches. The larger clutch drives the odd number gear ratios (first, third, and fifth) and the smaller clutch drives the even numbered gear ratios (second, fourth, and sixth)</a:t>
            </a:r>
            <a:endParaRPr lang="en-US" sz="2000" dirty="0">
              <a:latin typeface="+mj-lt"/>
            </a:endParaRPr>
          </a:p>
        </p:txBody>
      </p:sp>
      <p:pic>
        <p:nvPicPr>
          <p:cNvPr id="3" name="Picture 2" descr="A photo shows dual clutch automatic transaxles with a large clutch and a smaller clut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1131" y="1905000"/>
            <a:ext cx="5401736" cy="384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507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advantages of a dual clutch transmission?</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Quicker throttle response, instant gear changes, and improved fuel economy. </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TORQUE CONVERTERS </a:t>
            </a:r>
            <a:r>
              <a:rPr lang="en-US" dirty="0" smtClean="0">
                <a:latin typeface="+mj-lt"/>
              </a:rPr>
              <a:t>(3 OF 7)</a:t>
            </a:r>
            <a:endParaRPr lang="en-US" dirty="0">
              <a:latin typeface="+mj-lt"/>
            </a:endParaRPr>
          </a:p>
        </p:txBody>
      </p:sp>
      <p:sp>
        <p:nvSpPr>
          <p:cNvPr id="3" name="Content Placeholder 2"/>
          <p:cNvSpPr>
            <a:spLocks noGrp="1"/>
          </p:cNvSpPr>
          <p:nvPr>
            <p:ph idx="1"/>
          </p:nvPr>
        </p:nvSpPr>
        <p:spPr/>
        <p:txBody>
          <a:bodyPr/>
          <a:lstStyle/>
          <a:p>
            <a:r>
              <a:rPr lang="en-US" dirty="0" smtClean="0"/>
              <a:t>Torque Converter Flexplate</a:t>
            </a:r>
          </a:p>
          <a:p>
            <a:pPr lvl="1"/>
            <a:r>
              <a:rPr lang="en-US" dirty="0" smtClean="0"/>
              <a:t>The flexplate is bolted to the engine and the torque converter and replaces the flywheel on a manual transmission vehicle.</a:t>
            </a:r>
          </a:p>
          <a:p>
            <a:r>
              <a:rPr lang="en-US" dirty="0" smtClean="0"/>
              <a:t>Torque Converter Drives the Pump</a:t>
            </a:r>
          </a:p>
          <a:p>
            <a:pPr lvl="1"/>
            <a:r>
              <a:rPr lang="en-US" dirty="0" smtClean="0"/>
              <a:t>Oil </a:t>
            </a:r>
            <a:r>
              <a:rPr lang="en-US" dirty="0"/>
              <a:t>pump </a:t>
            </a:r>
            <a:r>
              <a:rPr lang="en-US" dirty="0" smtClean="0"/>
              <a:t>drive shafts </a:t>
            </a:r>
            <a:r>
              <a:rPr lang="en-US" dirty="0"/>
              <a:t>generally pass through the converter inside a hollow </a:t>
            </a:r>
            <a:r>
              <a:rPr lang="en-US" dirty="0" smtClean="0"/>
              <a:t>input or </a:t>
            </a:r>
            <a:r>
              <a:rPr lang="en-US" dirty="0"/>
              <a:t>transfer shaft and internally connect to the converter </a:t>
            </a:r>
            <a:r>
              <a:rPr lang="en-US" dirty="0" smtClean="0"/>
              <a:t>housing by </a:t>
            </a:r>
            <a:r>
              <a:rPr lang="en-US" dirty="0"/>
              <a:t>splines or a hexagon-shape shaft.</a:t>
            </a:r>
            <a:endParaRPr lang="en-US" dirty="0" smtClean="0"/>
          </a:p>
          <a:p>
            <a:pPr lvl="1"/>
            <a:endParaRPr lang="en-US" dirty="0"/>
          </a:p>
        </p:txBody>
      </p:sp>
    </p:spTree>
    <p:extLst>
      <p:ext uri="{BB962C8B-B14F-4D97-AF65-F5344CB8AC3E}">
        <p14:creationId xmlns:p14="http://schemas.microsoft.com/office/powerpoint/2010/main" val="375024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TORQUE CONVERTERS </a:t>
            </a:r>
            <a:r>
              <a:rPr lang="en-US" dirty="0" smtClean="0">
                <a:latin typeface="+mj-lt"/>
              </a:rPr>
              <a:t>(4 OF 7)</a:t>
            </a:r>
            <a:endParaRPr lang="en-US" dirty="0">
              <a:latin typeface="+mj-lt"/>
            </a:endParaRPr>
          </a:p>
        </p:txBody>
      </p:sp>
      <p:sp>
        <p:nvSpPr>
          <p:cNvPr id="3" name="Content Placeholder 2"/>
          <p:cNvSpPr>
            <a:spLocks noGrp="1"/>
          </p:cNvSpPr>
          <p:nvPr>
            <p:ph idx="1"/>
          </p:nvPr>
        </p:nvSpPr>
        <p:spPr/>
        <p:txBody>
          <a:bodyPr/>
          <a:lstStyle/>
          <a:p>
            <a:r>
              <a:rPr lang="en-US" dirty="0" smtClean="0"/>
              <a:t>Transmission Input Shaft</a:t>
            </a:r>
          </a:p>
          <a:p>
            <a:pPr lvl="1"/>
            <a:r>
              <a:rPr lang="en-US" sz="2200" dirty="0" smtClean="0"/>
              <a:t>Most </a:t>
            </a:r>
            <a:r>
              <a:rPr lang="en-US" sz="2200" dirty="0"/>
              <a:t>rear-wheel-drive </a:t>
            </a:r>
            <a:r>
              <a:rPr lang="en-US" sz="2200" dirty="0" smtClean="0"/>
              <a:t>transmissions use </a:t>
            </a:r>
            <a:r>
              <a:rPr lang="en-US" sz="2200" dirty="0"/>
              <a:t>an inline method to drive the converter and provide </a:t>
            </a:r>
            <a:r>
              <a:rPr lang="en-US" sz="2200" dirty="0" smtClean="0"/>
              <a:t>a direct </a:t>
            </a:r>
            <a:r>
              <a:rPr lang="en-US" sz="2200" dirty="0"/>
              <a:t>mechanical connection between the turbine and the </a:t>
            </a:r>
            <a:r>
              <a:rPr lang="en-US" sz="2200" dirty="0" smtClean="0"/>
              <a:t>transmission input </a:t>
            </a:r>
            <a:r>
              <a:rPr lang="en-US" sz="2200" dirty="0"/>
              <a:t>shaft</a:t>
            </a:r>
            <a:r>
              <a:rPr lang="en-US" sz="2200" dirty="0" smtClean="0"/>
              <a:t>.</a:t>
            </a:r>
          </a:p>
          <a:p>
            <a:r>
              <a:rPr lang="en-US" dirty="0" smtClean="0"/>
              <a:t>Torque Converter Operation</a:t>
            </a:r>
          </a:p>
          <a:p>
            <a:pPr lvl="1"/>
            <a:r>
              <a:rPr lang="en-US" sz="2200" dirty="0" smtClean="0"/>
              <a:t>The two </a:t>
            </a:r>
            <a:r>
              <a:rPr lang="en-US" sz="2200" dirty="0"/>
              <a:t>types of fluid flow inside a torque converter are rotary flow </a:t>
            </a:r>
            <a:r>
              <a:rPr lang="en-US" sz="2200" dirty="0" smtClean="0"/>
              <a:t>and vortex </a:t>
            </a:r>
            <a:r>
              <a:rPr lang="en-US" sz="2200" dirty="0"/>
              <a:t>flow</a:t>
            </a:r>
            <a:r>
              <a:rPr lang="en-US" sz="2200" dirty="0" smtClean="0"/>
              <a:t>.</a:t>
            </a:r>
          </a:p>
          <a:p>
            <a:pPr lvl="1"/>
            <a:r>
              <a:rPr lang="en-US" sz="2200" dirty="0"/>
              <a:t>Rotary flow is created by the rotation of the torque </a:t>
            </a:r>
            <a:r>
              <a:rPr lang="en-US" sz="2200" dirty="0" smtClean="0"/>
              <a:t>converter.</a:t>
            </a:r>
          </a:p>
          <a:p>
            <a:pPr lvl="1"/>
            <a:r>
              <a:rPr lang="en-US" sz="2200" dirty="0"/>
              <a:t>Vortex flow is the flow of the fluid from the impeller to the </a:t>
            </a:r>
            <a:r>
              <a:rPr lang="en-US" sz="2200" dirty="0" smtClean="0"/>
              <a:t>turbine and </a:t>
            </a:r>
            <a:r>
              <a:rPr lang="en-US" sz="2200" dirty="0"/>
              <a:t>back to the impeller.</a:t>
            </a:r>
            <a:endParaRPr lang="en-US" sz="2200" dirty="0" smtClean="0"/>
          </a:p>
          <a:p>
            <a:pPr lvl="1"/>
            <a:endParaRPr lang="en-US" dirty="0"/>
          </a:p>
        </p:txBody>
      </p:sp>
    </p:spTree>
    <p:extLst>
      <p:ext uri="{BB962C8B-B14F-4D97-AF65-F5344CB8AC3E}">
        <p14:creationId xmlns:p14="http://schemas.microsoft.com/office/powerpoint/2010/main" val="3533471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TORQUE CONVERTERS </a:t>
            </a:r>
            <a:r>
              <a:rPr lang="en-US" dirty="0" smtClean="0">
                <a:latin typeface="+mj-lt"/>
              </a:rPr>
              <a:t>(5 OF 7)</a:t>
            </a:r>
            <a:endParaRPr lang="en-US" dirty="0">
              <a:latin typeface="+mj-lt"/>
            </a:endParaRPr>
          </a:p>
        </p:txBody>
      </p:sp>
      <p:sp>
        <p:nvSpPr>
          <p:cNvPr id="3" name="Content Placeholder 2"/>
          <p:cNvSpPr>
            <a:spLocks noGrp="1"/>
          </p:cNvSpPr>
          <p:nvPr>
            <p:ph idx="1"/>
          </p:nvPr>
        </p:nvSpPr>
        <p:spPr/>
        <p:txBody>
          <a:bodyPr/>
          <a:lstStyle/>
          <a:p>
            <a:r>
              <a:rPr lang="en-US" dirty="0" smtClean="0"/>
              <a:t>Torque Multiplication</a:t>
            </a:r>
          </a:p>
          <a:p>
            <a:pPr lvl="1"/>
            <a:r>
              <a:rPr lang="en-US" dirty="0"/>
              <a:t>Torque multiplication occurs whenever the vortex flow </a:t>
            </a:r>
            <a:r>
              <a:rPr lang="en-US" dirty="0" smtClean="0"/>
              <a:t>makes a </a:t>
            </a:r>
            <a:r>
              <a:rPr lang="en-US" dirty="0"/>
              <a:t>full cycle from impeller to turbine, through the stator and back </a:t>
            </a:r>
            <a:r>
              <a:rPr lang="en-US" dirty="0" smtClean="0"/>
              <a:t>to the </a:t>
            </a:r>
            <a:r>
              <a:rPr lang="en-US" dirty="0"/>
              <a:t>impeller</a:t>
            </a:r>
            <a:r>
              <a:rPr lang="en-US" dirty="0" smtClean="0"/>
              <a:t>.</a:t>
            </a:r>
          </a:p>
          <a:p>
            <a:r>
              <a:rPr lang="en-US" dirty="0" smtClean="0"/>
              <a:t>Coupling Phase</a:t>
            </a:r>
          </a:p>
          <a:p>
            <a:pPr lvl="1"/>
            <a:r>
              <a:rPr lang="en-US" dirty="0"/>
              <a:t>When the speed ratio is 90° or more, </a:t>
            </a:r>
            <a:r>
              <a:rPr lang="en-US" dirty="0" smtClean="0"/>
              <a:t>fluid flow </a:t>
            </a:r>
            <a:r>
              <a:rPr lang="en-US" dirty="0"/>
              <a:t>in the torque converter is mostly rotary flow and the angle </a:t>
            </a:r>
            <a:r>
              <a:rPr lang="en-US" dirty="0" smtClean="0"/>
              <a:t>of flow </a:t>
            </a:r>
            <a:r>
              <a:rPr lang="en-US" dirty="0"/>
              <a:t>from turbine to stator </a:t>
            </a:r>
            <a:r>
              <a:rPr lang="en-US" dirty="0" smtClean="0"/>
              <a:t>increases creating a coupling phase.</a:t>
            </a:r>
            <a:endParaRPr lang="en-US" dirty="0"/>
          </a:p>
        </p:txBody>
      </p:sp>
    </p:spTree>
    <p:extLst>
      <p:ext uri="{BB962C8B-B14F-4D97-AF65-F5344CB8AC3E}">
        <p14:creationId xmlns:p14="http://schemas.microsoft.com/office/powerpoint/2010/main" val="8657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474</TotalTime>
  <Words>2389</Words>
  <Application>Microsoft Office PowerPoint</Application>
  <PresentationFormat>On-screen Show (4:3)</PresentationFormat>
  <Paragraphs>193</Paragraphs>
  <Slides>64</Slides>
  <Notes>0</Notes>
  <HiddenSlides>0</HiddenSlides>
  <MMClips>0</MMClips>
  <ScaleCrop>false</ScaleCrop>
  <HeadingPairs>
    <vt:vector size="4" baseType="variant">
      <vt:variant>
        <vt:lpstr>Theme</vt:lpstr>
      </vt:variant>
      <vt:variant>
        <vt:i4>6</vt:i4>
      </vt:variant>
      <vt:variant>
        <vt:lpstr>Slide Titles</vt:lpstr>
      </vt:variant>
      <vt:variant>
        <vt:i4>64</vt:i4>
      </vt:variant>
    </vt:vector>
  </HeadingPairs>
  <TitlesOfParts>
    <vt:vector size="70"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BACKGROUND </vt:lpstr>
      <vt:lpstr>TORQUE CONVERTERS (1 OF 7)</vt:lpstr>
      <vt:lpstr>TORQUE CONVERTERS (2 OF 7)</vt:lpstr>
      <vt:lpstr>TORQUE CONVERTERS (3 OF 7)</vt:lpstr>
      <vt:lpstr>TORQUE CONVERTERS (4 OF 7)</vt:lpstr>
      <vt:lpstr>TORQUE CONVERTERS (5 OF 7)</vt:lpstr>
      <vt:lpstr>TORQUE CONVERTERS (6 OF 7)</vt:lpstr>
      <vt:lpstr>TORQUE CONVERTERS (7 OF 7)</vt:lpstr>
      <vt:lpstr>Figure 133.1 A cutaway of a Chrysler PowerFlite two speed automatic transmission used in the 1950s</vt:lpstr>
      <vt:lpstr>Figure 133.2 A torque converter is made from three parts: The impeller is located at the transmission end, attached to the housing, and is driven by the engine. The turbine is located at the engine side and is driven by the fluid flow from the impeller and drives the input shaft of the transmission. The stator redirects the flow to improve efficiency and multiply torque</vt:lpstr>
      <vt:lpstr>Figure 133.3 The split rings help direct the flow of fluid and improve the efficiency of the torque converter by reducing turbulence</vt:lpstr>
      <vt:lpstr>Figure 133.4 Two fans can be used to show how fluid, or air in the case of fans instead of automatic transmission fluid, can be used to transfer energy. If one fan is operating, the blades of a second fan will be rotated by the flow of air past the fan that is unplugged, causing the blades to rotate</vt:lpstr>
      <vt:lpstr>Figure 133.5 The torque converter bolts to the flexplate which is attached to the engine crankshaft and rotates at engine speed</vt:lpstr>
      <vt:lpstr>Figure 133.6 The flat sections that are cut into the hub of the torque converter are used to drive the fluid pump</vt:lpstr>
      <vt:lpstr>Figure 133.7 The internal splines inside the torque converter are connected to the splines on the stator support shaft and the turbine splines to the input shaft</vt:lpstr>
      <vt:lpstr>Figure 133.8 Torque multiplication occurs when fluid leaving the turbine strikes the front of the stator vanes and is redirected back to the impeller</vt:lpstr>
      <vt:lpstr>Figure 133.9 A stator contains a one-way roller clutch which locks it from rotating in one direction and allows it to rotate freely in the opposite direction</vt:lpstr>
      <vt:lpstr>QUESTION 1: ?</vt:lpstr>
      <vt:lpstr>ANSWER 1:</vt:lpstr>
      <vt:lpstr>LOCKUP TORQUE CONVERTER</vt:lpstr>
      <vt:lpstr>Figure 133.10  An expanded view of a typical torque converter assembly showing the torque converter clutch (TCC)</vt:lpstr>
      <vt:lpstr>Figure 133.11 Torque converter clutch friction material is determined by the vehicle manufacturer to provide the needed coefficient of friction needed. </vt:lpstr>
      <vt:lpstr>Figure 133.12 A cross-sectional view of a pulse-width-modulated (PWM) torque converter clutch. The powertrain control module (PCM) pulses the control solenoid which then controls the fluid flow to apply the torque converter clutch</vt:lpstr>
      <vt:lpstr>SHIFT MODES</vt:lpstr>
      <vt:lpstr>Figure 133.13 The gear selector is often called the “PRNDL,” pronounced “prindle,” regardless of the actual letters or numbers used</vt:lpstr>
      <vt:lpstr>PLANETARY GEAR SETS (1 OF 2) </vt:lpstr>
      <vt:lpstr>PLANETARY GEAR SETS (2 OF 2) </vt:lpstr>
      <vt:lpstr>Figure 133.14 A typical planetary gear set showing the terms that are used to describe each member</vt:lpstr>
      <vt:lpstr>Figure 133.15 A typical planetary gear set showing the planet carrier which supports all of the pinion gears (also called planet pinion gears)</vt:lpstr>
      <vt:lpstr>Figure 133.16 Maximum reduction can be achieved by using the sun gear as the input, holding the ring gear and using the planet carrier as the output</vt:lpstr>
      <vt:lpstr>Figure 133.17 Minimum reduction can be achieved by using the ring gear as the input, holding the sun gear and using the planet carrier as the output</vt:lpstr>
      <vt:lpstr>Figure 133.18 Reverse can be achieved by using the sun gear as the input, holding the planet carrier and using the ring gear as the output</vt:lpstr>
      <vt:lpstr>QUESTION 2: ?</vt:lpstr>
      <vt:lpstr>ANSWER 2:</vt:lpstr>
      <vt:lpstr>COMPOUND PLANETARY GEAR SET</vt:lpstr>
      <vt:lpstr>Figure 133.19 A Simpson planet gear set is composed of two ring gears and two planet carrier assemblies that share one sun gear</vt:lpstr>
      <vt:lpstr>Figure 133.20 A Ravigneaux gear set is composed of two sun gears, one planet carrier that supports two sets of pinion gears, and a single ring gear</vt:lpstr>
      <vt:lpstr>AUTOMATIC TRANSAXLES</vt:lpstr>
      <vt:lpstr>Figure 133.21 On one style of transaxle the turbine shaft drives the input shaft through a drive chain assembly</vt:lpstr>
      <vt:lpstr>Figure 133.22 Another type of transaxle uses a chain to transfer engine torque from the output of the gear sets to the differential assembly (final drive)</vt:lpstr>
      <vt:lpstr>Figure 133.23 A cutaway showing the final drive assembly of a transaxle</vt:lpstr>
      <vt:lpstr>NONPLANETARY GEAR AUTOMATIC TRANSAXLES</vt:lpstr>
      <vt:lpstr>Figure 133.24 A Honda nonplanetary gear set type automatic transmission that uses helical cut gears instead of planetary gears. Hydraulically applied clutches as commanded by the PCM with fluid flow controlled by shift solenoids to make the shifts</vt:lpstr>
      <vt:lpstr>CONTINUOUSLY VARIABLE TRANSMISSION (1 OF 4)</vt:lpstr>
      <vt:lpstr>CONTINUOUSLY VARIABLE TRANSMISSION (2 OF 4)</vt:lpstr>
      <vt:lpstr>CONTINUOUSLY VARIABLE TRANSMISSION (3 OF 4)</vt:lpstr>
      <vt:lpstr>CONTINUOUSLY VARIABLE TRANSMISSION (4 OF 4)</vt:lpstr>
      <vt:lpstr>Figure 133.25 A belt and pulley CVT uses variable width pulleys and a special chain to provide an infinite number of speed ratios</vt:lpstr>
      <vt:lpstr>Figure 133.26 CVT belt construction</vt:lpstr>
      <vt:lpstr>Figure 133.27 Honda CVT power flow in park (P) and neutral (N)</vt:lpstr>
      <vt:lpstr>Figure 133.28 Honda CVT operation in drive (D) or low (L)</vt:lpstr>
      <vt:lpstr>Figure 133.29 Location of the Honda CVT start clutch</vt:lpstr>
      <vt:lpstr>Figure 133.30 The Honda CVT transmission control module (TCM) showing the inputs (sensors) on the left and the outputs on the right</vt:lpstr>
      <vt:lpstr>DUAL CLUTCH AUTOMATIC TRANSMISSIONS (1 OF 3) </vt:lpstr>
      <vt:lpstr>DUAL CLUTCH AUTOMATIC TRANSMISSIONS (2 OF 3)</vt:lpstr>
      <vt:lpstr>DUAL CLUTCH AUTOMATIC TRANSMISSIONS (3 OF 3) </vt:lpstr>
      <vt:lpstr>Figure 133.31 A dual clutch automatic uses the best features of an automatic transmission without the power loss of a torque converter</vt:lpstr>
      <vt:lpstr>Figure 133.32 Dual clutch automatic transaxles that use two dry clutches. The larger clutch drives the odd number gear ratios (first, third, and fifth) and the smaller clutch drives the even numbered gear ratios (second, fourth, and sixth)</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133</dc:title>
  <dc:creator>Curt &amp; Tammy</dc:creator>
  <cp:lastModifiedBy>Curt &amp; Tammy</cp:lastModifiedBy>
  <cp:revision>56</cp:revision>
  <dcterms:created xsi:type="dcterms:W3CDTF">2018-09-25T19:30:15Z</dcterms:created>
  <dcterms:modified xsi:type="dcterms:W3CDTF">2019-07-31T21:26:21Z</dcterms:modified>
</cp:coreProperties>
</file>