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41" r:id="rId13"/>
    <p:sldId id="317" r:id="rId14"/>
    <p:sldId id="270" r:id="rId15"/>
    <p:sldId id="342" r:id="rId16"/>
    <p:sldId id="343" r:id="rId17"/>
    <p:sldId id="344" r:id="rId18"/>
    <p:sldId id="345" r:id="rId19"/>
    <p:sldId id="326" r:id="rId20"/>
    <p:sldId id="327" r:id="rId21"/>
    <p:sldId id="328" r:id="rId22"/>
    <p:sldId id="267" r:id="rId23"/>
    <p:sldId id="268" r:id="rId24"/>
    <p:sldId id="346" r:id="rId25"/>
    <p:sldId id="347" r:id="rId26"/>
    <p:sldId id="329" r:id="rId27"/>
    <p:sldId id="330" r:id="rId28"/>
    <p:sldId id="331" r:id="rId29"/>
    <p:sldId id="332" r:id="rId30"/>
    <p:sldId id="286" r:id="rId31"/>
    <p:sldId id="287" r:id="rId32"/>
    <p:sldId id="348" r:id="rId33"/>
    <p:sldId id="349" r:id="rId34"/>
    <p:sldId id="333" r:id="rId35"/>
    <p:sldId id="350" r:id="rId36"/>
    <p:sldId id="351" r:id="rId37"/>
    <p:sldId id="352" r:id="rId38"/>
    <p:sldId id="334" r:id="rId39"/>
    <p:sldId id="335" r:id="rId40"/>
    <p:sldId id="336" r:id="rId41"/>
    <p:sldId id="337" r:id="rId42"/>
    <p:sldId id="353" r:id="rId43"/>
    <p:sldId id="354" r:id="rId44"/>
    <p:sldId id="338" r:id="rId45"/>
    <p:sldId id="339" r:id="rId46"/>
    <p:sldId id="274" r:id="rId47"/>
    <p:sldId id="340" r:id="rId48"/>
    <p:sldId id="32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132</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Vibration and Noise Diagnosis and Correction</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NUETRAL RUN-UP TEST</a:t>
            </a:r>
            <a:endParaRPr lang="en-US" dirty="0">
              <a:latin typeface="+mj-lt"/>
            </a:endParaRPr>
          </a:p>
        </p:txBody>
      </p:sp>
      <p:sp>
        <p:nvSpPr>
          <p:cNvPr id="3" name="Content Placeholder 2"/>
          <p:cNvSpPr>
            <a:spLocks noGrp="1"/>
          </p:cNvSpPr>
          <p:nvPr>
            <p:ph idx="1"/>
          </p:nvPr>
        </p:nvSpPr>
        <p:spPr/>
        <p:txBody>
          <a:bodyPr/>
          <a:lstStyle/>
          <a:p>
            <a:r>
              <a:rPr lang="en-US" dirty="0"/>
              <a:t>The neutral run-up test is used to determine if the source of </a:t>
            </a:r>
            <a:r>
              <a:rPr lang="en-US" dirty="0" smtClean="0"/>
              <a:t>the vibration </a:t>
            </a:r>
            <a:r>
              <a:rPr lang="en-US" dirty="0"/>
              <a:t>is engine-related</a:t>
            </a:r>
            <a:r>
              <a:rPr lang="en-US" dirty="0" smtClean="0"/>
              <a:t>.</a:t>
            </a:r>
          </a:p>
          <a:p>
            <a:r>
              <a:rPr lang="en-US" dirty="0"/>
              <a:t>With the transmission in Neutral </a:t>
            </a:r>
            <a:r>
              <a:rPr lang="en-US" dirty="0" smtClean="0"/>
              <a:t>or Park</a:t>
            </a:r>
            <a:r>
              <a:rPr lang="en-US" dirty="0"/>
              <a:t>, slowly increase the engine RPM and with a tachometer, </a:t>
            </a:r>
            <a:r>
              <a:rPr lang="en-US" dirty="0" smtClean="0"/>
              <a:t>observe the </a:t>
            </a:r>
            <a:r>
              <a:rPr lang="en-US" dirty="0"/>
              <a:t>RPM at which the vibration occurs.</a:t>
            </a:r>
            <a:endParaRPr lang="en-US" dirty="0"/>
          </a:p>
        </p:txBody>
      </p:sp>
    </p:spTree>
    <p:extLst>
      <p:ext uri="{BB962C8B-B14F-4D97-AF65-F5344CB8AC3E}">
        <p14:creationId xmlns:p14="http://schemas.microsoft.com/office/powerpoint/2010/main" val="415189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VIBRATION DURING BRAKING</a:t>
            </a:r>
            <a:endParaRPr lang="en-US" dirty="0">
              <a:latin typeface="+mj-lt"/>
            </a:endParaRPr>
          </a:p>
        </p:txBody>
      </p:sp>
      <p:sp>
        <p:nvSpPr>
          <p:cNvPr id="3" name="Content Placeholder 2"/>
          <p:cNvSpPr>
            <a:spLocks noGrp="1"/>
          </p:cNvSpPr>
          <p:nvPr>
            <p:ph idx="1"/>
          </p:nvPr>
        </p:nvSpPr>
        <p:spPr/>
        <p:txBody>
          <a:bodyPr/>
          <a:lstStyle/>
          <a:p>
            <a:r>
              <a:rPr lang="en-US" dirty="0"/>
              <a:t>A vibration during braking usually indicates out-of-round </a:t>
            </a:r>
            <a:r>
              <a:rPr lang="en-US" dirty="0" smtClean="0"/>
              <a:t>brake drums</a:t>
            </a:r>
            <a:r>
              <a:rPr lang="en-US" dirty="0"/>
              <a:t>, warped disc brake rotors, or other braking system problems</a:t>
            </a:r>
            <a:r>
              <a:rPr lang="en-US" dirty="0" smtClean="0"/>
              <a:t>.</a:t>
            </a:r>
          </a:p>
          <a:p>
            <a:r>
              <a:rPr lang="en-US" dirty="0"/>
              <a:t>The </a:t>
            </a:r>
            <a:r>
              <a:rPr lang="en-US" i="1" dirty="0"/>
              <a:t>front </a:t>
            </a:r>
            <a:r>
              <a:rPr lang="en-US" dirty="0"/>
              <a:t>rotors are the cause of the vibration if the steering wheel </a:t>
            </a:r>
            <a:r>
              <a:rPr lang="en-US" dirty="0" smtClean="0"/>
              <a:t>is also </a:t>
            </a:r>
            <a:r>
              <a:rPr lang="en-US" dirty="0"/>
              <a:t>vibrating (moving) during braking</a:t>
            </a:r>
            <a:r>
              <a:rPr lang="en-US" dirty="0" smtClean="0"/>
              <a:t>.</a:t>
            </a:r>
          </a:p>
          <a:p>
            <a:r>
              <a:rPr lang="en-US" dirty="0"/>
              <a:t>The </a:t>
            </a:r>
            <a:r>
              <a:rPr lang="en-US" i="1" dirty="0"/>
              <a:t>rear </a:t>
            </a:r>
            <a:r>
              <a:rPr lang="en-US" dirty="0"/>
              <a:t>drums or rotors </a:t>
            </a:r>
            <a:r>
              <a:rPr lang="en-US" dirty="0" smtClean="0"/>
              <a:t>are the </a:t>
            </a:r>
            <a:r>
              <a:rPr lang="en-US" dirty="0"/>
              <a:t>cause of the vibration if the vibration is felt throughout the </a:t>
            </a:r>
            <a:r>
              <a:rPr lang="en-US" dirty="0" smtClean="0"/>
              <a:t>vehicle and </a:t>
            </a:r>
            <a:r>
              <a:rPr lang="en-US" dirty="0"/>
              <a:t>brake pedal, but </a:t>
            </a:r>
            <a:r>
              <a:rPr lang="en-US" i="1" dirty="0"/>
              <a:t>not </a:t>
            </a:r>
            <a:r>
              <a:rPr lang="en-US" dirty="0"/>
              <a:t>the steering wheel.</a:t>
            </a:r>
            <a:endParaRPr lang="en-US" dirty="0"/>
          </a:p>
        </p:txBody>
      </p:sp>
    </p:spTree>
    <p:extLst>
      <p:ext uri="{BB962C8B-B14F-4D97-AF65-F5344CB8AC3E}">
        <p14:creationId xmlns:p14="http://schemas.microsoft.com/office/powerpoint/2010/main" val="44050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VIBRATION SPEED RANGES (1 OF 2)</a:t>
            </a:r>
            <a:endParaRPr lang="en-US" dirty="0">
              <a:latin typeface="+mj-lt"/>
            </a:endParaRPr>
          </a:p>
        </p:txBody>
      </p:sp>
      <p:sp>
        <p:nvSpPr>
          <p:cNvPr id="3" name="Content Placeholder 2"/>
          <p:cNvSpPr>
            <a:spLocks noGrp="1"/>
          </p:cNvSpPr>
          <p:nvPr>
            <p:ph idx="1"/>
          </p:nvPr>
        </p:nvSpPr>
        <p:spPr/>
        <p:txBody>
          <a:bodyPr/>
          <a:lstStyle/>
          <a:p>
            <a:r>
              <a:rPr lang="en-US" dirty="0" smtClean="0"/>
              <a:t>Frequency</a:t>
            </a:r>
          </a:p>
          <a:p>
            <a:pPr lvl="1"/>
            <a:r>
              <a:rPr lang="en-US" dirty="0"/>
              <a:t>The number of times a </a:t>
            </a:r>
            <a:r>
              <a:rPr lang="en-US" dirty="0" smtClean="0"/>
              <a:t>complete motion </a:t>
            </a:r>
            <a:r>
              <a:rPr lang="en-US" dirty="0"/>
              <a:t>cycle takes place during a period of one second </a:t>
            </a:r>
            <a:r>
              <a:rPr lang="en-US" dirty="0" smtClean="0"/>
              <a:t>is called </a:t>
            </a:r>
            <a:r>
              <a:rPr lang="en-US" dirty="0"/>
              <a:t>frequency and is measured in hertz (Hz</a:t>
            </a:r>
            <a:r>
              <a:rPr lang="en-US" dirty="0" smtClean="0"/>
              <a:t>).</a:t>
            </a:r>
          </a:p>
          <a:p>
            <a:r>
              <a:rPr lang="en-US" dirty="0" smtClean="0"/>
              <a:t>Vibration Order</a:t>
            </a:r>
          </a:p>
          <a:p>
            <a:pPr lvl="1"/>
            <a:r>
              <a:rPr lang="en-US" dirty="0"/>
              <a:t>Vibration order is the number of </a:t>
            </a:r>
            <a:r>
              <a:rPr lang="en-US" dirty="0" smtClean="0"/>
              <a:t>vibrations created </a:t>
            </a:r>
            <a:r>
              <a:rPr lang="en-US" dirty="0"/>
              <a:t>in one revolution of a component</a:t>
            </a:r>
            <a:r>
              <a:rPr lang="en-US" dirty="0" smtClean="0"/>
              <a:t>.</a:t>
            </a:r>
          </a:p>
          <a:p>
            <a:r>
              <a:rPr lang="en-US" dirty="0" smtClean="0"/>
              <a:t>Tire and Wheel Vibrations</a:t>
            </a:r>
          </a:p>
          <a:p>
            <a:pPr lvl="1"/>
            <a:r>
              <a:rPr lang="en-US" dirty="0" smtClean="0"/>
              <a:t>Typical vibrations occur </a:t>
            </a:r>
            <a:r>
              <a:rPr lang="en-US" dirty="0"/>
              <a:t>in </a:t>
            </a:r>
            <a:r>
              <a:rPr lang="en-US" dirty="0" smtClean="0"/>
              <a:t>low </a:t>
            </a:r>
            <a:r>
              <a:rPr lang="en-US" dirty="0"/>
              <a:t>frequency ranges at </a:t>
            </a:r>
            <a:r>
              <a:rPr lang="en-US" dirty="0" smtClean="0"/>
              <a:t>or around 50 mph (80 </a:t>
            </a:r>
            <a:r>
              <a:rPr lang="en-US" dirty="0"/>
              <a:t>km/h</a:t>
            </a:r>
            <a:r>
              <a:rPr lang="en-US" dirty="0" smtClean="0"/>
              <a:t>).</a:t>
            </a:r>
            <a:endParaRPr lang="en-US" dirty="0"/>
          </a:p>
        </p:txBody>
      </p:sp>
    </p:spTree>
    <p:extLst>
      <p:ext uri="{BB962C8B-B14F-4D97-AF65-F5344CB8AC3E}">
        <p14:creationId xmlns:p14="http://schemas.microsoft.com/office/powerpoint/2010/main" val="402962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VIBRATION SPEED RANGES </a:t>
            </a:r>
            <a:r>
              <a:rPr lang="en-US" dirty="0" smtClean="0">
                <a:latin typeface="+mj-lt"/>
              </a:rPr>
              <a:t>(2 OF 2)</a:t>
            </a:r>
            <a:endParaRPr lang="en-US" dirty="0">
              <a:latin typeface="+mj-lt"/>
            </a:endParaRPr>
          </a:p>
        </p:txBody>
      </p:sp>
      <p:sp>
        <p:nvSpPr>
          <p:cNvPr id="3" name="Content Placeholder 2"/>
          <p:cNvSpPr>
            <a:spLocks noGrp="1"/>
          </p:cNvSpPr>
          <p:nvPr>
            <p:ph idx="1"/>
          </p:nvPr>
        </p:nvSpPr>
        <p:spPr/>
        <p:txBody>
          <a:bodyPr/>
          <a:lstStyle/>
          <a:p>
            <a:r>
              <a:rPr lang="en-US" dirty="0" smtClean="0"/>
              <a:t>Driveline Vibrations</a:t>
            </a:r>
          </a:p>
          <a:p>
            <a:pPr lvl="1"/>
            <a:r>
              <a:rPr lang="en-US" dirty="0" smtClean="0"/>
              <a:t>Medium Frequency (20–50 </a:t>
            </a:r>
            <a:r>
              <a:rPr lang="en-US" dirty="0"/>
              <a:t>HZ). This frequency range of </a:t>
            </a:r>
            <a:r>
              <a:rPr lang="en-US" dirty="0" smtClean="0"/>
              <a:t>vibrations may </a:t>
            </a:r>
            <a:r>
              <a:rPr lang="en-US" dirty="0"/>
              <a:t>also be described as a shake, oscillation, or shimmy</a:t>
            </a:r>
            <a:r>
              <a:rPr lang="en-US" dirty="0" smtClean="0"/>
              <a:t>.</a:t>
            </a:r>
          </a:p>
          <a:p>
            <a:r>
              <a:rPr lang="en-US" dirty="0" smtClean="0"/>
              <a:t>Engine Related Vibrations</a:t>
            </a:r>
          </a:p>
          <a:p>
            <a:pPr lvl="1"/>
            <a:r>
              <a:rPr lang="en-US" dirty="0" smtClean="0"/>
              <a:t>High Frequency </a:t>
            </a:r>
            <a:r>
              <a:rPr lang="en-US" dirty="0"/>
              <a:t>(50–100 HZ). Vibrations in this range may also </a:t>
            </a:r>
            <a:r>
              <a:rPr lang="en-US" dirty="0" smtClean="0"/>
              <a:t>be </a:t>
            </a:r>
            <a:r>
              <a:rPr lang="en-US" i="1" dirty="0" smtClean="0"/>
              <a:t>heard </a:t>
            </a:r>
            <a:r>
              <a:rPr lang="en-US" dirty="0"/>
              <a:t>as a moan or hum.</a:t>
            </a:r>
            <a:endParaRPr lang="en-US" dirty="0"/>
          </a:p>
        </p:txBody>
      </p:sp>
    </p:spTree>
    <p:extLst>
      <p:ext uri="{BB962C8B-B14F-4D97-AF65-F5344CB8AC3E}">
        <p14:creationId xmlns:p14="http://schemas.microsoft.com/office/powerpoint/2010/main" val="367231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132.5 </a:t>
            </a:r>
            <a:r>
              <a:rPr lang="en-IN" sz="2000" dirty="0">
                <a:latin typeface="Arial (Headings)"/>
              </a:rPr>
              <a:t>Hertz means </a:t>
            </a:r>
            <a:r>
              <a:rPr lang="en-IN" sz="2000" i="1" dirty="0">
                <a:latin typeface="Arial (Headings)"/>
              </a:rPr>
              <a:t>cycles</a:t>
            </a:r>
            <a:r>
              <a:rPr lang="en-IN" sz="2000" dirty="0">
                <a:latin typeface="Arial (Headings)"/>
              </a:rPr>
              <a:t> per </a:t>
            </a:r>
            <a:r>
              <a:rPr lang="en-IN" sz="2000" i="1" dirty="0">
                <a:latin typeface="Arial (Headings)"/>
              </a:rPr>
              <a:t>second</a:t>
            </a:r>
            <a:r>
              <a:rPr lang="en-IN" sz="2000" dirty="0">
                <a:latin typeface="Arial (Headings)"/>
              </a:rPr>
              <a:t>. If six cycles occur in one second, then the frequency is 6 Hz. The amplitude refers to the total movement of the vibrating component</a:t>
            </a:r>
            <a:endParaRPr lang="en-US" sz="2000" dirty="0"/>
          </a:p>
        </p:txBody>
      </p:sp>
      <p:pic>
        <p:nvPicPr>
          <p:cNvPr id="3" name="Picture 2" descr="Amplitude of the sine wave is the distance between the crest and trough and time sec is the distance between the points at which the curve falls below the horizontal axis twice. The figure also shows a sine wave with 6 cycles in one seco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9841" y="2054396"/>
            <a:ext cx="6264319" cy="427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13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132.6 </a:t>
            </a:r>
            <a:r>
              <a:rPr lang="en-IN" sz="2000" dirty="0">
                <a:latin typeface="Arial (Headings)"/>
              </a:rPr>
              <a:t>Every time the end of a clamped yardstick moves up and down, it is one cycle. The number of cycles divided by the time equals the frequency. If the yardstick moves up and down 10 times (10 cycles) in two seconds, the frequency is 5 Hertz (10 ÷ 2 = 5)</a:t>
            </a:r>
            <a:endParaRPr lang="en-US" dirty="0"/>
          </a:p>
        </p:txBody>
      </p:sp>
      <p:pic>
        <p:nvPicPr>
          <p:cNvPr id="3" name="Picture 2" descr="A figure shows a yardstick clamped to a table with half of its length extending over the table and flick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7406" y="2057400"/>
            <a:ext cx="5565047" cy="401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664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132.7 </a:t>
            </a:r>
            <a:r>
              <a:rPr lang="en-IN" sz="2400" dirty="0">
                <a:latin typeface="Arial (Headings)"/>
              </a:rPr>
              <a:t>Determining the rolling circumference of a tire</a:t>
            </a:r>
            <a:endParaRPr lang="en-US" dirty="0"/>
          </a:p>
        </p:txBody>
      </p:sp>
      <p:pic>
        <p:nvPicPr>
          <p:cNvPr id="3" name="Picture 2" descr="A photo shows the tire of the car marked at a position and the distance it takes for the point to complete a rotation is 77 inch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4625" y="2059733"/>
            <a:ext cx="8217600" cy="361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4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is vibration frequency?</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a:t>The number of times a complete motion cycle takes place during a period of one </a:t>
            </a:r>
            <a:r>
              <a:rPr lang="en-US" sz="4000" dirty="0" smtClean="0"/>
              <a:t>second.</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VIBRATION FREQUENCY (1 OF 2)</a:t>
            </a:r>
            <a:endParaRPr lang="en-US" dirty="0">
              <a:latin typeface="+mj-lt"/>
            </a:endParaRPr>
          </a:p>
        </p:txBody>
      </p:sp>
      <p:sp>
        <p:nvSpPr>
          <p:cNvPr id="3" name="Content Placeholder 2"/>
          <p:cNvSpPr>
            <a:spLocks noGrp="1"/>
          </p:cNvSpPr>
          <p:nvPr>
            <p:ph idx="1"/>
          </p:nvPr>
        </p:nvSpPr>
        <p:spPr/>
        <p:txBody>
          <a:bodyPr/>
          <a:lstStyle/>
          <a:p>
            <a:r>
              <a:rPr lang="en-US" dirty="0" smtClean="0"/>
              <a:t>Measuring Frequency</a:t>
            </a:r>
          </a:p>
          <a:p>
            <a:pPr lvl="1"/>
            <a:r>
              <a:rPr lang="en-US" dirty="0"/>
              <a:t>Vibration can be measured using a reed </a:t>
            </a:r>
            <a:r>
              <a:rPr lang="en-US" dirty="0" smtClean="0"/>
              <a:t>tachometer or </a:t>
            </a:r>
            <a:r>
              <a:rPr lang="en-US" dirty="0"/>
              <a:t>an electronic vibration analyzer (EVA</a:t>
            </a:r>
            <a:r>
              <a:rPr lang="en-US" dirty="0" smtClean="0"/>
              <a:t>).</a:t>
            </a:r>
          </a:p>
          <a:p>
            <a:r>
              <a:rPr lang="en-US" dirty="0" smtClean="0"/>
              <a:t>Correcting Low-Frequency Vibrations</a:t>
            </a:r>
          </a:p>
          <a:p>
            <a:pPr lvl="1"/>
            <a:r>
              <a:rPr lang="en-US" dirty="0"/>
              <a:t>Tire and/or wheel imbalance</a:t>
            </a:r>
            <a:r>
              <a:rPr lang="en-US" dirty="0" smtClean="0"/>
              <a:t>.</a:t>
            </a:r>
          </a:p>
          <a:p>
            <a:pPr lvl="1"/>
            <a:r>
              <a:rPr lang="en-US" dirty="0"/>
              <a:t>Tire and/or wheel radial or lateral runout</a:t>
            </a:r>
            <a:r>
              <a:rPr lang="en-US" dirty="0" smtClean="0"/>
              <a:t>.</a:t>
            </a:r>
          </a:p>
          <a:p>
            <a:pPr lvl="1"/>
            <a:r>
              <a:rPr lang="en-US" dirty="0"/>
              <a:t>Radial force variation within the tire itself</a:t>
            </a:r>
            <a:r>
              <a:rPr lang="en-US" dirty="0" smtClean="0"/>
              <a:t>.</a:t>
            </a:r>
          </a:p>
          <a:p>
            <a:pPr lvl="1"/>
            <a:r>
              <a:rPr lang="en-US" dirty="0"/>
              <a:t>Warped rotors.</a:t>
            </a:r>
            <a:endParaRPr lang="en-US" dirty="0"/>
          </a:p>
        </p:txBody>
      </p:sp>
    </p:spTree>
    <p:extLst>
      <p:ext uri="{BB962C8B-B14F-4D97-AF65-F5344CB8AC3E}">
        <p14:creationId xmlns:p14="http://schemas.microsoft.com/office/powerpoint/2010/main" val="859704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132.1</a:t>
            </a:r>
            <a:r>
              <a:rPr lang="en-US" dirty="0" smtClean="0"/>
              <a:t> </a:t>
            </a:r>
            <a:r>
              <a:rPr lang="en-US" dirty="0"/>
              <a:t>List the possible vehicle components that can cause a </a:t>
            </a:r>
            <a:r>
              <a:rPr lang="en-US" dirty="0" smtClean="0"/>
              <a:t>vibration or </a:t>
            </a:r>
            <a:r>
              <a:rPr lang="en-US" dirty="0"/>
              <a:t>noise</a:t>
            </a:r>
            <a:r>
              <a:rPr lang="en-US" dirty="0" smtClean="0"/>
              <a:t>.</a:t>
            </a:r>
          </a:p>
          <a:p>
            <a:pPr marL="0" indent="0">
              <a:buNone/>
            </a:pPr>
            <a:r>
              <a:rPr lang="en-US" b="1" dirty="0" smtClean="0">
                <a:solidFill>
                  <a:srgbClr val="005A70"/>
                </a:solidFill>
              </a:rPr>
              <a:t>132.2 </a:t>
            </a:r>
            <a:r>
              <a:rPr lang="en-US" dirty="0"/>
              <a:t>List the procedures for a test-drive and neutral run-up test </a:t>
            </a:r>
            <a:r>
              <a:rPr lang="en-US" dirty="0" smtClean="0"/>
              <a:t>for vibration/noise </a:t>
            </a:r>
            <a:r>
              <a:rPr lang="en-US" dirty="0"/>
              <a:t>problems</a:t>
            </a:r>
            <a:r>
              <a:rPr lang="en-US" dirty="0" smtClean="0"/>
              <a:t>.</a:t>
            </a:r>
          </a:p>
          <a:p>
            <a:pPr marL="0" indent="0">
              <a:buNone/>
            </a:pPr>
            <a:r>
              <a:rPr lang="en-US" b="1" dirty="0" smtClean="0">
                <a:solidFill>
                  <a:srgbClr val="005A70"/>
                </a:solidFill>
              </a:rPr>
              <a:t>132.3 </a:t>
            </a:r>
            <a:r>
              <a:rPr lang="en-US" dirty="0"/>
              <a:t>Explain the vibration speed ranges and how to determine </a:t>
            </a:r>
            <a:r>
              <a:rPr lang="en-US" dirty="0" smtClean="0"/>
              <a:t>the frequency </a:t>
            </a:r>
            <a:r>
              <a:rPr lang="en-US" dirty="0"/>
              <a:t>of the vibration</a:t>
            </a:r>
            <a:r>
              <a:rPr lang="en-US" dirty="0" smtClean="0"/>
              <a:t>.</a:t>
            </a:r>
          </a:p>
          <a:p>
            <a:pPr marL="0" indent="0">
              <a:buNone/>
            </a:pPr>
            <a:r>
              <a:rPr lang="en-US" b="1" dirty="0" smtClean="0">
                <a:solidFill>
                  <a:schemeClr val="accent2"/>
                </a:solidFill>
              </a:rPr>
              <a:t>132.4</a:t>
            </a:r>
            <a:r>
              <a:rPr lang="en-US" dirty="0" smtClean="0"/>
              <a:t> </a:t>
            </a:r>
            <a:r>
              <a:rPr lang="en-US" dirty="0"/>
              <a:t>Explain how to check driveline angles and driveshaft runout.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VIBRATION FREQUENCY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Correcting Medium-Frequency Vibrations</a:t>
            </a:r>
          </a:p>
          <a:p>
            <a:pPr lvl="1"/>
            <a:r>
              <a:rPr lang="en-US" sz="2200" dirty="0"/>
              <a:t>Medium-frequency vibrations (20–50 Hz) can be caused </a:t>
            </a:r>
            <a:r>
              <a:rPr lang="en-US" sz="2200" dirty="0" smtClean="0"/>
              <a:t>by imbalances </a:t>
            </a:r>
            <a:r>
              <a:rPr lang="en-US" sz="2200" dirty="0"/>
              <a:t>of the driveline as well as such things as the following</a:t>
            </a:r>
            <a:r>
              <a:rPr lang="en-US" sz="2200" dirty="0" smtClean="0"/>
              <a:t>:</a:t>
            </a:r>
          </a:p>
          <a:p>
            <a:pPr lvl="1"/>
            <a:r>
              <a:rPr lang="en-US" sz="2200" dirty="0" smtClean="0"/>
              <a:t>U-joints</a:t>
            </a:r>
          </a:p>
          <a:p>
            <a:pPr lvl="1"/>
            <a:r>
              <a:rPr lang="en-US" sz="2200" dirty="0" smtClean="0"/>
              <a:t>Drive shaft imbalance</a:t>
            </a:r>
          </a:p>
          <a:p>
            <a:pPr lvl="1"/>
            <a:r>
              <a:rPr lang="en-US" sz="2200" dirty="0" smtClean="0"/>
              <a:t>Incorrect or unequal drive shaft angles</a:t>
            </a:r>
          </a:p>
          <a:p>
            <a:r>
              <a:rPr lang="en-US" dirty="0" smtClean="0"/>
              <a:t>Correcting High-Frequency Vibrations</a:t>
            </a:r>
          </a:p>
          <a:p>
            <a:pPr lvl="1"/>
            <a:r>
              <a:rPr lang="en-US" sz="2200" dirty="0" smtClean="0"/>
              <a:t>High frequency vibrations </a:t>
            </a:r>
            <a:r>
              <a:rPr lang="en-US" sz="2200" dirty="0"/>
              <a:t>(50–100 Hz) are commonly caused by a fault </a:t>
            </a:r>
            <a:r>
              <a:rPr lang="en-US" sz="2200" dirty="0" smtClean="0"/>
              <a:t>of the </a:t>
            </a:r>
            <a:r>
              <a:rPr lang="en-US" sz="2200" dirty="0"/>
              <a:t>clutch, torque converter, or transmission main shaft that </a:t>
            </a:r>
            <a:r>
              <a:rPr lang="en-US" sz="2200" dirty="0" smtClean="0"/>
              <a:t>rotates at </a:t>
            </a:r>
            <a:r>
              <a:rPr lang="en-US" sz="2200" dirty="0"/>
              <a:t>engine speed; in the engine itself</a:t>
            </a:r>
            <a:endParaRPr lang="en-US" sz="2200" dirty="0"/>
          </a:p>
        </p:txBody>
      </p:sp>
    </p:spTree>
    <p:extLst>
      <p:ext uri="{BB962C8B-B14F-4D97-AF65-F5344CB8AC3E}">
        <p14:creationId xmlns:p14="http://schemas.microsoft.com/office/powerpoint/2010/main" val="424599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132.8 An electronic vibration analyzer</a:t>
            </a:r>
            <a:endParaRPr lang="en-US" dirty="0"/>
          </a:p>
        </p:txBody>
      </p:sp>
      <p:pic>
        <p:nvPicPr>
          <p:cNvPr id="3" name="Picture 2" descr="A photo shows the display of an electronic vibration analyz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524000"/>
            <a:ext cx="6452072" cy="484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2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132.9 </a:t>
            </a:r>
            <a:r>
              <a:rPr lang="en-IN" sz="2400" dirty="0">
                <a:latin typeface="Arial (Headings)"/>
              </a:rPr>
              <a:t>Properly balancing all wheels and tires solves most low-frequency vibrations</a:t>
            </a:r>
            <a:endParaRPr lang="en-US" dirty="0"/>
          </a:p>
        </p:txBody>
      </p:sp>
      <p:pic>
        <p:nvPicPr>
          <p:cNvPr id="3" name="Picture 2" descr="In static balancing, balance weights are added on the either sides of tire. In dynamic balancing, the balance weights are added in opposite directions to each 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4067" y="2119678"/>
            <a:ext cx="8255867" cy="375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46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132.10 </a:t>
            </a:r>
            <a:r>
              <a:rPr lang="en-IN" sz="2400" dirty="0">
                <a:latin typeface="Arial (Headings)"/>
              </a:rPr>
              <a:t>An out-of-balance tire showing scallops or bald spots around the tire. Even if correctly balanced, this cupped tire would create a vibration</a:t>
            </a:r>
            <a:endParaRPr lang="en-US" dirty="0"/>
          </a:p>
        </p:txBody>
      </p:sp>
      <p:pic>
        <p:nvPicPr>
          <p:cNvPr id="3" name="Picture 3" descr="A zoomed in photo shows scallops around the tire sur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3013" y="2057400"/>
            <a:ext cx="5117973" cy="384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01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132.11 </a:t>
            </a:r>
            <a:r>
              <a:rPr lang="en-IN" sz="2400" dirty="0">
                <a:latin typeface="Arial (Headings)"/>
              </a:rPr>
              <a:t>Another cause of a vibration that is often blamed on wheels or tires is a bent bearing hub. Use a dial indicator to check the flange for runout</a:t>
            </a:r>
            <a:endParaRPr lang="en-US" dirty="0"/>
          </a:p>
        </p:txBody>
      </p:sp>
      <p:pic>
        <p:nvPicPr>
          <p:cNvPr id="3" name="Picture 2" descr="A photo shows a dial indicator checking the flange of a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4503" y="1905000"/>
            <a:ext cx="3834994" cy="400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6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is the purpose of an EVA?</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record the frequency and strength of the vibration.</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CORRECTING DRIVELINE ANGLES</a:t>
            </a:r>
            <a:endParaRPr lang="en-US" dirty="0">
              <a:latin typeface="+mj-lt"/>
            </a:endParaRPr>
          </a:p>
        </p:txBody>
      </p:sp>
      <p:sp>
        <p:nvSpPr>
          <p:cNvPr id="3" name="Content Placeholder 2"/>
          <p:cNvSpPr>
            <a:spLocks noGrp="1"/>
          </p:cNvSpPr>
          <p:nvPr>
            <p:ph idx="1"/>
          </p:nvPr>
        </p:nvSpPr>
        <p:spPr/>
        <p:txBody>
          <a:bodyPr/>
          <a:lstStyle/>
          <a:p>
            <a:r>
              <a:rPr lang="en-US" dirty="0"/>
              <a:t>Incorrect driveline angles are usually caused by one or more of </a:t>
            </a:r>
            <a:r>
              <a:rPr lang="en-US" dirty="0" smtClean="0"/>
              <a:t>the following:</a:t>
            </a:r>
          </a:p>
          <a:p>
            <a:pPr lvl="1"/>
            <a:r>
              <a:rPr lang="en-US" dirty="0"/>
              <a:t>Worn, damaged, or improperly installed U-joints</a:t>
            </a:r>
            <a:r>
              <a:rPr lang="en-US" dirty="0" smtClean="0"/>
              <a:t>.</a:t>
            </a:r>
          </a:p>
          <a:p>
            <a:pPr lvl="1"/>
            <a:r>
              <a:rPr lang="en-US" dirty="0"/>
              <a:t>Worn, collapsed, or defective engine or transmission mount(s</a:t>
            </a:r>
            <a:r>
              <a:rPr lang="en-US" dirty="0" smtClean="0"/>
              <a:t>).</a:t>
            </a:r>
          </a:p>
          <a:p>
            <a:pPr lvl="1"/>
            <a:r>
              <a:rPr lang="en-US" dirty="0"/>
              <a:t>Incorrect vehicle ride height</a:t>
            </a:r>
            <a:r>
              <a:rPr lang="en-US" dirty="0" smtClean="0"/>
              <a:t>.</a:t>
            </a:r>
          </a:p>
          <a:p>
            <a:pPr lvl="1"/>
            <a:r>
              <a:rPr lang="en-US" dirty="0"/>
              <a:t>Bent or distorted driveshaft.</a:t>
            </a:r>
            <a:endParaRPr lang="en-US" dirty="0"/>
          </a:p>
        </p:txBody>
      </p:sp>
    </p:spTree>
    <p:extLst>
      <p:ext uri="{BB962C8B-B14F-4D97-AF65-F5344CB8AC3E}">
        <p14:creationId xmlns:p14="http://schemas.microsoft.com/office/powerpoint/2010/main" val="153634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CHECKING DRIVESHAFT RUNOUT</a:t>
            </a:r>
            <a:endParaRPr lang="en-US" dirty="0">
              <a:latin typeface="+mj-lt"/>
            </a:endParaRPr>
          </a:p>
        </p:txBody>
      </p:sp>
      <p:sp>
        <p:nvSpPr>
          <p:cNvPr id="3" name="Content Placeholder 2"/>
          <p:cNvSpPr>
            <a:spLocks noGrp="1"/>
          </p:cNvSpPr>
          <p:nvPr>
            <p:ph idx="1"/>
          </p:nvPr>
        </p:nvSpPr>
        <p:spPr/>
        <p:txBody>
          <a:bodyPr/>
          <a:lstStyle/>
          <a:p>
            <a:r>
              <a:rPr lang="en-US" dirty="0"/>
              <a:t>Check to see that the driveshaft is not bent by performing a </a:t>
            </a:r>
            <a:r>
              <a:rPr lang="en-US" dirty="0" smtClean="0"/>
              <a:t>driveshaft runout </a:t>
            </a:r>
            <a:r>
              <a:rPr lang="en-US" dirty="0"/>
              <a:t>test using a dial indicator</a:t>
            </a:r>
            <a:r>
              <a:rPr lang="en-US" dirty="0" smtClean="0"/>
              <a:t>.</a:t>
            </a:r>
          </a:p>
          <a:p>
            <a:r>
              <a:rPr lang="en-US" dirty="0"/>
              <a:t>The maximum allowable runout is 0.030 inch (0.8 mm</a:t>
            </a:r>
            <a:r>
              <a:rPr lang="en-US" dirty="0" smtClean="0"/>
              <a:t>).</a:t>
            </a:r>
          </a:p>
          <a:p>
            <a:r>
              <a:rPr lang="en-US" dirty="0"/>
              <a:t>If </a:t>
            </a:r>
            <a:r>
              <a:rPr lang="en-US" dirty="0" smtClean="0"/>
              <a:t>runout exceeds </a:t>
            </a:r>
            <a:r>
              <a:rPr lang="en-US" dirty="0"/>
              <a:t>0.030 inch</a:t>
            </a:r>
            <a:r>
              <a:rPr lang="en-US" dirty="0" smtClean="0"/>
              <a:t>, re-index the driveshaft and re-measure.</a:t>
            </a:r>
          </a:p>
          <a:p>
            <a:r>
              <a:rPr lang="en-US" dirty="0" smtClean="0"/>
              <a:t>If the </a:t>
            </a:r>
            <a:r>
              <a:rPr lang="en-US" dirty="0"/>
              <a:t>runout is still greater than 0.030 inch</a:t>
            </a:r>
            <a:r>
              <a:rPr lang="en-US" dirty="0" smtClean="0"/>
              <a:t>, the driveshaft should be replaced.</a:t>
            </a:r>
            <a:endParaRPr lang="en-US" dirty="0"/>
          </a:p>
        </p:txBody>
      </p:sp>
    </p:spTree>
    <p:extLst>
      <p:ext uri="{BB962C8B-B14F-4D97-AF65-F5344CB8AC3E}">
        <p14:creationId xmlns:p14="http://schemas.microsoft.com/office/powerpoint/2010/main" val="135831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132.12 </a:t>
            </a:r>
            <a:r>
              <a:rPr lang="en-IN" sz="2400" dirty="0">
                <a:latin typeface="Arial (Headings)"/>
              </a:rPr>
              <a:t>Checking a drive shaft for runout using a magnetic mounted dial indicator</a:t>
            </a:r>
            <a:endParaRPr lang="en-US" dirty="0"/>
          </a:p>
        </p:txBody>
      </p:sp>
      <p:pic>
        <p:nvPicPr>
          <p:cNvPr id="3" name="Picture 2" descr="A photo shows a magnetic mounted dial indicator being used to check the driveshaft for runo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4451" y="1895774"/>
            <a:ext cx="7342102" cy="441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3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132.5</a:t>
            </a:r>
            <a:r>
              <a:rPr lang="en-US" dirty="0" smtClean="0"/>
              <a:t> </a:t>
            </a:r>
            <a:r>
              <a:rPr lang="en-US" dirty="0"/>
              <a:t>Discuss the methods for measuring driveshaft U-joint </a:t>
            </a:r>
            <a:r>
              <a:rPr lang="en-US" dirty="0" smtClean="0"/>
              <a:t>phasing and </a:t>
            </a:r>
            <a:r>
              <a:rPr lang="en-US" dirty="0"/>
              <a:t>balancing the driveshaft</a:t>
            </a:r>
            <a:r>
              <a:rPr lang="en-US" dirty="0" smtClean="0"/>
              <a:t>.</a:t>
            </a:r>
          </a:p>
          <a:p>
            <a:pPr marL="0" indent="0">
              <a:buNone/>
            </a:pPr>
            <a:r>
              <a:rPr lang="en-US" b="1" dirty="0" smtClean="0">
                <a:solidFill>
                  <a:srgbClr val="005A70"/>
                </a:solidFill>
              </a:rPr>
              <a:t>132.6</a:t>
            </a:r>
            <a:r>
              <a:rPr lang="en-US" dirty="0" smtClean="0"/>
              <a:t> </a:t>
            </a:r>
            <a:r>
              <a:rPr lang="en-US" dirty="0"/>
              <a:t>Diagnose and correct noise problems</a:t>
            </a:r>
            <a:r>
              <a:rPr lang="en-US" dirty="0" smtClean="0"/>
              <a:t>.</a:t>
            </a:r>
          </a:p>
          <a:p>
            <a:pPr marL="0" indent="0">
              <a:buNone/>
            </a:pPr>
            <a:r>
              <a:rPr lang="en-US" b="1" dirty="0" smtClean="0">
                <a:solidFill>
                  <a:schemeClr val="accent2"/>
                </a:solidFill>
              </a:rPr>
              <a:t>132.7</a:t>
            </a:r>
            <a:r>
              <a:rPr lang="en-US" dirty="0" smtClean="0"/>
              <a:t>  </a:t>
            </a:r>
            <a:r>
              <a:rPr lang="en-US" dirty="0"/>
              <a:t>This chapter will help prepare for Suspension and </a:t>
            </a:r>
            <a:r>
              <a:rPr lang="en-US" dirty="0" smtClean="0"/>
              <a:t>Steering (A4</a:t>
            </a:r>
            <a:r>
              <a:rPr lang="en-US" dirty="0"/>
              <a:t>) ASE certification test content area “C” (</a:t>
            </a:r>
            <a:r>
              <a:rPr lang="en-US" dirty="0" smtClean="0"/>
              <a:t>Related Suspension </a:t>
            </a:r>
            <a:r>
              <a:rPr lang="en-US" dirty="0"/>
              <a:t>and Steering Service).</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MEASURING DRIVESHAFT U-JOINT PHASING</a:t>
            </a:r>
            <a:endParaRPr lang="en-US" dirty="0">
              <a:latin typeface="+mj-lt"/>
            </a:endParaRPr>
          </a:p>
        </p:txBody>
      </p:sp>
      <p:sp>
        <p:nvSpPr>
          <p:cNvPr id="3" name="Content Placeholder 2"/>
          <p:cNvSpPr>
            <a:spLocks noGrp="1"/>
          </p:cNvSpPr>
          <p:nvPr>
            <p:ph idx="1"/>
          </p:nvPr>
        </p:nvSpPr>
        <p:spPr/>
        <p:txBody>
          <a:bodyPr/>
          <a:lstStyle/>
          <a:p>
            <a:r>
              <a:rPr lang="en-US" dirty="0"/>
              <a:t>Measuring driveshaft U-joint phasing involves checking to see </a:t>
            </a:r>
            <a:r>
              <a:rPr lang="en-US" dirty="0" smtClean="0"/>
              <a:t>if the </a:t>
            </a:r>
            <a:r>
              <a:rPr lang="en-US" dirty="0"/>
              <a:t>front and rear U-joints are directly in line or parallel with </a:t>
            </a:r>
            <a:r>
              <a:rPr lang="en-US" dirty="0" smtClean="0"/>
              <a:t>each other.</a:t>
            </a:r>
          </a:p>
          <a:p>
            <a:r>
              <a:rPr lang="en-US" dirty="0"/>
              <a:t>Place an inclinometer on the front U-joint bearing cup </a:t>
            </a:r>
            <a:r>
              <a:rPr lang="en-US" dirty="0" smtClean="0"/>
              <a:t>and rotate </a:t>
            </a:r>
            <a:r>
              <a:rPr lang="en-US" dirty="0"/>
              <a:t>the driveshaft until horizontal; note the inclinometer reading</a:t>
            </a:r>
            <a:r>
              <a:rPr lang="en-US" dirty="0" smtClean="0"/>
              <a:t>.</a:t>
            </a:r>
          </a:p>
          <a:p>
            <a:r>
              <a:rPr lang="en-US" dirty="0"/>
              <a:t>Move the inclinometer to the rear U-joint. The angles should match.</a:t>
            </a:r>
            <a:endParaRPr lang="en-US" dirty="0"/>
          </a:p>
        </p:txBody>
      </p:sp>
    </p:spTree>
    <p:extLst>
      <p:ext uri="{BB962C8B-B14F-4D97-AF65-F5344CB8AC3E}">
        <p14:creationId xmlns:p14="http://schemas.microsoft.com/office/powerpoint/2010/main" val="1316126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CHECKING COMPANION FLANGE RUNOUT</a:t>
            </a:r>
            <a:endParaRPr lang="en-US" dirty="0">
              <a:latin typeface="+mj-lt"/>
            </a:endParaRPr>
          </a:p>
        </p:txBody>
      </p:sp>
      <p:sp>
        <p:nvSpPr>
          <p:cNvPr id="3" name="Content Placeholder 2"/>
          <p:cNvSpPr>
            <a:spLocks noGrp="1"/>
          </p:cNvSpPr>
          <p:nvPr>
            <p:ph idx="1"/>
          </p:nvPr>
        </p:nvSpPr>
        <p:spPr/>
        <p:txBody>
          <a:bodyPr/>
          <a:lstStyle/>
          <a:p>
            <a:r>
              <a:rPr lang="en-US" dirty="0" smtClean="0"/>
              <a:t>Two items </a:t>
            </a:r>
            <a:r>
              <a:rPr lang="en-US" dirty="0"/>
              <a:t>should be checked on the companion flange while </a:t>
            </a:r>
            <a:r>
              <a:rPr lang="en-US" dirty="0" smtClean="0"/>
              <a:t>diagnosing a </a:t>
            </a:r>
            <a:r>
              <a:rPr lang="en-US" dirty="0"/>
              <a:t>vibration</a:t>
            </a:r>
            <a:r>
              <a:rPr lang="en-US" dirty="0" smtClean="0"/>
              <a:t>:</a:t>
            </a:r>
          </a:p>
          <a:p>
            <a:pPr lvl="1"/>
            <a:r>
              <a:rPr lang="en-US" dirty="0"/>
              <a:t>The companion flange should have a maximum runout </a:t>
            </a:r>
            <a:r>
              <a:rPr lang="en-US" dirty="0" smtClean="0"/>
              <a:t>of 0.006 </a:t>
            </a:r>
            <a:r>
              <a:rPr lang="en-US" dirty="0"/>
              <a:t>inch (0.15 mm) while being rotated</a:t>
            </a:r>
            <a:r>
              <a:rPr lang="en-US" dirty="0" smtClean="0"/>
              <a:t>.</a:t>
            </a:r>
          </a:p>
          <a:p>
            <a:pPr lvl="1"/>
            <a:r>
              <a:rPr lang="en-US" dirty="0"/>
              <a:t>Check the companion flange for a missing balance weight.</a:t>
            </a:r>
            <a:endParaRPr lang="en-US" dirty="0"/>
          </a:p>
        </p:txBody>
      </p:sp>
    </p:spTree>
    <p:extLst>
      <p:ext uri="{BB962C8B-B14F-4D97-AF65-F5344CB8AC3E}">
        <p14:creationId xmlns:p14="http://schemas.microsoft.com/office/powerpoint/2010/main" val="211587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BALANCING THE DRIVESHAFT</a:t>
            </a:r>
            <a:endParaRPr lang="en-US" dirty="0">
              <a:latin typeface="+mj-lt"/>
            </a:endParaRPr>
          </a:p>
        </p:txBody>
      </p:sp>
      <p:sp>
        <p:nvSpPr>
          <p:cNvPr id="3" name="Content Placeholder 2"/>
          <p:cNvSpPr>
            <a:spLocks noGrp="1"/>
          </p:cNvSpPr>
          <p:nvPr>
            <p:ph idx="1"/>
          </p:nvPr>
        </p:nvSpPr>
        <p:spPr/>
        <p:txBody>
          <a:bodyPr/>
          <a:lstStyle/>
          <a:p>
            <a:r>
              <a:rPr lang="en-US" dirty="0"/>
              <a:t>The procedure for testing driveshaft balance using a </a:t>
            </a:r>
            <a:r>
              <a:rPr lang="en-US" dirty="0" smtClean="0"/>
              <a:t>strobe balancer </a:t>
            </a:r>
            <a:r>
              <a:rPr lang="en-US" dirty="0"/>
              <a:t>includes the following</a:t>
            </a:r>
            <a:r>
              <a:rPr lang="en-US" dirty="0" smtClean="0"/>
              <a:t>:</a:t>
            </a:r>
          </a:p>
          <a:p>
            <a:pPr lvl="1"/>
            <a:r>
              <a:rPr lang="en-US" sz="2300" dirty="0"/>
              <a:t>Raise the vehicle and mark the driveshaft with four </a:t>
            </a:r>
            <a:r>
              <a:rPr lang="en-US" sz="2300" dirty="0" smtClean="0"/>
              <a:t>equally spaced </a:t>
            </a:r>
            <a:r>
              <a:rPr lang="en-US" sz="2300" dirty="0"/>
              <a:t>marks around its circumference</a:t>
            </a:r>
            <a:r>
              <a:rPr lang="en-US" sz="2300" dirty="0" smtClean="0"/>
              <a:t>.</a:t>
            </a:r>
          </a:p>
          <a:p>
            <a:pPr lvl="1"/>
            <a:r>
              <a:rPr lang="en-US" sz="2300" dirty="0"/>
              <a:t>Attach the strobe balancer sensor to the bottom of the </a:t>
            </a:r>
            <a:r>
              <a:rPr lang="en-US" sz="2300" dirty="0" smtClean="0"/>
              <a:t>differential housing.</a:t>
            </a:r>
          </a:p>
          <a:p>
            <a:pPr lvl="1"/>
            <a:r>
              <a:rPr lang="en-US" sz="2300" dirty="0" smtClean="0"/>
              <a:t>Put </a:t>
            </a:r>
            <a:r>
              <a:rPr lang="en-US" sz="2300" dirty="0"/>
              <a:t>the transmission </a:t>
            </a:r>
            <a:r>
              <a:rPr lang="en-US" sz="2300" dirty="0" smtClean="0"/>
              <a:t>into gear </a:t>
            </a:r>
            <a:r>
              <a:rPr lang="en-US" sz="2300" dirty="0"/>
              <a:t>to allow the drive wheels to rotate</a:t>
            </a:r>
            <a:r>
              <a:rPr lang="en-US" sz="2300" dirty="0" smtClean="0"/>
              <a:t>.</a:t>
            </a:r>
          </a:p>
          <a:p>
            <a:pPr lvl="1"/>
            <a:r>
              <a:rPr lang="en-US" sz="2300" dirty="0"/>
              <a:t>Hold the strobe light close to the marks on the driveshaft</a:t>
            </a:r>
            <a:r>
              <a:rPr lang="en-US" sz="2300" dirty="0" smtClean="0"/>
              <a:t>. A flash indicates an imbalance condition.</a:t>
            </a:r>
          </a:p>
          <a:p>
            <a:pPr lvl="1"/>
            <a:r>
              <a:rPr lang="en-US" sz="2300" dirty="0" smtClean="0"/>
              <a:t>Use hose clamps opposite of the flash to correct imbalance.</a:t>
            </a:r>
            <a:endParaRPr lang="en-US" sz="2300" dirty="0"/>
          </a:p>
        </p:txBody>
      </p:sp>
    </p:spTree>
    <p:extLst>
      <p:ext uri="{BB962C8B-B14F-4D97-AF65-F5344CB8AC3E}">
        <p14:creationId xmlns:p14="http://schemas.microsoft.com/office/powerpoint/2010/main" val="81458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132.13 </a:t>
            </a:r>
            <a:r>
              <a:rPr lang="en-IN" sz="2000" dirty="0">
                <a:latin typeface="Arial (Headings)"/>
              </a:rPr>
              <a:t>When checking the balance of a driveshaft, make reference marks around the shaft so that the location of the unbalance may be viewed when using a strobe light</a:t>
            </a:r>
            <a:endParaRPr lang="en-US" sz="2000" dirty="0"/>
          </a:p>
        </p:txBody>
      </p:sp>
      <p:pic>
        <p:nvPicPr>
          <p:cNvPr id="3" name="Picture 2" descr="A photo shows two reference marks marked on a drive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7698" y="2147463"/>
            <a:ext cx="5168604" cy="400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0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132.14 Using a strobe balancer to check for driveline vibration requires that an extension be used on the magnetic sensor. Tall safety stands are used to support the rear axle to keep the driveshaft angles the same as when the vehicle is on the road</a:t>
            </a:r>
            <a:endParaRPr lang="en-US" sz="2000" dirty="0"/>
          </a:p>
        </p:txBody>
      </p:sp>
      <p:pic>
        <p:nvPicPr>
          <p:cNvPr id="3" name="Picture 2" descr="A figure shows a locally fabricated extension mounted to a balance sensor on the bottom and magnet on the top end. A note below the figure reads: locally fabricated extension for balancer pickup consists of 3 by 8 inch tube and compression fitt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3152" y="1629209"/>
            <a:ext cx="3817697" cy="469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79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132.15 </a:t>
            </a:r>
            <a:r>
              <a:rPr lang="en-IN" sz="2400" dirty="0">
                <a:latin typeface="Arial (Headings)"/>
              </a:rPr>
              <a:t>Typical procedure to balance a driveshaft using hose clamps</a:t>
            </a:r>
            <a:endParaRPr lang="en-US" dirty="0"/>
          </a:p>
        </p:txBody>
      </p:sp>
      <p:pic>
        <p:nvPicPr>
          <p:cNvPr id="3" name="Picture 2" descr="The figure shows a driveshaft with a heavy spot. A clamp is added to the driveshaft 180 degrees from the point of imbalance and another clamp at 45 degrees until they become the heavy spot. The two clamps are then rotated equally away from each other until the best balance is achiev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0767" y="2001533"/>
            <a:ext cx="7302467" cy="414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3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132.16 </a:t>
            </a:r>
            <a:r>
              <a:rPr lang="en-IN" sz="2000" dirty="0">
                <a:latin typeface="Arial (Headings)"/>
              </a:rPr>
              <a:t>Two clamps were required to balance this front driveshaft of a four-wheel-drive vehicle. Be careful when using hose clamps so that the ends of the clamps do not interfere with the body or other parts of the vehicle</a:t>
            </a:r>
            <a:endParaRPr lang="en-US" sz="2000" dirty="0"/>
          </a:p>
        </p:txBody>
      </p:sp>
      <p:pic>
        <p:nvPicPr>
          <p:cNvPr id="3" name="Picture 2" descr="A photo shows two hose clamps installed on a drive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3070" y="2133600"/>
            <a:ext cx="6517859" cy="398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19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NOISE DIAGNOSIS</a:t>
            </a:r>
            <a:endParaRPr lang="en-US" dirty="0">
              <a:latin typeface="+mj-lt"/>
            </a:endParaRPr>
          </a:p>
        </p:txBody>
      </p:sp>
      <p:sp>
        <p:nvSpPr>
          <p:cNvPr id="3" name="Content Placeholder 2"/>
          <p:cNvSpPr>
            <a:spLocks noGrp="1"/>
          </p:cNvSpPr>
          <p:nvPr>
            <p:ph idx="1"/>
          </p:nvPr>
        </p:nvSpPr>
        <p:spPr/>
        <p:txBody>
          <a:bodyPr/>
          <a:lstStyle/>
          <a:p>
            <a:r>
              <a:rPr lang="en-US" dirty="0"/>
              <a:t>Noise diagnosis is difficult because a noise is easily transmitted </a:t>
            </a:r>
            <a:r>
              <a:rPr lang="en-US" dirty="0" smtClean="0"/>
              <a:t>from its </a:t>
            </a:r>
            <a:r>
              <a:rPr lang="en-US" dirty="0"/>
              <a:t>source to other places in the vehicle</a:t>
            </a:r>
            <a:r>
              <a:rPr lang="en-US" dirty="0" smtClean="0"/>
              <a:t>.</a:t>
            </a:r>
          </a:p>
          <a:p>
            <a:r>
              <a:rPr lang="en-US" dirty="0"/>
              <a:t>To help pin </a:t>
            </a:r>
            <a:r>
              <a:rPr lang="en-US" dirty="0" smtClean="0"/>
              <a:t>down the </a:t>
            </a:r>
            <a:r>
              <a:rPr lang="en-US" dirty="0"/>
              <a:t>exact location of the sound, perform a thorough test-drive, </a:t>
            </a:r>
            <a:r>
              <a:rPr lang="en-US" dirty="0" smtClean="0"/>
              <a:t>including driving </a:t>
            </a:r>
            <a:r>
              <a:rPr lang="en-US" dirty="0"/>
              <a:t>beside parked vehicles or walls with the vehicle </a:t>
            </a:r>
            <a:r>
              <a:rPr lang="en-US" dirty="0" smtClean="0"/>
              <a:t>windows open.</a:t>
            </a:r>
          </a:p>
          <a:p>
            <a:endParaRPr lang="en-US" dirty="0"/>
          </a:p>
        </p:txBody>
      </p:sp>
    </p:spTree>
    <p:extLst>
      <p:ext uri="{BB962C8B-B14F-4D97-AF65-F5344CB8AC3E}">
        <p14:creationId xmlns:p14="http://schemas.microsoft.com/office/powerpoint/2010/main" val="319515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NOISE CORRECTION</a:t>
            </a:r>
            <a:endParaRPr lang="en-US" dirty="0">
              <a:latin typeface="+mj-l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3273" y="1600200"/>
            <a:ext cx="56574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28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132.17 </a:t>
            </a:r>
            <a:r>
              <a:rPr lang="en-IN" sz="2000" dirty="0">
                <a:latin typeface="Arial (Headings)"/>
              </a:rPr>
              <a:t>Tire wear caused by improper alignment or driving habits, such as high-speed cornering, can create tire noise. Notice the feather-edged outer tread blocks</a:t>
            </a:r>
            <a:endParaRPr lang="en-US" sz="2000" dirty="0"/>
          </a:p>
        </p:txBody>
      </p:sp>
      <p:pic>
        <p:nvPicPr>
          <p:cNvPr id="3" name="Picture 2" descr="A photo shows a tire with feather-edged outer tread block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798" y="1752600"/>
            <a:ext cx="4374369" cy="428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42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CAUSES OF NOISE AND VIBRATION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Vehicles are designed and built to prevent most vibrations and </a:t>
            </a:r>
            <a:r>
              <a:rPr lang="en-US" dirty="0" smtClean="0"/>
              <a:t>to dampen </a:t>
            </a:r>
            <a:r>
              <a:rPr lang="en-US" dirty="0"/>
              <a:t>out any vibrations that cannot be eliminated</a:t>
            </a:r>
            <a:r>
              <a:rPr lang="en-US" dirty="0" smtClean="0"/>
              <a:t>.</a:t>
            </a:r>
          </a:p>
          <a:p>
            <a:r>
              <a:rPr lang="en-US" dirty="0"/>
              <a:t>If a new vehicle has a vibration or noise problem, then the </a:t>
            </a:r>
            <a:r>
              <a:rPr lang="en-US" dirty="0" smtClean="0"/>
              <a:t>most likely </a:t>
            </a:r>
            <a:r>
              <a:rPr lang="en-US" dirty="0"/>
              <a:t>cause is an assembly or parts problem</a:t>
            </a:r>
            <a:r>
              <a:rPr lang="en-US" dirty="0" smtClean="0"/>
              <a:t>.</a:t>
            </a:r>
          </a:p>
          <a:p>
            <a:r>
              <a:rPr lang="en-US" dirty="0"/>
              <a:t>If an older vehicle has a vibration or noise problem, the first </a:t>
            </a:r>
            <a:r>
              <a:rPr lang="en-US" dirty="0" smtClean="0"/>
              <a:t>step is </a:t>
            </a:r>
            <a:r>
              <a:rPr lang="en-US" dirty="0"/>
              <a:t>to question the vehicle owner as to when the problem first appeared.</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132.18 </a:t>
            </a:r>
            <a:r>
              <a:rPr lang="en-IN" sz="2400" dirty="0">
                <a:latin typeface="Arial (Headings)"/>
              </a:rPr>
              <a:t>This bearing was found on a vehicle that had been stored over the winter. This corroded bearing produced a lot of noise and had to be replaced</a:t>
            </a:r>
            <a:endParaRPr lang="en-US" dirty="0"/>
          </a:p>
        </p:txBody>
      </p:sp>
      <p:pic>
        <p:nvPicPr>
          <p:cNvPr id="3" name="Picture 2" descr="A photo shows a corroded roller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6817" y="1828800"/>
            <a:ext cx="5710366" cy="428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58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881188"/>
            <a:ext cx="593407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132.19 </a:t>
            </a:r>
            <a:r>
              <a:rPr lang="en-IN" sz="1800" dirty="0">
                <a:latin typeface="Arial (Headings)"/>
              </a:rPr>
              <a:t>Chassis ear microphones attached to various suspension components using the integral clamps. The sound is transmitted wirelessly to the receiver inside the vehicle where an assistant technician can listen for noises while the vehicle is being driven</a:t>
            </a:r>
            <a:endParaRPr lang="en-US" sz="1800" dirty="0"/>
          </a:p>
        </p:txBody>
      </p:sp>
      <p:pic>
        <p:nvPicPr>
          <p:cNvPr id="3" name="Picture 2" descr="A photo shows a chassis earphone with microphones, alligator clips, and wire transmitters attached to suspension compone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1922" y="1981200"/>
            <a:ext cx="5440157" cy="408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6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132.1 </a:t>
            </a:r>
            <a:r>
              <a:rPr lang="en-IN" sz="2000" dirty="0">
                <a:latin typeface="Arial (Headings)"/>
              </a:rPr>
              <a:t>Many vehicles, especially those equipped with four-cylinder engines, use a dampener weight attached to the exhaust system or differential, as shown, to dampen out certain frequency vibrations</a:t>
            </a:r>
            <a:endParaRPr lang="en-US" sz="2000" dirty="0"/>
          </a:p>
        </p:txBody>
      </p:sp>
      <p:pic>
        <p:nvPicPr>
          <p:cNvPr id="5" name="Picture 2" descr="A photo shows a dampener weight attached to the exhaust system or differenti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7271" y="1886960"/>
            <a:ext cx="5849459" cy="439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741" y="304800"/>
            <a:ext cx="8229600" cy="1097280"/>
          </a:xfrm>
        </p:spPr>
        <p:txBody>
          <a:bodyPr/>
          <a:lstStyle/>
          <a:p>
            <a:r>
              <a:rPr lang="en-US" sz="1800" dirty="0">
                <a:latin typeface="Arial (Headings)"/>
              </a:rPr>
              <a:t>Figure 132.2</a:t>
            </a:r>
            <a:r>
              <a:rPr lang="en-IN" sz="1800" dirty="0">
                <a:latin typeface="Arial (Headings)"/>
              </a:rPr>
              <a:t> The exhaust was found to be rubbing on the frame rail during a visual inspection. Rubber exhaust system hangers are used to isolate noise and vibration from the exhaust system from entering the interior. These rubber supports can fail causing the exhaust system to be out of proper location. It was found by looking for evidence of witness marks </a:t>
            </a:r>
            <a:endParaRPr lang="en-US" sz="1800" dirty="0">
              <a:latin typeface="+mj-lt"/>
            </a:endParaRPr>
          </a:p>
        </p:txBody>
      </p:sp>
      <p:pic>
        <p:nvPicPr>
          <p:cNvPr id="6" name="Picture 2" descr="A photo shows a witness mark on the exhaust of a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6252" y="1905000"/>
            <a:ext cx="5180579" cy="389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 DRIVE</a:t>
            </a:r>
            <a:endParaRPr lang="en-US" dirty="0">
              <a:latin typeface="+mj-lt"/>
            </a:endParaRPr>
          </a:p>
        </p:txBody>
      </p:sp>
      <p:sp>
        <p:nvSpPr>
          <p:cNvPr id="3" name="Content Placeholder 2"/>
          <p:cNvSpPr>
            <a:spLocks noGrp="1"/>
          </p:cNvSpPr>
          <p:nvPr>
            <p:ph idx="1"/>
          </p:nvPr>
        </p:nvSpPr>
        <p:spPr/>
        <p:txBody>
          <a:bodyPr/>
          <a:lstStyle/>
          <a:p>
            <a:r>
              <a:rPr lang="en-US" dirty="0"/>
              <a:t>While on the test-drive, try to gather as much </a:t>
            </a:r>
            <a:r>
              <a:rPr lang="en-US" dirty="0" smtClean="0"/>
              <a:t>information about </a:t>
            </a:r>
            <a:r>
              <a:rPr lang="en-US" dirty="0"/>
              <a:t>the vibration or noise complaint as possible</a:t>
            </a:r>
            <a:r>
              <a:rPr lang="en-US" dirty="0" smtClean="0"/>
              <a:t>.</a:t>
            </a:r>
          </a:p>
          <a:p>
            <a:pPr lvl="1"/>
            <a:r>
              <a:rPr lang="en-US" dirty="0"/>
              <a:t>Determine the vehicle speed (mph or km/h) or </a:t>
            </a:r>
            <a:r>
              <a:rPr lang="en-US" dirty="0" smtClean="0"/>
              <a:t>engine speed </a:t>
            </a:r>
            <a:r>
              <a:rPr lang="en-US" dirty="0"/>
              <a:t>(RPM) where the vibration occurs</a:t>
            </a:r>
            <a:r>
              <a:rPr lang="en-US" dirty="0" smtClean="0"/>
              <a:t>.</a:t>
            </a:r>
          </a:p>
          <a:p>
            <a:pPr lvl="1"/>
            <a:r>
              <a:rPr lang="en-US" dirty="0" smtClean="0"/>
              <a:t>Change the engine speed and load to help determine if vibration is wheel speed or engine speed related.</a:t>
            </a:r>
            <a:endParaRPr lang="en-US" dirty="0"/>
          </a:p>
        </p:txBody>
      </p:sp>
    </p:spTree>
    <p:extLst>
      <p:ext uri="{BB962C8B-B14F-4D97-AF65-F5344CB8AC3E}">
        <p14:creationId xmlns:p14="http://schemas.microsoft.com/office/powerpoint/2010/main" val="40120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132.3 </a:t>
            </a:r>
            <a:r>
              <a:rPr lang="en-IN" sz="2400" dirty="0">
                <a:latin typeface="Arial (Headings)"/>
              </a:rPr>
              <a:t>A chart showing the typical vehicle and engine speeds at which various components will create a noise or vibration and under what conditions</a:t>
            </a:r>
            <a:endParaRPr lang="en-US" sz="2400" dirty="0">
              <a:latin typeface="+mj-lt"/>
            </a:endParaRPr>
          </a:p>
        </p:txBody>
      </p:sp>
      <p:pic>
        <p:nvPicPr>
          <p:cNvPr id="4" name="Picture 2" descr="The chart lists the following vibrations for different conditions based on vehicle speed:&#10;Engine speed sensitive:&#10;• Loose or damaged engine mounts: Noise/audible vibration occurs between 0 to 30 MPH; Mechanical vibration occurs between 0 to 30 MPH&#10;• Engine accessories loose or broken: Noise/audible vibration occurs between 0 to 70 MPH; Mechanical vibration occurs between 15 to 25 MPH&#10;• Engine accessory drive belts loose or worn: Noise/audible vibration occurs between 20 to 40 MPH&#10;Vehicle speed sensitive:&#10;• Universal joints brinnelled or galled due to high loads and or improper lubricated: Noise/audible vibration occurs between 0 to 30 MPH; Mechanical vibration occurs between 35 to 55 MPH&#10;• Undercoating on drive shaft, imbalance, excessive runout: Noise/audible vibration occurs between 0 to 30 MPH; Mechanical vibration occurs between 25 to 65 MPH&#10;• Universal joint angles incorrect: Noise/audible vibration occurs between 40 to 60 MPH; Mechanical vibration occurs between 0 to 10 and 40 to 60 MPH&#10;• Uneven tire wear: Mechanical vibration occurs between 40 to 70 MPH&#10;• Tire and or wheel radial runout: Mechanical vibration occurs between 20 to 70 MPH&#10;• Tire and or wheel lateral runout: Mechanical vibration occurs between 60 to 70 MPH&#10;• Tire balance problem: Noise/audible vibration occurs between 30 to 60 MPH&#10;• Wheel bearing problem: Noise/audible vibration occurs between 0 to 70 MPH; Mechanical vibration occurs between 50 to 60 MPH&#10;• Worn CV joint: Noise/audible vibration occurs between 50 to 70 MPH&#10;Accel/Decel sensitive:&#10;• Rear or front axle noise bearings or gears: Noise/audible vibration occurs between 25 to 70 MPH&#10;• Worn transmission extension housing bushing: Noise/audible vibration occurs between 35 to 70 MPH&#10;• Universal joint wear: Noise/audible vibration occurs between 40 to 70 MPH; Mechanical vibration occurs between 0 to 70 MPH&#10;• Universal joint angles incorrect: Mechanical vibration occurs between 0 to 10 MPH&#10;• Rear chassis parts loose or worn: Noise/audible vibration occurs between 0 to 15 MPH; Mechanical vibration occurs between 0 to 15 MPH&#10;• Worn or damaged CV joint: Noise/audible vibration occurs between 0 to 70 MPH&#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70237" y="1397827"/>
            <a:ext cx="4963964" cy="507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sz="2000" dirty="0">
                <a:latin typeface="Arial (Headings)"/>
              </a:rPr>
              <a:t>Figure 132.4 </a:t>
            </a:r>
            <a:r>
              <a:rPr lang="en-IN" sz="2000" dirty="0">
                <a:latin typeface="Arial (Headings)"/>
              </a:rPr>
              <a:t>Vibration created at one point is easily transferred to the passenger compartment. MacPherson strut suspensions are more sensitive to tire imbalance than SLA-type suspensions</a:t>
            </a:r>
            <a:endParaRPr lang="en-US" sz="2000" dirty="0">
              <a:latin typeface="+mj-lt"/>
            </a:endParaRPr>
          </a:p>
        </p:txBody>
      </p:sp>
      <p:pic>
        <p:nvPicPr>
          <p:cNvPr id="4" name="Picture 2" descr="A figure shows vibration being felt on the steering wheel from the tire of a car through the steering colum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0650" y="2133600"/>
            <a:ext cx="7002700" cy="370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460</TotalTime>
  <Words>1661</Words>
  <Application>Microsoft Office PowerPoint</Application>
  <PresentationFormat>On-screen Show (4:3)</PresentationFormat>
  <Paragraphs>116</Paragraphs>
  <Slides>43</Slides>
  <Notes>0</Notes>
  <HiddenSlides>0</HiddenSlides>
  <MMClips>0</MMClips>
  <ScaleCrop>false</ScaleCrop>
  <HeadingPairs>
    <vt:vector size="4" baseType="variant">
      <vt:variant>
        <vt:lpstr>Theme</vt:lpstr>
      </vt:variant>
      <vt:variant>
        <vt:i4>6</vt:i4>
      </vt:variant>
      <vt:variant>
        <vt:lpstr>Slide Titles</vt:lpstr>
      </vt:variant>
      <vt:variant>
        <vt:i4>43</vt:i4>
      </vt:variant>
    </vt:vector>
  </HeadingPairs>
  <TitlesOfParts>
    <vt:vector size="4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CAUSES OF NOISE AND VIBRATION</vt:lpstr>
      <vt:lpstr>Figure 132.1 Many vehicles, especially those equipped with four-cylinder engines, use a dampener weight attached to the exhaust system or differential, as shown, to dampen out certain frequency vibrations</vt:lpstr>
      <vt:lpstr>Figure 132.2 The exhaust was found to be rubbing on the frame rail during a visual inspection. Rubber exhaust system hangers are used to isolate noise and vibration from the exhaust system from entering the interior. These rubber supports can fail causing the exhaust system to be out of proper location. It was found by looking for evidence of witness marks </vt:lpstr>
      <vt:lpstr>TEST DRIVE</vt:lpstr>
      <vt:lpstr>Figure 132.3 A chart showing the typical vehicle and engine speeds at which various components will create a noise or vibration and under what conditions</vt:lpstr>
      <vt:lpstr>Figure 132.4 Vibration created at one point is easily transferred to the passenger compartment. MacPherson strut suspensions are more sensitive to tire imbalance than SLA-type suspensions</vt:lpstr>
      <vt:lpstr>NUETRAL RUN-UP TEST</vt:lpstr>
      <vt:lpstr>VIBRATION DURING BRAKING</vt:lpstr>
      <vt:lpstr>VIBRATION SPEED RANGES (1 OF 2)</vt:lpstr>
      <vt:lpstr>VIBRATION SPEED RANGES (2 OF 2)</vt:lpstr>
      <vt:lpstr>Figure 132.5 Hertz means cycles per second. If six cycles occur in one second, then the frequency is 6 Hz. The amplitude refers to the total movement of the vibrating component</vt:lpstr>
      <vt:lpstr>Figure 132.6 Every time the end of a clamped yardstick moves up and down, it is one cycle. The number of cycles divided by the time equals the frequency. If the yardstick moves up and down 10 times (10 cycles) in two seconds, the frequency is 5 Hertz (10 ÷ 2 = 5)</vt:lpstr>
      <vt:lpstr>Figure 132.7 Determining the rolling circumference of a tire</vt:lpstr>
      <vt:lpstr>QUESTION 1: ?</vt:lpstr>
      <vt:lpstr>ANSWER 1:</vt:lpstr>
      <vt:lpstr>VIBRATION FREQUENCY (1 OF 2)</vt:lpstr>
      <vt:lpstr>VIBRATION FREQUENCY (2 OF 2)</vt:lpstr>
      <vt:lpstr>Figure 132.8 An electronic vibration analyzer</vt:lpstr>
      <vt:lpstr>Figure 132.9 Properly balancing all wheels and tires solves most low-frequency vibrations</vt:lpstr>
      <vt:lpstr>Figure 132.10 An out-of-balance tire showing scallops or bald spots around the tire. Even if correctly balanced, this cupped tire would create a vibration</vt:lpstr>
      <vt:lpstr>Figure 132.11 Another cause of a vibration that is often blamed on wheels or tires is a bent bearing hub. Use a dial indicator to check the flange for runout</vt:lpstr>
      <vt:lpstr>QUESTION 2: ?</vt:lpstr>
      <vt:lpstr>ANSWER 2:</vt:lpstr>
      <vt:lpstr>CORRECTING DRIVELINE ANGLES</vt:lpstr>
      <vt:lpstr>CHECKING DRIVESHAFT RUNOUT</vt:lpstr>
      <vt:lpstr>Figure 132.12 Checking a drive shaft for runout using a magnetic mounted dial indicator</vt:lpstr>
      <vt:lpstr>MEASURING DRIVESHAFT U-JOINT PHASING</vt:lpstr>
      <vt:lpstr>CHECKING COMPANION FLANGE RUNOUT</vt:lpstr>
      <vt:lpstr>BALANCING THE DRIVESHAFT</vt:lpstr>
      <vt:lpstr>Figure 132.13 When checking the balance of a driveshaft, make reference marks around the shaft so that the location of the unbalance may be viewed when using a strobe light</vt:lpstr>
      <vt:lpstr>FIGURE 132.14 Using a strobe balancer to check for driveline vibration requires that an extension be used on the magnetic sensor. Tall safety stands are used to support the rear axle to keep the driveshaft angles the same as when the vehicle is on the road</vt:lpstr>
      <vt:lpstr>Figure 132.15 Typical procedure to balance a driveshaft using hose clamps</vt:lpstr>
      <vt:lpstr>Figure 132.16 Two clamps were required to balance this front driveshaft of a four-wheel-drive vehicle. Be careful when using hose clamps so that the ends of the clamps do not interfere with the body or other parts of the vehicle</vt:lpstr>
      <vt:lpstr>NOISE DIAGNOSIS</vt:lpstr>
      <vt:lpstr>NOISE CORRECTION</vt:lpstr>
      <vt:lpstr>Figure 132.17 Tire wear caused by improper alignment or driving habits, such as high-speed cornering, can create tire noise. Notice the feather-edged outer tread blocks</vt:lpstr>
      <vt:lpstr>Figure 132.18 This bearing was found on a vehicle that had been stored over the winter. This corroded bearing produced a lot of noise and had to be replaced</vt:lpstr>
      <vt:lpstr>FREQUENTLY ASKED QUESTION</vt:lpstr>
      <vt:lpstr>Figure 132.19 Chassis ear microphones attached to various suspension components using the integral clamps. The sound is transmitted wirelessly to the receiver inside the vehicle where an assistant technician can listen for noises while the vehicle is being driven</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132</dc:title>
  <dc:creator>Curt &amp; Tammy</dc:creator>
  <cp:lastModifiedBy>Curt &amp; Tammy</cp:lastModifiedBy>
  <cp:revision>53</cp:revision>
  <dcterms:created xsi:type="dcterms:W3CDTF">2018-09-25T19:30:15Z</dcterms:created>
  <dcterms:modified xsi:type="dcterms:W3CDTF">2019-07-31T18:41:37Z</dcterms:modified>
</cp:coreProperties>
</file>