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79" r:id="rId11"/>
    <p:sldId id="315" r:id="rId12"/>
    <p:sldId id="316" r:id="rId13"/>
    <p:sldId id="317" r:id="rId14"/>
    <p:sldId id="272" r:id="rId15"/>
    <p:sldId id="326" r:id="rId16"/>
    <p:sldId id="327" r:id="rId17"/>
    <p:sldId id="328" r:id="rId18"/>
    <p:sldId id="329" r:id="rId19"/>
    <p:sldId id="330" r:id="rId20"/>
    <p:sldId id="378" r:id="rId21"/>
    <p:sldId id="331" r:id="rId22"/>
    <p:sldId id="380" r:id="rId23"/>
    <p:sldId id="381" r:id="rId24"/>
    <p:sldId id="382" r:id="rId25"/>
    <p:sldId id="332" r:id="rId26"/>
    <p:sldId id="333" r:id="rId27"/>
    <p:sldId id="334" r:id="rId28"/>
    <p:sldId id="335" r:id="rId29"/>
    <p:sldId id="336" r:id="rId30"/>
    <p:sldId id="337" r:id="rId31"/>
    <p:sldId id="338" r:id="rId32"/>
    <p:sldId id="339" r:id="rId33"/>
    <p:sldId id="340" r:id="rId34"/>
    <p:sldId id="341" r:id="rId35"/>
    <p:sldId id="342" r:id="rId36"/>
    <p:sldId id="267" r:id="rId37"/>
    <p:sldId id="268" r:id="rId38"/>
    <p:sldId id="383" r:id="rId39"/>
    <p:sldId id="343" r:id="rId40"/>
    <p:sldId id="344" r:id="rId41"/>
    <p:sldId id="384" r:id="rId42"/>
    <p:sldId id="345" r:id="rId43"/>
    <p:sldId id="346" r:id="rId44"/>
    <p:sldId id="347" r:id="rId45"/>
    <p:sldId id="385" r:id="rId46"/>
    <p:sldId id="348" r:id="rId47"/>
    <p:sldId id="349" r:id="rId48"/>
    <p:sldId id="350" r:id="rId49"/>
    <p:sldId id="351" r:id="rId50"/>
    <p:sldId id="352" r:id="rId51"/>
    <p:sldId id="274" r:id="rId52"/>
    <p:sldId id="353" r:id="rId53"/>
    <p:sldId id="286" r:id="rId54"/>
    <p:sldId id="287" r:id="rId55"/>
    <p:sldId id="386"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 id="370" r:id="rId73"/>
    <p:sldId id="371" r:id="rId74"/>
    <p:sldId id="372" r:id="rId75"/>
    <p:sldId id="373" r:id="rId76"/>
    <p:sldId id="374" r:id="rId77"/>
    <p:sldId id="375" r:id="rId78"/>
    <p:sldId id="376" r:id="rId79"/>
    <p:sldId id="377" r:id="rId80"/>
    <p:sldId id="32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99811"/>
            <a:ext cx="8229600" cy="524087"/>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3"/>
          </p:nvPr>
        </p:nvSpPr>
        <p:spPr>
          <a:xfrm>
            <a:off x="457200" y="5703888"/>
            <a:ext cx="8229600" cy="4683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0698074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131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Four-Wheel Drive and All-Wheel Drive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131.4 I</a:t>
            </a:r>
            <a:r>
              <a:rPr lang="en-US" sz="2400" dirty="0">
                <a:latin typeface="+mj-lt"/>
              </a:rPr>
              <a:t>f a four-wheel-drive vehicle must be towed, it should be either on (a) a flatbed truck</a:t>
            </a:r>
            <a:endParaRPr lang="en-US" dirty="0">
              <a:latin typeface="+mj-lt"/>
            </a:endParaRPr>
          </a:p>
        </p:txBody>
      </p:sp>
      <p:pic>
        <p:nvPicPr>
          <p:cNvPr id="3" name="Picture 2" descr="A figure shows an SUV on top of a flatbed truck."/>
          <p:cNvPicPr>
            <a:picLocks noChangeAspect="1" noChangeArrowheads="1"/>
          </p:cNvPicPr>
          <p:nvPr/>
        </p:nvPicPr>
        <p:blipFill rotWithShape="1">
          <a:blip r:embed="rId2">
            <a:extLst>
              <a:ext uri="{28A0092B-C50C-407E-A947-70E740481C1C}">
                <a14:useLocalDpi xmlns:a14="http://schemas.microsoft.com/office/drawing/2010/main" val="0"/>
              </a:ext>
            </a:extLst>
          </a:blip>
          <a:srcRect l="-616" r="9791" b="46274"/>
          <a:stretch/>
        </p:blipFill>
        <p:spPr bwMode="auto">
          <a:xfrm>
            <a:off x="487569" y="2237083"/>
            <a:ext cx="8168863" cy="325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589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131.4 I</a:t>
            </a:r>
            <a:r>
              <a:rPr lang="en-US" sz="2400" dirty="0">
                <a:latin typeface="+mj-lt"/>
              </a:rPr>
              <a:t>f a four-wheel-drive vehicle must be towed, it should be either on (b) a dolly</a:t>
            </a:r>
            <a:endParaRPr lang="en-US" dirty="0">
              <a:latin typeface="+mj-lt"/>
            </a:endParaRPr>
          </a:p>
        </p:txBody>
      </p:sp>
      <p:pic>
        <p:nvPicPr>
          <p:cNvPr id="3" name="Picture 2" descr="A figure shows an SUV carried on a dolly."/>
          <p:cNvPicPr>
            <a:picLocks noChangeAspect="1" noChangeArrowheads="1"/>
          </p:cNvPicPr>
          <p:nvPr/>
        </p:nvPicPr>
        <p:blipFill rotWithShape="1">
          <a:blip r:embed="rId2">
            <a:extLst>
              <a:ext uri="{28A0092B-C50C-407E-A947-70E740481C1C}">
                <a14:useLocalDpi xmlns:a14="http://schemas.microsoft.com/office/drawing/2010/main" val="0"/>
              </a:ext>
            </a:extLst>
          </a:blip>
          <a:srcRect t="54882"/>
          <a:stretch/>
        </p:blipFill>
        <p:spPr bwMode="auto">
          <a:xfrm>
            <a:off x="500937" y="2605385"/>
            <a:ext cx="8142126" cy="247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3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131.5 </a:t>
            </a:r>
            <a:r>
              <a:rPr lang="en-US" sz="1800" dirty="0">
                <a:latin typeface="+mj-lt"/>
              </a:rPr>
              <a:t>When turning a corner, each wheel takes a slightly different path and rotates at a slightly different speed. </a:t>
            </a:r>
            <a:r>
              <a:rPr lang="en-US" sz="1800" dirty="0" smtClean="0">
                <a:latin typeface="+mj-lt"/>
              </a:rPr>
              <a:t>A </a:t>
            </a:r>
            <a:r>
              <a:rPr lang="en-US" sz="1800" dirty="0">
                <a:latin typeface="+mj-lt"/>
              </a:rPr>
              <a:t>full-time system uses a center differential that allows for any speed differences between the front and rear axles. It can therefore be activated on any surface—slippery or dry</a:t>
            </a:r>
          </a:p>
        </p:txBody>
      </p:sp>
      <p:pic>
        <p:nvPicPr>
          <p:cNvPr id="3" name="Picture 2" descr="A figure shows a four wheel drive each wheel is taking a different path when turned to a corner. Power is aligned to all the wheels equally through center different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3188" y="2387490"/>
            <a:ext cx="5137625"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35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IN" sz="1800" dirty="0">
                <a:latin typeface="+mj-lt"/>
              </a:rPr>
              <a:t>Figure 131.6 </a:t>
            </a:r>
            <a:r>
              <a:rPr lang="en-US" sz="1800" dirty="0">
                <a:latin typeface="+mj-lt"/>
              </a:rPr>
              <a:t>A viscous coupling is a sealed unit containing many steel discs. One-half of them are splined to the input shaft, with every other disc splined to the output shaft. Surrounding these discs is a thick (viscous) silicone fluid that expands when hot and effectively locks the discs together</a:t>
            </a:r>
            <a:endParaRPr lang="en-US" sz="1800" dirty="0">
              <a:latin typeface="+mj-lt"/>
            </a:endParaRPr>
          </a:p>
        </p:txBody>
      </p:sp>
      <p:pic>
        <p:nvPicPr>
          <p:cNvPr id="3" name="Picture 2" descr="A figure shows a cutaway of inner and outer disk setup in housing. Input and output shafts are connected toge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1612" y="1933498"/>
            <a:ext cx="5220777" cy="423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32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131.7 </a:t>
            </a:r>
            <a:r>
              <a:rPr lang="en-US" sz="2400" dirty="0">
                <a:latin typeface="+mj-lt"/>
              </a:rPr>
              <a:t>A typical four-wheel-drive vehicle that uses a longitudinal engine and a transfer case to send engine torque to both the front and rear wheel</a:t>
            </a:r>
            <a:endParaRPr lang="en-US" dirty="0">
              <a:latin typeface="+mj-lt"/>
            </a:endParaRPr>
          </a:p>
        </p:txBody>
      </p:sp>
      <p:pic>
        <p:nvPicPr>
          <p:cNvPr id="3" name="Picture 2" descr="A figure shows a four-wheel drive with a longitudinal engine and transfer case. Engine torque can be transferred to the wheels through this transmission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8529" y="2267097"/>
            <a:ext cx="6386942" cy="389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0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ALL-WHEEL DRIVE</a:t>
            </a:r>
            <a:endParaRPr lang="en-US" dirty="0">
              <a:latin typeface="+mj-lt"/>
            </a:endParaRPr>
          </a:p>
        </p:txBody>
      </p:sp>
      <p:sp>
        <p:nvSpPr>
          <p:cNvPr id="3" name="Content Placeholder 2"/>
          <p:cNvSpPr>
            <a:spLocks noGrp="1"/>
          </p:cNvSpPr>
          <p:nvPr>
            <p:ph idx="1"/>
          </p:nvPr>
        </p:nvSpPr>
        <p:spPr/>
        <p:txBody>
          <a:bodyPr/>
          <a:lstStyle/>
          <a:p>
            <a:r>
              <a:rPr lang="en-US" dirty="0"/>
              <a:t>Some cars and light trucks are equipped with an </a:t>
            </a:r>
            <a:r>
              <a:rPr lang="en-US" dirty="0" smtClean="0"/>
              <a:t>all-wheel-drive system </a:t>
            </a:r>
            <a:r>
              <a:rPr lang="en-US" dirty="0"/>
              <a:t>that uses a transfer case with a center differential and </a:t>
            </a:r>
            <a:r>
              <a:rPr lang="en-US" dirty="0" smtClean="0"/>
              <a:t>only one </a:t>
            </a:r>
            <a:r>
              <a:rPr lang="en-US" dirty="0"/>
              <a:t>speed (high</a:t>
            </a:r>
            <a:r>
              <a:rPr lang="en-US" dirty="0" smtClean="0"/>
              <a:t>).</a:t>
            </a:r>
          </a:p>
          <a:p>
            <a:r>
              <a:rPr lang="en-US" dirty="0"/>
              <a:t>Combined with a limited-slip </a:t>
            </a:r>
            <a:r>
              <a:rPr lang="en-US" dirty="0" smtClean="0"/>
              <a:t>differential in </a:t>
            </a:r>
            <a:r>
              <a:rPr lang="en-US" dirty="0"/>
              <a:t>the rear, and sometimes also in the front, an </a:t>
            </a:r>
            <a:r>
              <a:rPr lang="en-US" dirty="0" smtClean="0"/>
              <a:t>all-wheel-drive system </a:t>
            </a:r>
            <a:r>
              <a:rPr lang="en-US" dirty="0"/>
              <a:t>can provide ideal road traction under all driving </a:t>
            </a:r>
            <a:r>
              <a:rPr lang="en-US" dirty="0" smtClean="0"/>
              <a:t>conditions without </a:t>
            </a:r>
            <a:r>
              <a:rPr lang="en-US" dirty="0"/>
              <a:t>any action by the driver.</a:t>
            </a:r>
            <a:endParaRPr lang="en-US" dirty="0"/>
          </a:p>
        </p:txBody>
      </p:sp>
    </p:spTree>
    <p:extLst>
      <p:ext uri="{BB962C8B-B14F-4D97-AF65-F5344CB8AC3E}">
        <p14:creationId xmlns:p14="http://schemas.microsoft.com/office/powerpoint/2010/main" val="377788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131.8 </a:t>
            </a:r>
            <a:r>
              <a:rPr lang="en-US" sz="2000" dirty="0">
                <a:latin typeface="+mj-lt"/>
              </a:rPr>
              <a:t>The center differential is the heart of a typical all-wheel-drive system. All-wheel-drive systems do not use a low range, and therefore the vehicle may not be able to go off-road like a vehicle equipped with a four-wheel drive with a low range</a:t>
            </a:r>
            <a:endParaRPr lang="en-US" dirty="0">
              <a:latin typeface="+mj-lt"/>
            </a:endParaRPr>
          </a:p>
        </p:txBody>
      </p:sp>
      <p:pic>
        <p:nvPicPr>
          <p:cNvPr id="3" name="Picture 2" descr="A figure shows a four-wheel drive transmission system. Differential acts as the main part in the assembly where output is obtained at front and rear whee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2482" y="2186568"/>
            <a:ext cx="4839036" cy="396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9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AND REAR DIFFERENTIAL AXLE RATIOS</a:t>
            </a:r>
            <a:endParaRPr lang="en-US" dirty="0">
              <a:latin typeface="+mj-lt"/>
            </a:endParaRPr>
          </a:p>
        </p:txBody>
      </p:sp>
      <p:sp>
        <p:nvSpPr>
          <p:cNvPr id="3" name="Content Placeholder 2"/>
          <p:cNvSpPr>
            <a:spLocks noGrp="1"/>
          </p:cNvSpPr>
          <p:nvPr>
            <p:ph idx="1"/>
          </p:nvPr>
        </p:nvSpPr>
        <p:spPr/>
        <p:txBody>
          <a:bodyPr/>
          <a:lstStyle/>
          <a:p>
            <a:r>
              <a:rPr lang="en-US" dirty="0"/>
              <a:t>In most four-wheel-drive vehicles, the overall gear ratio of </a:t>
            </a:r>
            <a:r>
              <a:rPr lang="en-US" dirty="0" smtClean="0"/>
              <a:t>the front </a:t>
            </a:r>
            <a:r>
              <a:rPr lang="en-US" dirty="0"/>
              <a:t>differential is slightly higher than the overall ratio of </a:t>
            </a:r>
            <a:r>
              <a:rPr lang="en-US" dirty="0" smtClean="0"/>
              <a:t>the rear </a:t>
            </a:r>
            <a:r>
              <a:rPr lang="en-US" dirty="0"/>
              <a:t>differential</a:t>
            </a:r>
            <a:r>
              <a:rPr lang="en-US" dirty="0" smtClean="0"/>
              <a:t>.</a:t>
            </a:r>
          </a:p>
          <a:p>
            <a:r>
              <a:rPr lang="en-US" dirty="0"/>
              <a:t>Although the difference between the ratios is small, the </a:t>
            </a:r>
            <a:r>
              <a:rPr lang="en-US" dirty="0" smtClean="0"/>
              <a:t>purpose is </a:t>
            </a:r>
            <a:r>
              <a:rPr lang="en-US" dirty="0"/>
              <a:t>to prevent the drive train from binding</a:t>
            </a:r>
            <a:r>
              <a:rPr lang="en-US" dirty="0" smtClean="0"/>
              <a:t>.</a:t>
            </a:r>
          </a:p>
          <a:p>
            <a:r>
              <a:rPr lang="en-US" dirty="0"/>
              <a:t>The different ratios also help reduce resonant vibration and </a:t>
            </a:r>
            <a:r>
              <a:rPr lang="en-US" dirty="0" smtClean="0"/>
              <a:t>noise created </a:t>
            </a:r>
            <a:r>
              <a:rPr lang="en-US" dirty="0"/>
              <a:t>in the driveline.</a:t>
            </a:r>
            <a:endParaRPr lang="en-US" dirty="0"/>
          </a:p>
        </p:txBody>
      </p:sp>
    </p:spTree>
    <p:extLst>
      <p:ext uri="{BB962C8B-B14F-4D97-AF65-F5344CB8AC3E}">
        <p14:creationId xmlns:p14="http://schemas.microsoft.com/office/powerpoint/2010/main" val="358144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TRANSFER CASE (1 OF 2)</a:t>
            </a:r>
            <a:endParaRPr lang="en-US" dirty="0">
              <a:latin typeface="+mj-lt"/>
            </a:endParaRPr>
          </a:p>
        </p:txBody>
      </p:sp>
      <p:sp>
        <p:nvSpPr>
          <p:cNvPr id="3" name="Content Placeholder 2"/>
          <p:cNvSpPr>
            <a:spLocks noGrp="1"/>
          </p:cNvSpPr>
          <p:nvPr>
            <p:ph idx="1"/>
          </p:nvPr>
        </p:nvSpPr>
        <p:spPr/>
        <p:txBody>
          <a:bodyPr/>
          <a:lstStyle/>
          <a:p>
            <a:r>
              <a:rPr lang="en-US" dirty="0"/>
              <a:t>The purpose and function of the transfer case is to direct </a:t>
            </a:r>
            <a:r>
              <a:rPr lang="en-US" dirty="0" smtClean="0"/>
              <a:t>engine torque </a:t>
            </a:r>
            <a:r>
              <a:rPr lang="en-US" dirty="0"/>
              <a:t>to the front and rear axle assemblies</a:t>
            </a:r>
            <a:r>
              <a:rPr lang="en-US" dirty="0" smtClean="0"/>
              <a:t>.</a:t>
            </a:r>
          </a:p>
          <a:p>
            <a:r>
              <a:rPr lang="en-US" dirty="0"/>
              <a:t>Most transfer cases also provide </a:t>
            </a:r>
            <a:r>
              <a:rPr lang="en-US" dirty="0" smtClean="0"/>
              <a:t>for two </a:t>
            </a:r>
            <a:r>
              <a:rPr lang="en-US" dirty="0"/>
              <a:t>types of shifts</a:t>
            </a:r>
            <a:r>
              <a:rPr lang="en-US" dirty="0" smtClean="0"/>
              <a:t>:</a:t>
            </a:r>
          </a:p>
          <a:p>
            <a:pPr lvl="1"/>
            <a:r>
              <a:rPr lang="en-US" dirty="0" smtClean="0"/>
              <a:t>Mode Shift (2WD-4WD)</a:t>
            </a:r>
          </a:p>
          <a:p>
            <a:pPr lvl="1"/>
            <a:r>
              <a:rPr lang="en-US" dirty="0" smtClean="0"/>
              <a:t>Range Shift (High-Low)</a:t>
            </a:r>
          </a:p>
          <a:p>
            <a:pPr lvl="1"/>
            <a:endParaRPr lang="en-US" dirty="0"/>
          </a:p>
        </p:txBody>
      </p:sp>
    </p:spTree>
    <p:extLst>
      <p:ext uri="{BB962C8B-B14F-4D97-AF65-F5344CB8AC3E}">
        <p14:creationId xmlns:p14="http://schemas.microsoft.com/office/powerpoint/2010/main" val="79488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TRANSFER CASE </a:t>
            </a:r>
            <a:r>
              <a:rPr lang="en-US" dirty="0" smtClean="0">
                <a:latin typeface="+mj-lt"/>
              </a:rPr>
              <a:t>(2 OF 2)</a:t>
            </a:r>
            <a:endParaRPr lang="en-US" dirty="0">
              <a:latin typeface="+mj-lt"/>
            </a:endParaRPr>
          </a:p>
        </p:txBody>
      </p:sp>
      <p:sp>
        <p:nvSpPr>
          <p:cNvPr id="3" name="Content Placeholder 2"/>
          <p:cNvSpPr>
            <a:spLocks noGrp="1"/>
          </p:cNvSpPr>
          <p:nvPr>
            <p:ph idx="1"/>
          </p:nvPr>
        </p:nvSpPr>
        <p:spPr/>
        <p:txBody>
          <a:bodyPr/>
          <a:lstStyle/>
          <a:p>
            <a:r>
              <a:rPr lang="en-US" dirty="0" smtClean="0"/>
              <a:t>Gear-To-Gear Transfer Cases</a:t>
            </a:r>
          </a:p>
          <a:p>
            <a:pPr lvl="1"/>
            <a:r>
              <a:rPr lang="en-US" dirty="0"/>
              <a:t>One gear shaft is attached to the transmission </a:t>
            </a:r>
            <a:r>
              <a:rPr lang="en-US" dirty="0" smtClean="0"/>
              <a:t>output shaft</a:t>
            </a:r>
            <a:r>
              <a:rPr lang="en-US" dirty="0"/>
              <a:t>. The second shaft acts as an idler, and the third shaft is </a:t>
            </a:r>
            <a:r>
              <a:rPr lang="en-US" dirty="0" smtClean="0"/>
              <a:t>the output </a:t>
            </a:r>
            <a:r>
              <a:rPr lang="en-US" dirty="0"/>
              <a:t>to the front axle</a:t>
            </a:r>
            <a:r>
              <a:rPr lang="en-US" dirty="0" smtClean="0"/>
              <a:t>.</a:t>
            </a:r>
          </a:p>
          <a:p>
            <a:r>
              <a:rPr lang="en-US" dirty="0" smtClean="0"/>
              <a:t>Planetary Gear Set Transfer Cases</a:t>
            </a:r>
          </a:p>
          <a:p>
            <a:pPr lvl="1"/>
            <a:r>
              <a:rPr lang="en-US" dirty="0"/>
              <a:t>Many </a:t>
            </a:r>
            <a:r>
              <a:rPr lang="en-US" dirty="0" smtClean="0"/>
              <a:t>transfer cases </a:t>
            </a:r>
            <a:r>
              <a:rPr lang="en-US" dirty="0"/>
              <a:t>use a planetary gear set for gear reduction in low range</a:t>
            </a:r>
            <a:r>
              <a:rPr lang="en-US" dirty="0" smtClean="0"/>
              <a:t>.</a:t>
            </a:r>
          </a:p>
          <a:p>
            <a:pPr lvl="1"/>
            <a:r>
              <a:rPr lang="en-US" dirty="0"/>
              <a:t>To achieve direct 1:1 output from the transfer case, any two of </a:t>
            </a:r>
            <a:r>
              <a:rPr lang="en-US" dirty="0" smtClean="0"/>
              <a:t>the three </a:t>
            </a:r>
            <a:r>
              <a:rPr lang="en-US" dirty="0"/>
              <a:t>elements can be locked together and the entire assembly </a:t>
            </a:r>
            <a:r>
              <a:rPr lang="en-US" dirty="0" smtClean="0"/>
              <a:t>will rotate </a:t>
            </a:r>
            <a:r>
              <a:rPr lang="en-US" dirty="0"/>
              <a:t>as a unit.</a:t>
            </a:r>
            <a:endParaRPr lang="en-US" dirty="0"/>
          </a:p>
        </p:txBody>
      </p:sp>
    </p:spTree>
    <p:extLst>
      <p:ext uri="{BB962C8B-B14F-4D97-AF65-F5344CB8AC3E}">
        <p14:creationId xmlns:p14="http://schemas.microsoft.com/office/powerpoint/2010/main" val="133202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131.1</a:t>
            </a:r>
            <a:r>
              <a:rPr lang="en-US" dirty="0" smtClean="0"/>
              <a:t> </a:t>
            </a:r>
            <a:r>
              <a:rPr lang="en-US" dirty="0"/>
              <a:t>Explain the operation of four-wheel-drive and </a:t>
            </a:r>
            <a:r>
              <a:rPr lang="en-US" dirty="0" smtClean="0"/>
              <a:t>all-wheel-drive systems.</a:t>
            </a:r>
          </a:p>
          <a:p>
            <a:pPr marL="0" indent="0">
              <a:buNone/>
            </a:pPr>
            <a:r>
              <a:rPr lang="en-US" b="1" dirty="0" smtClean="0">
                <a:solidFill>
                  <a:srgbClr val="005A70"/>
                </a:solidFill>
              </a:rPr>
              <a:t>131.2 </a:t>
            </a:r>
            <a:r>
              <a:rPr lang="en-US" dirty="0"/>
              <a:t>Describe the components of a transfer case</a:t>
            </a:r>
            <a:r>
              <a:rPr lang="en-US" dirty="0" smtClean="0"/>
              <a:t>.</a:t>
            </a:r>
          </a:p>
          <a:p>
            <a:pPr marL="0" indent="0">
              <a:buNone/>
            </a:pPr>
            <a:r>
              <a:rPr lang="en-US" b="1" dirty="0" smtClean="0">
                <a:solidFill>
                  <a:srgbClr val="005A70"/>
                </a:solidFill>
              </a:rPr>
              <a:t>131.3 </a:t>
            </a:r>
            <a:r>
              <a:rPr lang="en-US" dirty="0"/>
              <a:t>Discuss the purpose and function of an </a:t>
            </a:r>
            <a:r>
              <a:rPr lang="en-US" dirty="0" err="1"/>
              <a:t>interaxle</a:t>
            </a:r>
            <a:r>
              <a:rPr lang="en-US" dirty="0"/>
              <a:t> differential.</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131.9 A </a:t>
            </a:r>
            <a:r>
              <a:rPr lang="en-US" sz="2400" dirty="0">
                <a:latin typeface="+mj-lt"/>
              </a:rPr>
              <a:t>typical transfer case is attached to the output of the transmission and directs engine torque to the rear or to the front and rear differentials</a:t>
            </a:r>
            <a:endParaRPr lang="en-US" dirty="0">
              <a:latin typeface="+mj-lt"/>
            </a:endParaRPr>
          </a:p>
        </p:txBody>
      </p:sp>
      <p:pic>
        <p:nvPicPr>
          <p:cNvPr id="3" name="Picture 2" descr="A photo shows a transfer case that receives input from the transmission system and delivers output to front and rear different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1285" y="1981200"/>
            <a:ext cx="4141814" cy="396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48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131.10 A</a:t>
            </a:r>
            <a:r>
              <a:rPr lang="en-US" sz="2400" dirty="0">
                <a:latin typeface="+mj-lt"/>
              </a:rPr>
              <a:t>n exploded view of a New Venture 241 transfer case</a:t>
            </a:r>
            <a:endParaRPr lang="en-US" dirty="0">
              <a:latin typeface="+mj-lt"/>
            </a:endParaRPr>
          </a:p>
        </p:txBody>
      </p:sp>
      <p:pic>
        <p:nvPicPr>
          <p:cNvPr id="3" name="Picture 2" descr="The figure shows the following components connected to each other in the given order:&#10;1. Adapter&#10;2. Locknut&#10;3. Front retainer seal&#10;4. Front bearing retainer&#10;5. Retainer screw&#10;6. Front case&#10;7. Case stud&#10;8. Vacuum switch&#10;9. O-ring&#10;10. Vent&#10;11. Clamp&#10;12. Hose&#10;13. Hose end cap&#10;14. Snap ring&#10;15. Bearing&#10;16. Snap ring&#10;17. Retainer&#10;18. Thrust washer&#10;19. Input gear&#10;20. Pilot bearing&#10;21. Bearing&#10;22. Output shaft&#10;23. Bearing&#10;24. Snap ring&#10;25. Detent plunger&#10;26. Spring&#10;27. O-ring&#10;28. Plug&#10;29. Seal&#10;30. Oil slinger&#10;31. Yoke&#10;32. Washer&#10;33. Nut&#10;34. Low range gear&#10;35. Shift hub&#10;36. Snap ring&#10;37. Synchronizer&#10;38. Springs&#10;39. Stop ring&#10;40. Sprocket&#10;41. Drive chain&#10;42. Bearing&#10;43. Seal&#10;44. Snap ring&#10;45. Speedometer gear&#10;46. Oil pump&#10;47. Mainshaft&#10;48. Shift fork pads&#10;49. Range fork pads&#10;50. Mode fork pads&#10;51. Mode fork&#10;52. Spring&#10;53. Shift rail&#10;54. Pin&#10;55. Bushing&#10;56. Range fork&#10;57. Shift sector&#10;58. O-ring&#10;59. Retainer&#10;60. Range lever&#10;61. Nut&#10;62. Rear case&#10;63. Alignment dowel&#10;64. Washer&#10;65. Bolt&#10;66. Case bolt&#10;67. Retainer screw&#10;68. Retainer&#10;69. Seal&#10;70. Yoke&#10;71. Seal&#10;72. Yoke nut&#10;73. Washer&#10;74. Magnet&#10;75. O-ring&#10;76. Oil tube&#10;77. Tube connector&#10;78. Screen&#10;79. Bearing&#10;80. Snap ring&#10;81. Plug&#10;82. Front shaft&#10;83. Snap ring&#10;84. Gasket&#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71800" y="1632642"/>
            <a:ext cx="3287289" cy="451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9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131.11 </a:t>
            </a:r>
            <a:r>
              <a:rPr lang="en-US" sz="2400" dirty="0">
                <a:latin typeface="+mj-lt"/>
              </a:rPr>
              <a:t>(a) When one axle shaft is disconnected, both front wheels can rotate independently, reducing excessive tire wear</a:t>
            </a:r>
            <a:endParaRPr lang="en-US" sz="2400" dirty="0">
              <a:latin typeface="+mj-lt"/>
            </a:endParaRPr>
          </a:p>
        </p:txBody>
      </p:sp>
      <p:pic>
        <p:nvPicPr>
          <p:cNvPr id="3" name="Picture 2" descr="A figure shows a two-wheel drive mode a two-wheel drive mode where actuator acts as converter of motion. A ring bewel gear is used to transfer power at 90 degre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5050" y="2286968"/>
            <a:ext cx="5573900" cy="387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IN" sz="1800" dirty="0">
                <a:latin typeface="+mj-lt"/>
              </a:rPr>
              <a:t>Figure 131.11 </a:t>
            </a:r>
            <a:r>
              <a:rPr lang="en-US" sz="1800" dirty="0">
                <a:latin typeface="+mj-lt"/>
              </a:rPr>
              <a:t>(b) In four-wheel-drive mode, vacuum is applied to the front part and the opposite side is vented to atmospheric pressure retracting the shift motor stem. </a:t>
            </a:r>
            <a:r>
              <a:rPr lang="en-US" sz="1800" dirty="0" smtClean="0">
                <a:latin typeface="+mj-lt"/>
              </a:rPr>
              <a:t>When </a:t>
            </a:r>
            <a:r>
              <a:rPr lang="en-US" sz="1800" dirty="0">
                <a:latin typeface="+mj-lt"/>
              </a:rPr>
              <a:t>the transfer case is placed in two-wheel drive, the vacuum is applied to the other side of the diaphragm and the shift collar moves, unlocking the front axles</a:t>
            </a:r>
            <a:endParaRPr lang="en-US" sz="1800" dirty="0">
              <a:latin typeface="+mj-lt"/>
            </a:endParaRPr>
          </a:p>
        </p:txBody>
      </p:sp>
      <p:pic>
        <p:nvPicPr>
          <p:cNvPr id="3" name="Picture 2" descr="A figure shows a four-wheel drive mode where vacuum source sucks out the air from the assembly. Pressure switch is used to connect the four-wheel dr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4185" y="1920561"/>
            <a:ext cx="5095630"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39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131.12 </a:t>
            </a:r>
            <a:r>
              <a:rPr lang="en-US" sz="2400" dirty="0">
                <a:latin typeface="+mj-lt"/>
              </a:rPr>
              <a:t>A General Motors sport utility vehicle front axle showing the electric axle disconnect actuator</a:t>
            </a:r>
            <a:endParaRPr lang="en-US" dirty="0">
              <a:latin typeface="+mj-lt"/>
            </a:endParaRPr>
          </a:p>
        </p:txBody>
      </p:sp>
      <p:pic>
        <p:nvPicPr>
          <p:cNvPr id="3" name="Picture 2" descr="A photo shows an actuator fixed to a front different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8263" y="1843559"/>
            <a:ext cx="6127474" cy="423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8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131.13 </a:t>
            </a:r>
            <a:r>
              <a:rPr lang="en-US" sz="2400" dirty="0">
                <a:latin typeface="+mj-lt"/>
              </a:rPr>
              <a:t>The range shift selector on a Hummer H1 sport utility vehicle. This vehicle is always in four-wheel drive, but the driver can select neutral (N) or low range</a:t>
            </a:r>
            <a:endParaRPr lang="en-US" dirty="0">
              <a:latin typeface="+mj-lt"/>
            </a:endParaRPr>
          </a:p>
        </p:txBody>
      </p:sp>
      <p:pic>
        <p:nvPicPr>
          <p:cNvPr id="3" name="Picture 2" descr="A photo shows the range shift selector which looks similar to gear shif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2807" y="2118082"/>
            <a:ext cx="5858387"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1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131.14 </a:t>
            </a:r>
            <a:r>
              <a:rPr lang="en-US" sz="2400" dirty="0">
                <a:latin typeface="+mj-lt"/>
              </a:rPr>
              <a:t>A typical planetary gear set used in a transfer case</a:t>
            </a:r>
            <a:endParaRPr lang="en-US" dirty="0">
              <a:latin typeface="+mj-lt"/>
            </a:endParaRPr>
          </a:p>
        </p:txBody>
      </p:sp>
      <p:pic>
        <p:nvPicPr>
          <p:cNvPr id="3" name="Picture 2" descr="A figure shows a planetary gear set with planet carrier and three planet pinions. Planetary gear setup rotates in a ring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9736" y="1524000"/>
            <a:ext cx="5004528" cy="470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7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131.15 </a:t>
            </a:r>
            <a:r>
              <a:rPr lang="en-US" sz="2400" dirty="0">
                <a:latin typeface="+mj-lt"/>
              </a:rPr>
              <a:t>Cutaway of a planetary gear set transfer case</a:t>
            </a:r>
            <a:endParaRPr lang="en-US" dirty="0">
              <a:latin typeface="+mj-lt"/>
            </a:endParaRPr>
          </a:p>
        </p:txBody>
      </p:sp>
      <p:pic>
        <p:nvPicPr>
          <p:cNvPr id="3" name="Picture 2" descr="A photo shows a planetary gear set with reduction in the number of gears us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1256" y="1447800"/>
            <a:ext cx="3661488" cy="488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7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48" y="304800"/>
            <a:ext cx="8229600" cy="1097280"/>
          </a:xfrm>
        </p:spPr>
        <p:txBody>
          <a:bodyPr/>
          <a:lstStyle/>
          <a:p>
            <a:r>
              <a:rPr lang="en-IN" sz="1800" dirty="0">
                <a:latin typeface="+mj-lt"/>
              </a:rPr>
              <a:t>Figure 131.16 </a:t>
            </a:r>
            <a:r>
              <a:rPr lang="en-US" sz="1800" dirty="0">
                <a:latin typeface="+mj-lt"/>
              </a:rPr>
              <a:t>Two-wheel-drive/high-range torque flow in a NV231 transfer case. The sliding range clutch is shifted to the forward position by the range lever and fork, which connects the input gear to the output shaft and rear axle. The mode synchronizer sleeve is moved out of engagement from the drive sprocket to remove torque from the front axle</a:t>
            </a:r>
            <a:endParaRPr lang="en-US" sz="1800" dirty="0">
              <a:latin typeface="+mj-lt"/>
            </a:endParaRPr>
          </a:p>
        </p:txBody>
      </p:sp>
      <p:pic>
        <p:nvPicPr>
          <p:cNvPr id="3" name="Picture 2" descr="A figure shows a two-wheel drive range torque flow from input gear to the output shaft. Helical planetary assembly is clamped on a range clutch. Driver sprocket attached to front output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0800" y="1524000"/>
            <a:ext cx="3905097" cy="483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4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600" dirty="0">
                <a:latin typeface="+mj-lt"/>
              </a:rPr>
              <a:t>Figure 131.17 </a:t>
            </a:r>
            <a:r>
              <a:rPr lang="en-US" sz="1600" dirty="0">
                <a:latin typeface="+mj-lt"/>
              </a:rPr>
              <a:t>Four-wheel-drive/high-range torque flow in a NV231 transfer case. The range clutch position remains the same as in two-wheel drive/high-range, but the synchronizer sleeve is moved rearward and engages the drive sprocket clutch teeth. This action connects the drive sprocket to the rear output shaft, thereby applying equal torque to both front and rear output shafts</a:t>
            </a:r>
            <a:endParaRPr lang="en-US" sz="1600" dirty="0">
              <a:latin typeface="+mj-lt"/>
            </a:endParaRPr>
          </a:p>
        </p:txBody>
      </p:sp>
      <p:pic>
        <p:nvPicPr>
          <p:cNvPr id="3" name="Picture 2" descr="A figure shows a four-wheel drive torque flow in a transfer case. The entire setup is same as two-wheel drive but the only difference comes with synchronizer slee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4599" y="1371600"/>
            <a:ext cx="3992635" cy="496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0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131.4</a:t>
            </a:r>
            <a:r>
              <a:rPr lang="en-US" dirty="0" smtClean="0"/>
              <a:t> </a:t>
            </a:r>
            <a:r>
              <a:rPr lang="en-US" dirty="0"/>
              <a:t>Describe the different types of four-wheel-drive axles</a:t>
            </a:r>
            <a:r>
              <a:rPr lang="en-US" dirty="0" smtClean="0"/>
              <a:t>.</a:t>
            </a:r>
          </a:p>
          <a:p>
            <a:pPr marL="0" indent="0">
              <a:buNone/>
            </a:pPr>
            <a:r>
              <a:rPr lang="en-US" b="1" dirty="0" smtClean="0">
                <a:solidFill>
                  <a:srgbClr val="005A70"/>
                </a:solidFill>
              </a:rPr>
              <a:t>131.5</a:t>
            </a:r>
            <a:r>
              <a:rPr lang="en-US" dirty="0" smtClean="0"/>
              <a:t> </a:t>
            </a:r>
            <a:r>
              <a:rPr lang="en-US" dirty="0"/>
              <a:t>Describe the procedure to diagnose and service transfer </a:t>
            </a:r>
            <a:r>
              <a:rPr lang="en-US" dirty="0" smtClean="0"/>
              <a:t>cases and </a:t>
            </a:r>
            <a:r>
              <a:rPr lang="en-US" dirty="0"/>
              <a:t>locking hubs.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600" dirty="0">
                <a:latin typeface="+mj-lt"/>
              </a:rPr>
              <a:t>Figure 131.18 </a:t>
            </a:r>
            <a:r>
              <a:rPr lang="en-US" sz="1600" dirty="0">
                <a:latin typeface="+mj-lt"/>
              </a:rPr>
              <a:t>Four-wheel-drive/low-range torque flow in a NV231 transfer case. The mode synchronizer assembly remains engaged and the range clutch is moved to the rearward position. The annulus (ring) gear is fixed to the case and the input (sun) gear drives the pinion gears, which walk around the stationary annulus gear and drive the planetary carrier and output shaft at a speed lower than the input gear</a:t>
            </a:r>
            <a:endParaRPr lang="en-US" sz="1600" dirty="0">
              <a:latin typeface="+mj-lt"/>
            </a:endParaRPr>
          </a:p>
        </p:txBody>
      </p:sp>
      <p:pic>
        <p:nvPicPr>
          <p:cNvPr id="3" name="Picture 2" descr="A figure shows a four-wheel drive torque flow in a transfer case. Annulus ring gear is fixed to the case and input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4600" y="1371600"/>
            <a:ext cx="4023425" cy="499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6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transfer case?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To allow the driver to switch between 2WD or 4WD and low and high range.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INTERAXLE DIFFERENTIAL</a:t>
            </a:r>
            <a:endParaRPr lang="en-US" dirty="0">
              <a:latin typeface="+mj-lt"/>
            </a:endParaRPr>
          </a:p>
        </p:txBody>
      </p:sp>
      <p:sp>
        <p:nvSpPr>
          <p:cNvPr id="3" name="Content Placeholder 2"/>
          <p:cNvSpPr>
            <a:spLocks noGrp="1"/>
          </p:cNvSpPr>
          <p:nvPr>
            <p:ph idx="1"/>
          </p:nvPr>
        </p:nvSpPr>
        <p:spPr/>
        <p:txBody>
          <a:bodyPr/>
          <a:lstStyle/>
          <a:p>
            <a:r>
              <a:rPr lang="en-US" dirty="0" smtClean="0"/>
              <a:t>An </a:t>
            </a:r>
            <a:r>
              <a:rPr lang="en-US" dirty="0" err="1"/>
              <a:t>interaxle</a:t>
            </a:r>
            <a:r>
              <a:rPr lang="en-US" dirty="0"/>
              <a:t> differential (center differential</a:t>
            </a:r>
            <a:r>
              <a:rPr lang="en-US" dirty="0" smtClean="0"/>
              <a:t>) is used to </a:t>
            </a:r>
            <a:r>
              <a:rPr lang="en-US" dirty="0"/>
              <a:t>prevent driveline harshness and vibration, commonly </a:t>
            </a:r>
            <a:r>
              <a:rPr lang="en-US" dirty="0" smtClean="0"/>
              <a:t>referred to </a:t>
            </a:r>
            <a:r>
              <a:rPr lang="en-US" dirty="0"/>
              <a:t>as driveline windup</a:t>
            </a:r>
            <a:r>
              <a:rPr lang="en-US" dirty="0" smtClean="0"/>
              <a:t>.</a:t>
            </a:r>
          </a:p>
          <a:p>
            <a:r>
              <a:rPr lang="en-US" dirty="0"/>
              <a:t>An </a:t>
            </a:r>
            <a:r>
              <a:rPr lang="en-US" dirty="0" err="1"/>
              <a:t>interaxle</a:t>
            </a:r>
            <a:r>
              <a:rPr lang="en-US" dirty="0"/>
              <a:t> differential can be found in </a:t>
            </a:r>
            <a:r>
              <a:rPr lang="en-US" dirty="0" smtClean="0"/>
              <a:t>various configurations </a:t>
            </a:r>
            <a:r>
              <a:rPr lang="en-US" dirty="0"/>
              <a:t>including</a:t>
            </a:r>
            <a:r>
              <a:rPr lang="en-US" dirty="0" smtClean="0"/>
              <a:t>:</a:t>
            </a:r>
          </a:p>
          <a:p>
            <a:pPr lvl="1"/>
            <a:r>
              <a:rPr lang="en-US" dirty="0"/>
              <a:t>Standard bevel gear </a:t>
            </a:r>
            <a:r>
              <a:rPr lang="en-US" dirty="0" smtClean="0"/>
              <a:t>differential</a:t>
            </a:r>
          </a:p>
          <a:p>
            <a:pPr lvl="1"/>
            <a:r>
              <a:rPr lang="en-US" dirty="0"/>
              <a:t>Planetary gear </a:t>
            </a:r>
            <a:r>
              <a:rPr lang="en-US" dirty="0" smtClean="0"/>
              <a:t>differential</a:t>
            </a:r>
          </a:p>
          <a:p>
            <a:pPr lvl="1"/>
            <a:r>
              <a:rPr lang="en-US" dirty="0"/>
              <a:t>Viscous coupling</a:t>
            </a:r>
            <a:endParaRPr lang="en-US" dirty="0"/>
          </a:p>
        </p:txBody>
      </p:sp>
    </p:spTree>
    <p:extLst>
      <p:ext uri="{BB962C8B-B14F-4D97-AF65-F5344CB8AC3E}">
        <p14:creationId xmlns:p14="http://schemas.microsoft.com/office/powerpoint/2010/main" val="138457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131.19 A </a:t>
            </a:r>
            <a:r>
              <a:rPr lang="en-US" sz="2400" dirty="0">
                <a:latin typeface="+mj-lt"/>
              </a:rPr>
              <a:t>bevel gear-type </a:t>
            </a:r>
            <a:r>
              <a:rPr lang="en-US" sz="2400" dirty="0" err="1">
                <a:latin typeface="+mj-lt"/>
              </a:rPr>
              <a:t>interaxle</a:t>
            </a:r>
            <a:r>
              <a:rPr lang="en-US" sz="2400" dirty="0">
                <a:latin typeface="+mj-lt"/>
              </a:rPr>
              <a:t> differential</a:t>
            </a:r>
            <a:endParaRPr lang="en-US" dirty="0">
              <a:latin typeface="+mj-lt"/>
            </a:endParaRPr>
          </a:p>
        </p:txBody>
      </p:sp>
      <p:pic>
        <p:nvPicPr>
          <p:cNvPr id="3" name="Picture 2" descr="A photo shows a bevel gear type interaxle differential connected to the gea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7128" y="1524000"/>
            <a:ext cx="6749744" cy="490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7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131.20 A </a:t>
            </a:r>
            <a:r>
              <a:rPr lang="en-US" sz="2000" dirty="0">
                <a:latin typeface="+mj-lt"/>
              </a:rPr>
              <a:t>viscous coupling. Note that the unit is attached to the output shaft between the transfer case (or transaxle) and the rear differential. A typical viscous coupling in a sealed unit is serviced as a complete assembly</a:t>
            </a:r>
            <a:endParaRPr lang="en-US" sz="2000" dirty="0">
              <a:latin typeface="+mj-lt"/>
            </a:endParaRPr>
          </a:p>
        </p:txBody>
      </p:sp>
      <p:pic>
        <p:nvPicPr>
          <p:cNvPr id="3" name="Picture 2" descr="A photo shows a viscous coupling which is mounted between the transfer case and the rear different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1970" y="2133600"/>
            <a:ext cx="5629142" cy="370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297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FOUR WHEEL DRIVE AXLES</a:t>
            </a:r>
            <a:endParaRPr lang="en-US" dirty="0">
              <a:latin typeface="+mj-lt"/>
            </a:endParaRPr>
          </a:p>
        </p:txBody>
      </p:sp>
      <p:sp>
        <p:nvSpPr>
          <p:cNvPr id="3" name="Content Placeholder 2"/>
          <p:cNvSpPr>
            <a:spLocks noGrp="1"/>
          </p:cNvSpPr>
          <p:nvPr>
            <p:ph idx="1"/>
          </p:nvPr>
        </p:nvSpPr>
        <p:spPr/>
        <p:txBody>
          <a:bodyPr/>
          <a:lstStyle/>
          <a:p>
            <a:r>
              <a:rPr lang="en-US" dirty="0"/>
              <a:t>Four-wheel-drive vehicles use a variety of </a:t>
            </a:r>
            <a:r>
              <a:rPr lang="en-US" dirty="0" smtClean="0"/>
              <a:t>drive shafts </a:t>
            </a:r>
            <a:r>
              <a:rPr lang="en-US" dirty="0"/>
              <a:t>and </a:t>
            </a:r>
            <a:r>
              <a:rPr lang="en-US" dirty="0" smtClean="0"/>
              <a:t>U-joint designs:</a:t>
            </a:r>
          </a:p>
          <a:p>
            <a:pPr lvl="1"/>
            <a:r>
              <a:rPr lang="en-US" dirty="0"/>
              <a:t>Standard Cardan-type </a:t>
            </a:r>
            <a:r>
              <a:rPr lang="en-US" dirty="0" smtClean="0"/>
              <a:t>U-joints</a:t>
            </a:r>
          </a:p>
          <a:p>
            <a:pPr lvl="1"/>
            <a:r>
              <a:rPr lang="en-US" dirty="0"/>
              <a:t>Constant velocity (CV) </a:t>
            </a:r>
            <a:r>
              <a:rPr lang="en-US" dirty="0" smtClean="0"/>
              <a:t>joints</a:t>
            </a:r>
            <a:endParaRPr lang="en-US" dirty="0"/>
          </a:p>
        </p:txBody>
      </p:sp>
    </p:spTree>
    <p:extLst>
      <p:ext uri="{BB962C8B-B14F-4D97-AF65-F5344CB8AC3E}">
        <p14:creationId xmlns:p14="http://schemas.microsoft.com/office/powerpoint/2010/main" val="239992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131.21 </a:t>
            </a:r>
            <a:r>
              <a:rPr lang="en-US" sz="2400" dirty="0">
                <a:latin typeface="+mj-lt"/>
              </a:rPr>
              <a:t>(a) A standard Cardan U-joint used on the output driveshaft from the transfer case to the front differential assembly</a:t>
            </a:r>
            <a:endParaRPr lang="en-US" dirty="0">
              <a:latin typeface="+mj-lt"/>
            </a:endParaRPr>
          </a:p>
        </p:txBody>
      </p:sp>
      <p:pic>
        <p:nvPicPr>
          <p:cNvPr id="3" name="Picture 2" descr="A photo shows a cardan U-joint connected to wheel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3082" y="1588651"/>
            <a:ext cx="6097836" cy="456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131.21 </a:t>
            </a:r>
            <a:r>
              <a:rPr lang="en-US" sz="2400" dirty="0">
                <a:latin typeface="+mj-lt"/>
              </a:rPr>
              <a:t>(b) A Cardan-type U-joint at the front drive wheels on a Jeep Wrangler</a:t>
            </a:r>
            <a:endParaRPr lang="en-US" dirty="0">
              <a:latin typeface="+mj-lt"/>
            </a:endParaRPr>
          </a:p>
        </p:txBody>
      </p:sp>
      <p:pic>
        <p:nvPicPr>
          <p:cNvPr id="3" name="Picture 2" descr="A photo shows a U-joint at the front drive wheels linked through nuts and bol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9553" y="1524000"/>
            <a:ext cx="6464895" cy="48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70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131.22 </a:t>
            </a:r>
            <a:r>
              <a:rPr lang="en-US" sz="2400" dirty="0">
                <a:latin typeface="+mj-lt"/>
              </a:rPr>
              <a:t>Constant velocity (CV) joints are used on the front axles of many four-wheel-drive vehicles like this Chevrolet Blazer</a:t>
            </a:r>
            <a:endParaRPr lang="en-US" dirty="0">
              <a:latin typeface="+mj-lt"/>
            </a:endParaRPr>
          </a:p>
        </p:txBody>
      </p:sp>
      <p:pic>
        <p:nvPicPr>
          <p:cNvPr id="3" name="Picture 2" descr="A photo shows a constant velocity joints are used on the front axis of many four-wheel drive vehic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5789" y="2122430"/>
            <a:ext cx="5372423" cy="403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2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FOUR WHEEL DRIVE SYSTEMS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smtClean="0"/>
              <a:t>A </a:t>
            </a:r>
            <a:r>
              <a:rPr lang="en-US" dirty="0"/>
              <a:t>four-wheeled vehicle </a:t>
            </a:r>
            <a:r>
              <a:rPr lang="en-US" dirty="0" smtClean="0"/>
              <a:t>has engine </a:t>
            </a:r>
            <a:r>
              <a:rPr lang="en-US" dirty="0"/>
              <a:t>torque applied to all four wheels (four-wheel drive</a:t>
            </a:r>
            <a:r>
              <a:rPr lang="en-US" dirty="0" smtClean="0"/>
              <a:t>).</a:t>
            </a:r>
          </a:p>
          <a:p>
            <a:r>
              <a:rPr lang="en-US" dirty="0" smtClean="0"/>
              <a:t>Transfer Case</a:t>
            </a:r>
          </a:p>
          <a:p>
            <a:pPr lvl="1"/>
            <a:r>
              <a:rPr lang="en-US" dirty="0"/>
              <a:t>The transfer case permits the driver to </a:t>
            </a:r>
            <a:r>
              <a:rPr lang="en-US" dirty="0" smtClean="0"/>
              <a:t>select 2WD or 4WD and low-speed or </a:t>
            </a:r>
            <a:r>
              <a:rPr lang="en-US" dirty="0"/>
              <a:t>high-power gear ratio </a:t>
            </a:r>
            <a:r>
              <a:rPr lang="en-US" dirty="0" smtClean="0"/>
              <a:t>while in four-wheel </a:t>
            </a:r>
            <a:r>
              <a:rPr lang="en-US" dirty="0"/>
              <a:t>drive</a:t>
            </a:r>
            <a:r>
              <a:rPr lang="en-US" dirty="0" smtClean="0"/>
              <a:t>.</a:t>
            </a:r>
          </a:p>
          <a:p>
            <a:r>
              <a:rPr lang="en-US" dirty="0" smtClean="0"/>
              <a:t>Locking Hubs</a:t>
            </a:r>
          </a:p>
          <a:p>
            <a:pPr lvl="1"/>
            <a:r>
              <a:rPr lang="en-US" dirty="0" smtClean="0"/>
              <a:t>The driver must manually lock the front hubs in order for power to be delivered to the wheels.</a:t>
            </a:r>
            <a:endParaRPr lang="en-US" dirty="0" smtClean="0"/>
          </a:p>
          <a:p>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TRANSFER CASE SERVICE AND PROBLEM SOLVING</a:t>
            </a:r>
            <a:endParaRPr lang="en-US" dirty="0">
              <a:latin typeface="+mj-lt"/>
            </a:endParaRPr>
          </a:p>
        </p:txBody>
      </p:sp>
      <p:sp>
        <p:nvSpPr>
          <p:cNvPr id="3" name="Content Placeholder 2"/>
          <p:cNvSpPr>
            <a:spLocks noGrp="1"/>
          </p:cNvSpPr>
          <p:nvPr>
            <p:ph idx="1"/>
          </p:nvPr>
        </p:nvSpPr>
        <p:spPr/>
        <p:txBody>
          <a:bodyPr/>
          <a:lstStyle/>
          <a:p>
            <a:r>
              <a:rPr lang="en-US" dirty="0" smtClean="0"/>
              <a:t>Transfer case preventative </a:t>
            </a:r>
            <a:r>
              <a:rPr lang="en-US" dirty="0"/>
              <a:t>maintenance that may need to be done</a:t>
            </a:r>
            <a:r>
              <a:rPr lang="en-US" dirty="0" smtClean="0"/>
              <a:t>:</a:t>
            </a:r>
          </a:p>
          <a:p>
            <a:pPr lvl="1"/>
            <a:r>
              <a:rPr lang="en-US" dirty="0"/>
              <a:t>Draining and refilling the transfer case</a:t>
            </a:r>
            <a:r>
              <a:rPr lang="en-US" dirty="0" smtClean="0"/>
              <a:t>.</a:t>
            </a:r>
          </a:p>
          <a:p>
            <a:pPr lvl="1"/>
            <a:r>
              <a:rPr lang="en-US" dirty="0"/>
              <a:t>Drive </a:t>
            </a:r>
            <a:r>
              <a:rPr lang="en-US" dirty="0" smtClean="0"/>
              <a:t>chain replacement.</a:t>
            </a:r>
          </a:p>
          <a:p>
            <a:pPr lvl="1"/>
            <a:r>
              <a:rPr lang="en-US" dirty="0"/>
              <a:t>Bearings</a:t>
            </a:r>
            <a:r>
              <a:rPr lang="en-US" dirty="0" smtClean="0"/>
              <a:t>.</a:t>
            </a:r>
          </a:p>
          <a:p>
            <a:pPr lvl="1"/>
            <a:r>
              <a:rPr lang="en-US" dirty="0" smtClean="0"/>
              <a:t>Shift mechanisms.</a:t>
            </a:r>
            <a:endParaRPr lang="en-US" dirty="0"/>
          </a:p>
        </p:txBody>
      </p:sp>
    </p:spTree>
    <p:extLst>
      <p:ext uri="{BB962C8B-B14F-4D97-AF65-F5344CB8AC3E}">
        <p14:creationId xmlns:p14="http://schemas.microsoft.com/office/powerpoint/2010/main" val="383896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131.23 </a:t>
            </a:r>
            <a:r>
              <a:rPr lang="en-US" sz="2000" dirty="0">
                <a:latin typeface="+mj-lt"/>
              </a:rPr>
              <a:t>Most transfer cases use an internal oil pump to force the lubricant throughout the unit. Using the correct lubricant is critical to the proper operation of the transfer case</a:t>
            </a:r>
            <a:endParaRPr lang="en-US" sz="2000" dirty="0">
              <a:latin typeface="+mj-lt"/>
            </a:endParaRPr>
          </a:p>
        </p:txBody>
      </p:sp>
      <p:pic>
        <p:nvPicPr>
          <p:cNvPr id="3" name="Picture 2" descr="A photo shows a transfer cases made of aluminum used for shiny appeara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1109" y="1981200"/>
            <a:ext cx="5421781" cy="373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1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131.24 </a:t>
            </a:r>
            <a:r>
              <a:rPr lang="en-US" sz="2000" dirty="0">
                <a:latin typeface="+mj-lt"/>
              </a:rPr>
              <a:t>(a) A pin and rocker-type chain, which is also called a rocker joint-type chain, is used in transfer cases because of low noise and high efficiency, which improves fuel economy</a:t>
            </a:r>
            <a:endParaRPr lang="en-US" sz="2000" dirty="0">
              <a:latin typeface="+mj-lt"/>
            </a:endParaRPr>
          </a:p>
        </p:txBody>
      </p:sp>
      <p:pic>
        <p:nvPicPr>
          <p:cNvPr id="3" name="Picture 2" descr="A figure shows a pin connected to rocker type chain li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9310" y="2286000"/>
            <a:ext cx="5745380" cy="359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2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131.24 </a:t>
            </a:r>
            <a:r>
              <a:rPr lang="en-US" sz="2000" dirty="0">
                <a:latin typeface="+mj-lt"/>
              </a:rPr>
              <a:t>(b) A rocker pin-type chain used in a transfer case. The black link faces upward and is used as an indicator to the service technician to help insure that the chain is replaced in the same side up when it is reassembled</a:t>
            </a:r>
            <a:endParaRPr lang="en-US" dirty="0">
              <a:latin typeface="+mj-lt"/>
            </a:endParaRPr>
          </a:p>
        </p:txBody>
      </p:sp>
      <p:pic>
        <p:nvPicPr>
          <p:cNvPr id="3" name="Picture 2" descr="A photo shows a black link on a chain drive mechanis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1835" y="2166044"/>
            <a:ext cx="5020331" cy="40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6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131.25 (a) </a:t>
            </a:r>
            <a:r>
              <a:rPr lang="en-US" sz="2400" dirty="0">
                <a:latin typeface="+mj-lt"/>
              </a:rPr>
              <a:t>The transfer case shift forks attach to the synchronizer sleeve</a:t>
            </a:r>
            <a:endParaRPr lang="en-US" dirty="0">
              <a:latin typeface="+mj-lt"/>
            </a:endParaRPr>
          </a:p>
        </p:txBody>
      </p:sp>
      <p:pic>
        <p:nvPicPr>
          <p:cNvPr id="3" name="Picture 2" descr="A photo shows a transfer case with shift work attached to it on bell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7554" y="1917539"/>
            <a:ext cx="5668893"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131.25 </a:t>
            </a:r>
            <a:r>
              <a:rPr lang="en-US" sz="2400" dirty="0">
                <a:latin typeface="+mj-lt"/>
              </a:rPr>
              <a:t>(b) The sleeve, hub, and inserts are similar in design except larger than those used in a manual transmission/transaxle</a:t>
            </a:r>
            <a:endParaRPr lang="en-US" sz="2400" dirty="0">
              <a:latin typeface="+mj-lt"/>
            </a:endParaRPr>
          </a:p>
        </p:txBody>
      </p:sp>
      <p:pic>
        <p:nvPicPr>
          <p:cNvPr id="3" name="Picture 2" descr="A photo shows a sleeve hub and inserts used on a manual transmi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8262" y="2215147"/>
            <a:ext cx="5287477"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657350"/>
            <a:ext cx="59817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131.26 </a:t>
            </a:r>
            <a:r>
              <a:rPr lang="en-US" sz="2000" dirty="0">
                <a:latin typeface="+mj-lt"/>
              </a:rPr>
              <a:t>When reassembling a transfer case (or another automotive component) that includes a snap ring, always be sure that the upper opening is tapered from the top to allow snap-ring pliers room to get a grip on the open end</a:t>
            </a:r>
            <a:endParaRPr lang="en-US" dirty="0">
              <a:latin typeface="+mj-lt"/>
            </a:endParaRPr>
          </a:p>
        </p:txBody>
      </p:sp>
      <p:pic>
        <p:nvPicPr>
          <p:cNvPr id="3" name="Picture 2" descr="A photo shows a snap ring holder between two fing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3431" y="2194215"/>
            <a:ext cx="5657139"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62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types of preventative maintenance may be performed on a transfer case?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pPr lvl="1"/>
            <a:r>
              <a:rPr lang="en-US" sz="4000" dirty="0">
                <a:solidFill>
                  <a:schemeClr val="tx2"/>
                </a:solidFill>
              </a:rPr>
              <a:t>Draining and refilling the transfer </a:t>
            </a:r>
            <a:r>
              <a:rPr lang="en-US" sz="4000" dirty="0" smtClean="0">
                <a:solidFill>
                  <a:schemeClr val="tx2"/>
                </a:solidFill>
              </a:rPr>
              <a:t>case, drive </a:t>
            </a:r>
            <a:r>
              <a:rPr lang="en-US" sz="4000" dirty="0">
                <a:solidFill>
                  <a:schemeClr val="tx2"/>
                </a:solidFill>
              </a:rPr>
              <a:t>chain </a:t>
            </a:r>
            <a:r>
              <a:rPr lang="en-US" sz="4000" dirty="0" smtClean="0">
                <a:solidFill>
                  <a:schemeClr val="tx2"/>
                </a:solidFill>
              </a:rPr>
              <a:t>replacement, bearings, and shift </a:t>
            </a:r>
            <a:r>
              <a:rPr lang="en-US" sz="4000" dirty="0">
                <a:solidFill>
                  <a:schemeClr val="tx2"/>
                </a:solidFill>
              </a:rPr>
              <a:t>mechanisms.</a:t>
            </a:r>
            <a:endParaRPr lang="en-US" sz="4000" dirty="0">
              <a:solidFill>
                <a:schemeClr val="tx2"/>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FOUR WHEEL DRIVE SYSTEMS </a:t>
            </a:r>
            <a:r>
              <a:rPr lang="en-US" dirty="0" smtClean="0">
                <a:latin typeface="+mj-lt"/>
              </a:rPr>
              <a:t>(2 OF 2)</a:t>
            </a:r>
            <a:endParaRPr lang="en-US" dirty="0">
              <a:latin typeface="+mj-lt"/>
            </a:endParaRPr>
          </a:p>
        </p:txBody>
      </p:sp>
      <p:sp>
        <p:nvSpPr>
          <p:cNvPr id="3" name="Content Placeholder 2"/>
          <p:cNvSpPr>
            <a:spLocks noGrp="1"/>
          </p:cNvSpPr>
          <p:nvPr>
            <p:ph idx="1"/>
          </p:nvPr>
        </p:nvSpPr>
        <p:spPr/>
        <p:txBody>
          <a:bodyPr/>
          <a:lstStyle/>
          <a:p>
            <a:r>
              <a:rPr lang="en-US" dirty="0" smtClean="0"/>
              <a:t>Auto-Locking Hubs</a:t>
            </a:r>
          </a:p>
          <a:p>
            <a:pPr lvl="1"/>
            <a:r>
              <a:rPr lang="en-US" dirty="0" smtClean="0"/>
              <a:t>When the </a:t>
            </a:r>
            <a:r>
              <a:rPr lang="en-US" dirty="0"/>
              <a:t>speed difference between the wheels and the front drive axle </a:t>
            </a:r>
            <a:r>
              <a:rPr lang="en-US" dirty="0" smtClean="0"/>
              <a:t>is great</a:t>
            </a:r>
            <a:r>
              <a:rPr lang="en-US" dirty="0"/>
              <a:t>, the hubs will automatically lock and allow engine torque to </a:t>
            </a:r>
            <a:r>
              <a:rPr lang="en-US" dirty="0" smtClean="0"/>
              <a:t>be applied </a:t>
            </a:r>
            <a:r>
              <a:rPr lang="en-US" dirty="0"/>
              <a:t>to the front wheels</a:t>
            </a:r>
            <a:r>
              <a:rPr lang="en-US" dirty="0" smtClean="0"/>
              <a:t>.</a:t>
            </a:r>
          </a:p>
          <a:p>
            <a:r>
              <a:rPr lang="en-US" dirty="0" smtClean="0"/>
              <a:t>Full-Time Four-Wheel Drive Systems</a:t>
            </a:r>
          </a:p>
          <a:p>
            <a:pPr lvl="1"/>
            <a:r>
              <a:rPr lang="en-US" dirty="0"/>
              <a:t>This method uses a center differential to allow front and rear </a:t>
            </a:r>
            <a:r>
              <a:rPr lang="en-US" dirty="0" smtClean="0"/>
              <a:t>wheels to </a:t>
            </a:r>
            <a:r>
              <a:rPr lang="en-US" dirty="0"/>
              <a:t>travel at different speeds under all operating </a:t>
            </a:r>
            <a:r>
              <a:rPr lang="en-US" dirty="0" smtClean="0"/>
              <a:t>conditions.</a:t>
            </a:r>
          </a:p>
          <a:p>
            <a:pPr lvl="1"/>
            <a:r>
              <a:rPr lang="en-US" dirty="0" smtClean="0"/>
              <a:t>The center differential can be locked using a viscous coupling or an electronically controlled clutch.</a:t>
            </a:r>
          </a:p>
          <a:p>
            <a:pPr lvl="1"/>
            <a:endParaRPr lang="en-US" dirty="0"/>
          </a:p>
        </p:txBody>
      </p:sp>
    </p:spTree>
    <p:extLst>
      <p:ext uri="{BB962C8B-B14F-4D97-AF65-F5344CB8AC3E}">
        <p14:creationId xmlns:p14="http://schemas.microsoft.com/office/powerpoint/2010/main" val="249298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DIAGNOSING AND SERVING LOCKING HUBS</a:t>
            </a:r>
            <a:endParaRPr lang="en-US" dirty="0">
              <a:latin typeface="+mj-lt"/>
            </a:endParaRPr>
          </a:p>
        </p:txBody>
      </p:sp>
      <p:sp>
        <p:nvSpPr>
          <p:cNvPr id="3" name="Content Placeholder 2"/>
          <p:cNvSpPr>
            <a:spLocks noGrp="1"/>
          </p:cNvSpPr>
          <p:nvPr>
            <p:ph idx="1"/>
          </p:nvPr>
        </p:nvSpPr>
        <p:spPr/>
        <p:txBody>
          <a:bodyPr/>
          <a:lstStyle/>
          <a:p>
            <a:r>
              <a:rPr lang="en-US" dirty="0"/>
              <a:t>Locking front hubs should be cleaned periodically, especially if </a:t>
            </a:r>
            <a:r>
              <a:rPr lang="en-US" dirty="0" smtClean="0"/>
              <a:t>the vehicle </a:t>
            </a:r>
            <a:r>
              <a:rPr lang="en-US" dirty="0"/>
              <a:t>has been driven under water or in dusty conditions</a:t>
            </a:r>
            <a:r>
              <a:rPr lang="en-US" dirty="0" smtClean="0"/>
              <a:t>.</a:t>
            </a:r>
          </a:p>
          <a:p>
            <a:r>
              <a:rPr lang="en-US" dirty="0"/>
              <a:t>Check the service information for the exact </a:t>
            </a:r>
            <a:r>
              <a:rPr lang="en-US" dirty="0" smtClean="0"/>
              <a:t>procedure for </a:t>
            </a:r>
            <a:r>
              <a:rPr lang="en-US" dirty="0"/>
              <a:t>the vehicle being serviced</a:t>
            </a:r>
            <a:r>
              <a:rPr lang="en-US" dirty="0" smtClean="0"/>
              <a:t>.</a:t>
            </a:r>
          </a:p>
          <a:p>
            <a:r>
              <a:rPr lang="en-US" dirty="0"/>
              <a:t>Service kits are often available for the hubs.</a:t>
            </a:r>
            <a:endParaRPr lang="en-US" dirty="0"/>
          </a:p>
        </p:txBody>
      </p:sp>
    </p:spTree>
    <p:extLst>
      <p:ext uri="{BB962C8B-B14F-4D97-AF65-F5344CB8AC3E}">
        <p14:creationId xmlns:p14="http://schemas.microsoft.com/office/powerpoint/2010/main" val="169325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131.27 </a:t>
            </a:r>
            <a:r>
              <a:rPr lang="en-US" sz="2400" dirty="0">
                <a:latin typeface="+mj-lt"/>
              </a:rPr>
              <a:t>(a) An exploded view of a </a:t>
            </a:r>
            <a:r>
              <a:rPr lang="en-US" sz="2400" dirty="0" err="1">
                <a:latin typeface="+mj-lt"/>
              </a:rPr>
              <a:t>Dualmatic</a:t>
            </a:r>
            <a:r>
              <a:rPr lang="en-US" sz="2400" baseline="30000" dirty="0">
                <a:latin typeface="+mj-lt"/>
              </a:rPr>
              <a:t>®</a:t>
            </a:r>
            <a:r>
              <a:rPr lang="en-US" sz="2400" dirty="0">
                <a:latin typeface="+mj-lt"/>
              </a:rPr>
              <a:t> manual locking hub</a:t>
            </a:r>
            <a:endParaRPr lang="en-US" dirty="0">
              <a:latin typeface="+mj-lt"/>
            </a:endParaRPr>
          </a:p>
        </p:txBody>
      </p:sp>
      <p:pic>
        <p:nvPicPr>
          <p:cNvPr id="3" name="Picture 2" descr="A figure shows an exploded view of a dualmatic manual locking hub with the following parts from left to right: bushing, drive shaft gear, base, cam, spring, sliding gear, and shift knob."/>
          <p:cNvPicPr>
            <a:picLocks noChangeAspect="1" noChangeArrowheads="1"/>
          </p:cNvPicPr>
          <p:nvPr/>
        </p:nvPicPr>
        <p:blipFill rotWithShape="1">
          <a:blip r:embed="rId2">
            <a:extLst>
              <a:ext uri="{28A0092B-C50C-407E-A947-70E740481C1C}">
                <a14:useLocalDpi xmlns:a14="http://schemas.microsoft.com/office/drawing/2010/main" val="0"/>
              </a:ext>
            </a:extLst>
          </a:blip>
          <a:srcRect b="37052"/>
          <a:stretch/>
        </p:blipFill>
        <p:spPr bwMode="auto">
          <a:xfrm>
            <a:off x="584407" y="2487121"/>
            <a:ext cx="7975186" cy="229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8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131.27 </a:t>
            </a:r>
            <a:r>
              <a:rPr lang="en-US" sz="2400" dirty="0">
                <a:latin typeface="+mj-lt"/>
              </a:rPr>
              <a:t>(b) A Warn</a:t>
            </a:r>
            <a:r>
              <a:rPr lang="en-US" sz="2400" baseline="30000" dirty="0">
                <a:latin typeface="+mj-lt"/>
              </a:rPr>
              <a:t>®</a:t>
            </a:r>
            <a:r>
              <a:rPr lang="en-US" sz="2400" dirty="0">
                <a:latin typeface="+mj-lt"/>
              </a:rPr>
              <a:t> manual locking hub</a:t>
            </a:r>
            <a:endParaRPr lang="en-US" dirty="0">
              <a:latin typeface="+mj-lt"/>
            </a:endParaRPr>
          </a:p>
        </p:txBody>
      </p:sp>
      <p:pic>
        <p:nvPicPr>
          <p:cNvPr id="3" name="Picture 2" descr="A figure shows an exploded view of Warn manual locking hub"/>
          <p:cNvPicPr>
            <a:picLocks noChangeAspect="1" noChangeArrowheads="1"/>
          </p:cNvPicPr>
          <p:nvPr/>
        </p:nvPicPr>
        <p:blipFill rotWithShape="1">
          <a:blip r:embed="rId2">
            <a:extLst>
              <a:ext uri="{28A0092B-C50C-407E-A947-70E740481C1C}">
                <a14:useLocalDpi xmlns:a14="http://schemas.microsoft.com/office/drawing/2010/main" val="0"/>
              </a:ext>
            </a:extLst>
          </a:blip>
          <a:srcRect t="61644"/>
          <a:stretch/>
        </p:blipFill>
        <p:spPr bwMode="auto">
          <a:xfrm>
            <a:off x="546658" y="2652113"/>
            <a:ext cx="8088784" cy="141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latin typeface="+mj-lt"/>
              </a:rPr>
              <a:t>NV-242 TRANSFER CASE SERVICE</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416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0175" y="152400"/>
            <a:ext cx="8229600" cy="1107996"/>
          </a:xfrm>
        </p:spPr>
        <p:txBody>
          <a:bodyPr>
            <a:spAutoFit/>
          </a:bodyPr>
          <a:lstStyle/>
          <a:p>
            <a:r>
              <a:rPr lang="en-IN" sz="2400" dirty="0" smtClean="0">
                <a:latin typeface="+mj-lt"/>
              </a:rPr>
              <a:t>1 </a:t>
            </a:r>
            <a:r>
              <a:rPr lang="en-US" sz="2400" b="0" dirty="0">
                <a:latin typeface="+mj-lt"/>
              </a:rPr>
              <a:t>The identification plate on the housing indicates </a:t>
            </a:r>
            <a:r>
              <a:rPr lang="en-US" sz="2400" b="0" dirty="0" smtClean="0">
                <a:latin typeface="+mj-lt"/>
              </a:rPr>
              <a:t>the transfer </a:t>
            </a:r>
            <a:r>
              <a:rPr lang="en-US" sz="2400" b="0" dirty="0">
                <a:latin typeface="+mj-lt"/>
              </a:rPr>
              <a:t>case is a New Venture (New Process) </a:t>
            </a:r>
            <a:r>
              <a:rPr lang="en-US" sz="2400" b="0" dirty="0" smtClean="0">
                <a:latin typeface="+mj-lt"/>
              </a:rPr>
              <a:t>model #242 </a:t>
            </a:r>
            <a:r>
              <a:rPr lang="en-US" sz="2400" b="0" dirty="0">
                <a:latin typeface="+mj-lt"/>
              </a:rPr>
              <a:t>and has a low-range gear ratio of 2.72.1.</a:t>
            </a:r>
            <a:endParaRPr lang="en-US" sz="2400" dirty="0">
              <a:latin typeface="+mj-lt"/>
            </a:endParaRPr>
          </a:p>
        </p:txBody>
      </p:sp>
      <p:pic>
        <p:nvPicPr>
          <p:cNvPr id="7170" name="Picture 2" descr="A photo shows an identification plate on the transfer cas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94919"/>
            <a:ext cx="6803951" cy="476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6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2987" y="685800"/>
            <a:ext cx="8229600" cy="430887"/>
          </a:xfrm>
        </p:spPr>
        <p:txBody>
          <a:bodyPr>
            <a:spAutoFit/>
          </a:bodyPr>
          <a:lstStyle/>
          <a:p>
            <a:r>
              <a:rPr lang="en-IN" sz="2800" dirty="0" smtClean="0">
                <a:latin typeface="+mj-lt"/>
              </a:rPr>
              <a:t>2 </a:t>
            </a:r>
            <a:r>
              <a:rPr lang="en-US" sz="2800" b="0" dirty="0">
                <a:latin typeface="+mj-lt"/>
              </a:rPr>
              <a:t>Rear output shaft housing being removed.</a:t>
            </a:r>
            <a:endParaRPr lang="en-US" sz="2800" dirty="0">
              <a:latin typeface="+mj-lt"/>
            </a:endParaRPr>
          </a:p>
        </p:txBody>
      </p:sp>
      <p:pic>
        <p:nvPicPr>
          <p:cNvPr id="7170" name="Picture 2" descr="A photo shows an output shaft that is going to be dismantl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676400"/>
            <a:ext cx="6757174" cy="473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22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738664"/>
          </a:xfrm>
        </p:spPr>
        <p:txBody>
          <a:bodyPr>
            <a:spAutoFit/>
          </a:bodyPr>
          <a:lstStyle/>
          <a:p>
            <a:r>
              <a:rPr lang="en-IN" sz="2400" dirty="0" smtClean="0">
                <a:latin typeface="+mj-lt"/>
              </a:rPr>
              <a:t>3 </a:t>
            </a:r>
            <a:r>
              <a:rPr lang="en-US" sz="2400" b="0" dirty="0">
                <a:latin typeface="+mj-lt"/>
              </a:rPr>
              <a:t>Before the case can be separated, the bearing </a:t>
            </a:r>
            <a:r>
              <a:rPr lang="en-US" sz="2400" b="0" dirty="0" smtClean="0">
                <a:latin typeface="+mj-lt"/>
              </a:rPr>
              <a:t>retaining snap </a:t>
            </a:r>
            <a:r>
              <a:rPr lang="en-US" sz="2400" b="0" dirty="0">
                <a:latin typeface="+mj-lt"/>
              </a:rPr>
              <a:t>ring must be removed using snap-ring pliers.</a:t>
            </a:r>
            <a:endParaRPr lang="en-US" sz="2400" dirty="0">
              <a:latin typeface="+mj-lt"/>
            </a:endParaRPr>
          </a:p>
        </p:txBody>
      </p:sp>
      <p:pic>
        <p:nvPicPr>
          <p:cNvPr id="7170" name="Picture 2" descr="A photo shows the outer case of output shaft being removed using a snap-ring pli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226" y="1447800"/>
            <a:ext cx="7113548" cy="498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065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738664"/>
          </a:xfrm>
        </p:spPr>
        <p:txBody>
          <a:bodyPr>
            <a:spAutoFit/>
          </a:bodyPr>
          <a:lstStyle/>
          <a:p>
            <a:r>
              <a:rPr lang="en-IN" sz="2400" dirty="0" smtClean="0">
                <a:latin typeface="+mj-lt"/>
              </a:rPr>
              <a:t>4 </a:t>
            </a:r>
            <a:r>
              <a:rPr lang="en-US" sz="2400" b="0" dirty="0">
                <a:latin typeface="+mj-lt"/>
              </a:rPr>
              <a:t>The lubricating oil pump is visible after the cover </a:t>
            </a:r>
            <a:r>
              <a:rPr lang="en-US" sz="2400" b="0" dirty="0" smtClean="0">
                <a:latin typeface="+mj-lt"/>
              </a:rPr>
              <a:t>and bearing </a:t>
            </a:r>
            <a:r>
              <a:rPr lang="en-US" sz="2400" b="0" dirty="0">
                <a:latin typeface="+mj-lt"/>
              </a:rPr>
              <a:t>assembly have been removed.</a:t>
            </a:r>
            <a:endParaRPr lang="en-US" sz="2400" dirty="0">
              <a:latin typeface="+mj-lt"/>
            </a:endParaRPr>
          </a:p>
        </p:txBody>
      </p:sp>
      <p:pic>
        <p:nvPicPr>
          <p:cNvPr id="7170" name="Picture 2" descr="A photo shows the lubricating oil pump after the outer case is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226" y="1447800"/>
            <a:ext cx="7113548" cy="498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4405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430887"/>
          </a:xfrm>
        </p:spPr>
        <p:txBody>
          <a:bodyPr>
            <a:spAutoFit/>
          </a:bodyPr>
          <a:lstStyle/>
          <a:p>
            <a:r>
              <a:rPr lang="en-IN" sz="2800" dirty="0" smtClean="0">
                <a:latin typeface="+mj-lt"/>
              </a:rPr>
              <a:t>5 </a:t>
            </a:r>
            <a:r>
              <a:rPr lang="en-US" sz="2800" b="0" dirty="0">
                <a:latin typeface="+mj-lt"/>
              </a:rPr>
              <a:t>The two case halves are being separated.</a:t>
            </a:r>
            <a:endParaRPr lang="en-US" sz="2800" dirty="0">
              <a:latin typeface="+mj-lt"/>
            </a:endParaRPr>
          </a:p>
        </p:txBody>
      </p:sp>
      <p:pic>
        <p:nvPicPr>
          <p:cNvPr id="7170" name="Picture 2" descr="A photo shows the oil pump assembly being separated from the rear output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226" y="1447800"/>
            <a:ext cx="7113548" cy="498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929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38664"/>
          </a:xfrm>
        </p:spPr>
        <p:txBody>
          <a:bodyPr>
            <a:spAutoFit/>
          </a:bodyPr>
          <a:lstStyle/>
          <a:p>
            <a:r>
              <a:rPr lang="en-IN" sz="2400" dirty="0" smtClean="0">
                <a:latin typeface="+mj-lt"/>
              </a:rPr>
              <a:t>6 </a:t>
            </a:r>
            <a:r>
              <a:rPr lang="en-US" sz="2400" b="0" dirty="0">
                <a:latin typeface="+mj-lt"/>
              </a:rPr>
              <a:t>The oil pump assembly, pickup screen, and tube </a:t>
            </a:r>
            <a:r>
              <a:rPr lang="en-US" sz="2400" b="0" dirty="0" smtClean="0">
                <a:latin typeface="+mj-lt"/>
              </a:rPr>
              <a:t>are visible </a:t>
            </a:r>
            <a:r>
              <a:rPr lang="en-US" sz="2400" b="0" dirty="0">
                <a:latin typeface="+mj-lt"/>
              </a:rPr>
              <a:t>on the backside of the case cover.</a:t>
            </a:r>
            <a:endParaRPr lang="en-US" sz="2400" dirty="0">
              <a:latin typeface="+mj-lt"/>
            </a:endParaRPr>
          </a:p>
        </p:txBody>
      </p:sp>
      <p:pic>
        <p:nvPicPr>
          <p:cNvPr id="7170" name="Picture 2" descr="A photo shows the inner components of the oil pump assembly after being removed from rear output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226" y="1447800"/>
            <a:ext cx="7113548" cy="498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92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131.1 </a:t>
            </a:r>
            <a:r>
              <a:rPr lang="en-US" sz="2000" dirty="0">
                <a:latin typeface="+mj-lt"/>
              </a:rPr>
              <a:t>Four-wheel-drive vehicles can be achieved by using an existing rear-wheel-drive arrangement and adding a transfer case, or a front-wheel-drive arrangement with the addition of rear axle output shaft and center differential assembly</a:t>
            </a:r>
          </a:p>
        </p:txBody>
      </p:sp>
      <p:pic>
        <p:nvPicPr>
          <p:cNvPr id="5" name="Picture 2" descr="Rear wheel drive can be modified by using front drive axle, front driveshaft and transfer case aligned together in an axis. Front wheel drive can be changed to four-wheel drive with the help of power transfer unit connected to rear driveshaft and rear drive 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7318" y="1440413"/>
            <a:ext cx="2729364" cy="472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07996"/>
          </a:xfrm>
        </p:spPr>
        <p:txBody>
          <a:bodyPr>
            <a:spAutoFit/>
          </a:bodyPr>
          <a:lstStyle/>
          <a:p>
            <a:r>
              <a:rPr lang="en-IN" sz="2400" dirty="0" smtClean="0">
                <a:latin typeface="+mj-lt"/>
              </a:rPr>
              <a:t>7 </a:t>
            </a:r>
            <a:r>
              <a:rPr lang="en-US" sz="2400" b="0" dirty="0">
                <a:latin typeface="+mj-lt"/>
              </a:rPr>
              <a:t>The rear output shaft and sprocket are visible on </a:t>
            </a:r>
            <a:r>
              <a:rPr lang="en-US" sz="2400" b="0" dirty="0" smtClean="0">
                <a:latin typeface="+mj-lt"/>
              </a:rPr>
              <a:t>the right</a:t>
            </a:r>
            <a:r>
              <a:rPr lang="en-US" sz="2400" b="0" dirty="0">
                <a:latin typeface="+mj-lt"/>
              </a:rPr>
              <a:t>. The front output shaft and sprocket are </a:t>
            </a:r>
            <a:r>
              <a:rPr lang="en-US" sz="2400" b="0" dirty="0" smtClean="0">
                <a:latin typeface="+mj-lt"/>
              </a:rPr>
              <a:t>visible on </a:t>
            </a:r>
            <a:r>
              <a:rPr lang="en-US" sz="2400" b="0" dirty="0">
                <a:latin typeface="+mj-lt"/>
              </a:rPr>
              <a:t>the left connected by the drive chain.</a:t>
            </a:r>
            <a:endParaRPr lang="en-US" sz="2400" dirty="0">
              <a:latin typeface="+mj-lt"/>
            </a:endParaRPr>
          </a:p>
        </p:txBody>
      </p:sp>
      <p:pic>
        <p:nvPicPr>
          <p:cNvPr id="7170" name="Picture 2" descr="A photo shows the connection between the output shaft and sproc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226" y="1447800"/>
            <a:ext cx="7113548" cy="498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675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738664"/>
          </a:xfrm>
        </p:spPr>
        <p:txBody>
          <a:bodyPr>
            <a:spAutoFit/>
          </a:bodyPr>
          <a:lstStyle/>
          <a:p>
            <a:r>
              <a:rPr lang="en-IN" sz="2400" dirty="0" smtClean="0">
                <a:latin typeface="+mj-lt"/>
              </a:rPr>
              <a:t>8 </a:t>
            </a:r>
            <a:r>
              <a:rPr lang="en-US" sz="2400" b="0" dirty="0">
                <a:latin typeface="+mj-lt"/>
              </a:rPr>
              <a:t>View of the shift levers and the center differential </a:t>
            </a:r>
            <a:r>
              <a:rPr lang="en-US" sz="2400" b="0" dirty="0" smtClean="0">
                <a:latin typeface="+mj-lt"/>
              </a:rPr>
              <a:t>after the </a:t>
            </a:r>
            <a:r>
              <a:rPr lang="en-US" sz="2400" b="0" dirty="0">
                <a:latin typeface="+mj-lt"/>
              </a:rPr>
              <a:t>chain has been removed.</a:t>
            </a:r>
            <a:endParaRPr lang="en-US" sz="2400" dirty="0">
              <a:latin typeface="+mj-lt"/>
            </a:endParaRPr>
          </a:p>
        </p:txBody>
      </p:sp>
      <p:pic>
        <p:nvPicPr>
          <p:cNvPr id="7170" name="Picture 2" descr="A photo shows the shift lever and central differential after the drive chain being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226" y="1447800"/>
            <a:ext cx="7113548" cy="498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630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430887"/>
          </a:xfrm>
        </p:spPr>
        <p:txBody>
          <a:bodyPr>
            <a:spAutoFit/>
          </a:bodyPr>
          <a:lstStyle/>
          <a:p>
            <a:r>
              <a:rPr lang="en-IN" sz="2800" dirty="0" smtClean="0">
                <a:latin typeface="+mj-lt"/>
              </a:rPr>
              <a:t>9 </a:t>
            </a:r>
            <a:r>
              <a:rPr lang="en-US" sz="2800" b="0" dirty="0">
                <a:latin typeface="+mj-lt"/>
              </a:rPr>
              <a:t>Differential being removed.</a:t>
            </a:r>
            <a:endParaRPr lang="en-US" sz="2800" dirty="0">
              <a:latin typeface="+mj-lt"/>
            </a:endParaRPr>
          </a:p>
        </p:txBody>
      </p:sp>
      <p:pic>
        <p:nvPicPr>
          <p:cNvPr id="7170" name="Picture 2" descr="A photo shows the separation of differential from rear output shaft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226" y="1420486"/>
            <a:ext cx="7113548" cy="498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4512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01134"/>
            <a:ext cx="8229600" cy="738664"/>
          </a:xfrm>
        </p:spPr>
        <p:txBody>
          <a:bodyPr>
            <a:spAutoFit/>
          </a:bodyPr>
          <a:lstStyle/>
          <a:p>
            <a:r>
              <a:rPr lang="en-IN" sz="2400" dirty="0" smtClean="0">
                <a:latin typeface="+mj-lt"/>
              </a:rPr>
              <a:t>10 </a:t>
            </a:r>
            <a:r>
              <a:rPr lang="en-US" sz="2400" b="0" dirty="0">
                <a:latin typeface="+mj-lt"/>
              </a:rPr>
              <a:t>Center differential assembly after removal from </a:t>
            </a:r>
            <a:r>
              <a:rPr lang="en-US" sz="2400" b="0" dirty="0" smtClean="0">
                <a:latin typeface="+mj-lt"/>
              </a:rPr>
              <a:t>the transfer </a:t>
            </a:r>
            <a:r>
              <a:rPr lang="en-US" sz="2400" b="0" dirty="0">
                <a:latin typeface="+mj-lt"/>
              </a:rPr>
              <a:t>case.</a:t>
            </a:r>
            <a:endParaRPr lang="en-US" sz="2400" dirty="0">
              <a:latin typeface="+mj-lt"/>
            </a:endParaRPr>
          </a:p>
        </p:txBody>
      </p:sp>
      <p:pic>
        <p:nvPicPr>
          <p:cNvPr id="7170" name="Picture 2" descr="A photo shows the central differential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0" y="1606785"/>
            <a:ext cx="6504200" cy="455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2261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16468"/>
            <a:ext cx="8229600" cy="923330"/>
          </a:xfrm>
        </p:spPr>
        <p:txBody>
          <a:bodyPr>
            <a:spAutoFit/>
          </a:bodyPr>
          <a:lstStyle/>
          <a:p>
            <a:r>
              <a:rPr lang="en-IN" sz="2000" dirty="0" smtClean="0">
                <a:latin typeface="+mj-lt"/>
              </a:rPr>
              <a:t>11 </a:t>
            </a:r>
            <a:r>
              <a:rPr lang="en-US" sz="2000" b="0" dirty="0">
                <a:latin typeface="+mj-lt"/>
              </a:rPr>
              <a:t>Mode shift fork (upper fork) is used to </a:t>
            </a:r>
            <a:r>
              <a:rPr lang="en-US" sz="2000" b="0" dirty="0" smtClean="0">
                <a:latin typeface="+mj-lt"/>
              </a:rPr>
              <a:t>change two-wheel </a:t>
            </a:r>
            <a:r>
              <a:rPr lang="en-US" sz="2000" b="0" dirty="0">
                <a:latin typeface="+mj-lt"/>
              </a:rPr>
              <a:t>drive and four-wheel drive. The </a:t>
            </a:r>
            <a:r>
              <a:rPr lang="en-US" sz="2000" b="0" dirty="0" smtClean="0">
                <a:latin typeface="+mj-lt"/>
              </a:rPr>
              <a:t>fork is </a:t>
            </a:r>
            <a:r>
              <a:rPr lang="en-US" sz="2000" b="0" dirty="0">
                <a:latin typeface="+mj-lt"/>
              </a:rPr>
              <a:t>attached to the range hub, which </a:t>
            </a:r>
            <a:r>
              <a:rPr lang="en-US" sz="2000" b="0" dirty="0" smtClean="0">
                <a:latin typeface="+mj-lt"/>
              </a:rPr>
              <a:t>changes four-wheel </a:t>
            </a:r>
            <a:r>
              <a:rPr lang="en-US" sz="2000" b="0" dirty="0">
                <a:latin typeface="+mj-lt"/>
              </a:rPr>
              <a:t>drive high to four-wheel drive low.</a:t>
            </a:r>
            <a:endParaRPr lang="en-US" sz="2000" dirty="0">
              <a:latin typeface="+mj-lt"/>
            </a:endParaRPr>
          </a:p>
        </p:txBody>
      </p:sp>
      <p:pic>
        <p:nvPicPr>
          <p:cNvPr id="7170" name="Picture 2" descr="A photo shows a shift fork that changes the wheel drive move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0" y="1606786"/>
            <a:ext cx="6504200" cy="45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1440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8002"/>
            <a:ext cx="8229600" cy="1107996"/>
          </a:xfrm>
        </p:spPr>
        <p:txBody>
          <a:bodyPr>
            <a:spAutoFit/>
          </a:bodyPr>
          <a:lstStyle/>
          <a:p>
            <a:r>
              <a:rPr lang="en-IN" sz="2400" dirty="0" smtClean="0">
                <a:latin typeface="+mj-lt"/>
              </a:rPr>
              <a:t>12 </a:t>
            </a:r>
            <a:r>
              <a:rPr lang="en-US" sz="2400" b="0" dirty="0">
                <a:latin typeface="+mj-lt"/>
              </a:rPr>
              <a:t>Main shaft showing the range hub (left), </a:t>
            </a:r>
            <a:r>
              <a:rPr lang="en-US" sz="2400" b="0" dirty="0" smtClean="0">
                <a:latin typeface="+mj-lt"/>
              </a:rPr>
              <a:t>which changes </a:t>
            </a:r>
            <a:r>
              <a:rPr lang="en-US" sz="2400" b="0" dirty="0">
                <a:latin typeface="+mj-lt"/>
              </a:rPr>
              <a:t>the transfer case between </a:t>
            </a:r>
            <a:r>
              <a:rPr lang="en-US" sz="2400" b="0" dirty="0" smtClean="0">
                <a:latin typeface="+mj-lt"/>
              </a:rPr>
              <a:t>four-wheel high </a:t>
            </a:r>
            <a:r>
              <a:rPr lang="en-US" sz="2400" b="0" dirty="0">
                <a:latin typeface="+mj-lt"/>
              </a:rPr>
              <a:t>and four-wheel low.</a:t>
            </a:r>
            <a:endParaRPr lang="en-US" sz="2400" dirty="0">
              <a:latin typeface="+mj-lt"/>
            </a:endParaRPr>
          </a:p>
        </p:txBody>
      </p:sp>
      <p:pic>
        <p:nvPicPr>
          <p:cNvPr id="7170" name="Picture 2" descr="A photo shows the range hub that changes the transfer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0" y="1598240"/>
            <a:ext cx="6504200" cy="45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203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7334"/>
            <a:ext cx="8229600" cy="738664"/>
          </a:xfrm>
        </p:spPr>
        <p:txBody>
          <a:bodyPr>
            <a:spAutoFit/>
          </a:bodyPr>
          <a:lstStyle/>
          <a:p>
            <a:r>
              <a:rPr lang="en-IN" sz="2400" dirty="0" smtClean="0">
                <a:latin typeface="+mj-lt"/>
              </a:rPr>
              <a:t>13</a:t>
            </a:r>
            <a:r>
              <a:rPr lang="en-US" sz="2400" b="0" dirty="0">
                <a:latin typeface="+mj-lt"/>
              </a:rPr>
              <a:t> The chain used on the NV-242 (right) is larger </a:t>
            </a:r>
            <a:r>
              <a:rPr lang="en-US" sz="2400" b="0" dirty="0" smtClean="0">
                <a:latin typeface="+mj-lt"/>
              </a:rPr>
              <a:t>than the </a:t>
            </a:r>
            <a:r>
              <a:rPr lang="en-US" sz="2400" b="0" dirty="0">
                <a:latin typeface="+mj-lt"/>
              </a:rPr>
              <a:t>chain used in the smaller version NV-231 (left).</a:t>
            </a:r>
            <a:r>
              <a:rPr lang="en-IN" sz="2400" dirty="0" smtClean="0">
                <a:latin typeface="+mj-lt"/>
              </a:rPr>
              <a:t> </a:t>
            </a:r>
            <a:endParaRPr lang="en-US" sz="2400" dirty="0">
              <a:latin typeface="+mj-lt"/>
            </a:endParaRPr>
          </a:p>
        </p:txBody>
      </p:sp>
      <p:pic>
        <p:nvPicPr>
          <p:cNvPr id="7170" name="Picture 2" descr="A photo shows two types of chain drives. One is thinner, while the other is thick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0" y="1606786"/>
            <a:ext cx="6504200" cy="45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7776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05709"/>
            <a:ext cx="8229600" cy="430887"/>
          </a:xfrm>
        </p:spPr>
        <p:txBody>
          <a:bodyPr>
            <a:spAutoFit/>
          </a:bodyPr>
          <a:lstStyle/>
          <a:p>
            <a:r>
              <a:rPr lang="en-IN" sz="2800" dirty="0" smtClean="0">
                <a:latin typeface="+mj-lt"/>
              </a:rPr>
              <a:t>14 </a:t>
            </a:r>
            <a:r>
              <a:rPr lang="en-US" sz="2800" b="0" dirty="0">
                <a:latin typeface="+mj-lt"/>
              </a:rPr>
              <a:t>Reinstalling the components and the drive chain.</a:t>
            </a:r>
            <a:endParaRPr lang="en-US" sz="2800" dirty="0">
              <a:latin typeface="+mj-lt"/>
            </a:endParaRPr>
          </a:p>
        </p:txBody>
      </p:sp>
      <p:pic>
        <p:nvPicPr>
          <p:cNvPr id="7170" name="Picture 2" descr="A photo shows the reinstallation of differential and shift lever back to the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0" y="1598240"/>
            <a:ext cx="6504200" cy="45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918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7334"/>
            <a:ext cx="8229600" cy="738664"/>
          </a:xfrm>
        </p:spPr>
        <p:txBody>
          <a:bodyPr>
            <a:spAutoFit/>
          </a:bodyPr>
          <a:lstStyle/>
          <a:p>
            <a:r>
              <a:rPr lang="en-IN" sz="2400" dirty="0" smtClean="0">
                <a:latin typeface="+mj-lt"/>
              </a:rPr>
              <a:t>15 </a:t>
            </a:r>
            <a:r>
              <a:rPr lang="en-US" sz="2400" b="0" dirty="0">
                <a:latin typeface="+mj-lt"/>
              </a:rPr>
              <a:t>The drive chain should be installed with the </a:t>
            </a:r>
            <a:r>
              <a:rPr lang="en-US" sz="2400" b="0" dirty="0" smtClean="0">
                <a:latin typeface="+mj-lt"/>
              </a:rPr>
              <a:t>black (dark</a:t>
            </a:r>
            <a:r>
              <a:rPr lang="en-US" sz="2400" b="0" dirty="0">
                <a:latin typeface="+mj-lt"/>
              </a:rPr>
              <a:t>) link(s) up.</a:t>
            </a:r>
            <a:endParaRPr lang="en-US" sz="2400" dirty="0">
              <a:latin typeface="+mj-lt"/>
            </a:endParaRPr>
          </a:p>
        </p:txBody>
      </p:sp>
      <p:pic>
        <p:nvPicPr>
          <p:cNvPr id="7170" name="Picture 2" descr="A photo shows a drive chain structure with link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1" y="1598240"/>
            <a:ext cx="6504198" cy="45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9169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2329"/>
            <a:ext cx="8229600" cy="738664"/>
          </a:xfrm>
        </p:spPr>
        <p:txBody>
          <a:bodyPr>
            <a:spAutoFit/>
          </a:bodyPr>
          <a:lstStyle/>
          <a:p>
            <a:r>
              <a:rPr lang="en-IN" sz="2400" dirty="0" smtClean="0">
                <a:latin typeface="+mj-lt"/>
              </a:rPr>
              <a:t>16 </a:t>
            </a:r>
            <a:r>
              <a:rPr lang="en-US" sz="2400" b="0" dirty="0">
                <a:latin typeface="+mj-lt"/>
              </a:rPr>
              <a:t>Install all snap rings so that the sharpest tips </a:t>
            </a:r>
            <a:r>
              <a:rPr lang="en-US" sz="2400" b="0" dirty="0" smtClean="0">
                <a:latin typeface="+mj-lt"/>
              </a:rPr>
              <a:t>face up </a:t>
            </a:r>
            <a:r>
              <a:rPr lang="en-US" sz="2400" b="0" dirty="0">
                <a:latin typeface="+mj-lt"/>
              </a:rPr>
              <a:t>so snap-ring pliers can grab onto the tips </a:t>
            </a:r>
            <a:r>
              <a:rPr lang="en-US" sz="2400" b="0" dirty="0" smtClean="0">
                <a:latin typeface="+mj-lt"/>
              </a:rPr>
              <a:t>for easier </a:t>
            </a:r>
            <a:r>
              <a:rPr lang="en-US" sz="2400" b="0" dirty="0">
                <a:latin typeface="+mj-lt"/>
              </a:rPr>
              <a:t>removal.</a:t>
            </a:r>
            <a:endParaRPr lang="en-US" sz="2400" dirty="0">
              <a:latin typeface="+mj-lt"/>
            </a:endParaRPr>
          </a:p>
        </p:txBody>
      </p:sp>
      <p:pic>
        <p:nvPicPr>
          <p:cNvPr id="7170" name="Picture 2" descr="A photo shows the snap rings that are installed to the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1" y="1606786"/>
            <a:ext cx="6504198" cy="45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387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131.2 </a:t>
            </a:r>
            <a:r>
              <a:rPr lang="en-US" sz="2800" dirty="0">
                <a:latin typeface="+mj-lt"/>
              </a:rPr>
              <a:t>Cutaway of a manually-operated locking hub</a:t>
            </a:r>
          </a:p>
        </p:txBody>
      </p:sp>
      <p:pic>
        <p:nvPicPr>
          <p:cNvPr id="6" name="Picture 2" descr="A photo shows a cutaway of a manually operated locking hu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7804" y="1524000"/>
            <a:ext cx="7008392" cy="483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85111"/>
            <a:ext cx="8229600" cy="430887"/>
          </a:xfrm>
        </p:spPr>
        <p:txBody>
          <a:bodyPr>
            <a:spAutoFit/>
          </a:bodyPr>
          <a:lstStyle/>
          <a:p>
            <a:r>
              <a:rPr lang="en-IN" sz="2800" dirty="0" smtClean="0">
                <a:latin typeface="+mj-lt"/>
              </a:rPr>
              <a:t>17 </a:t>
            </a:r>
            <a:r>
              <a:rPr lang="en-US" sz="2800" b="0" dirty="0">
                <a:latin typeface="+mj-lt"/>
              </a:rPr>
              <a:t>Assembling the case halves.</a:t>
            </a:r>
            <a:endParaRPr lang="en-US" sz="2800" dirty="0">
              <a:latin typeface="+mj-lt"/>
            </a:endParaRPr>
          </a:p>
        </p:txBody>
      </p:sp>
      <p:pic>
        <p:nvPicPr>
          <p:cNvPr id="7170" name="Picture 2" descr="A photo shows the installation of two halves of a transfer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1" y="1607168"/>
            <a:ext cx="6504198" cy="45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9927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07996"/>
          </a:xfrm>
        </p:spPr>
        <p:txBody>
          <a:bodyPr>
            <a:spAutoFit/>
          </a:bodyPr>
          <a:lstStyle/>
          <a:p>
            <a:r>
              <a:rPr lang="en-IN" sz="2400" dirty="0" smtClean="0">
                <a:latin typeface="+mj-lt"/>
              </a:rPr>
              <a:t>18 </a:t>
            </a:r>
            <a:r>
              <a:rPr lang="en-US" sz="2400" b="0" dirty="0">
                <a:latin typeface="+mj-lt"/>
              </a:rPr>
              <a:t>The parting surface should be sealed with </a:t>
            </a:r>
            <a:r>
              <a:rPr lang="en-US" sz="2400" b="0" dirty="0" smtClean="0">
                <a:latin typeface="+mj-lt"/>
              </a:rPr>
              <a:t>RTV silicone. Do </a:t>
            </a:r>
            <a:r>
              <a:rPr lang="en-US" sz="2400" b="0" dirty="0">
                <a:latin typeface="+mj-lt"/>
              </a:rPr>
              <a:t>not use too much or the oil </a:t>
            </a:r>
            <a:r>
              <a:rPr lang="en-US" sz="2400" b="0" dirty="0" smtClean="0">
                <a:latin typeface="+mj-lt"/>
              </a:rPr>
              <a:t>pump screen </a:t>
            </a:r>
            <a:r>
              <a:rPr lang="en-US" sz="2400" b="0" dirty="0">
                <a:latin typeface="+mj-lt"/>
              </a:rPr>
              <a:t>can become clogged.</a:t>
            </a:r>
            <a:endParaRPr lang="en-US" sz="2400" dirty="0">
              <a:latin typeface="+mj-lt"/>
            </a:endParaRPr>
          </a:p>
        </p:txBody>
      </p:sp>
      <p:pic>
        <p:nvPicPr>
          <p:cNvPr id="7170" name="Picture 2" descr="A photo shows a surface being sealed with RTV silic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1" y="1606786"/>
            <a:ext cx="6504198" cy="45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672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21732"/>
            <a:ext cx="8229600" cy="738664"/>
          </a:xfrm>
        </p:spPr>
        <p:txBody>
          <a:bodyPr>
            <a:spAutoFit/>
          </a:bodyPr>
          <a:lstStyle/>
          <a:p>
            <a:r>
              <a:rPr lang="en-IN" sz="2400" dirty="0" smtClean="0">
                <a:latin typeface="+mj-lt"/>
              </a:rPr>
              <a:t>19 </a:t>
            </a:r>
            <a:r>
              <a:rPr lang="en-US" sz="2400" b="0" dirty="0">
                <a:latin typeface="+mj-lt"/>
              </a:rPr>
              <a:t>After attaching the oil pump and tube, the </a:t>
            </a:r>
            <a:r>
              <a:rPr lang="en-US" sz="2400" b="0" dirty="0" smtClean="0">
                <a:latin typeface="+mj-lt"/>
              </a:rPr>
              <a:t>output shaft </a:t>
            </a:r>
            <a:r>
              <a:rPr lang="en-US" sz="2400" b="0" dirty="0">
                <a:latin typeface="+mj-lt"/>
              </a:rPr>
              <a:t>housing is installed.</a:t>
            </a:r>
            <a:endParaRPr lang="en-US" sz="2400" dirty="0">
              <a:latin typeface="+mj-lt"/>
            </a:endParaRPr>
          </a:p>
        </p:txBody>
      </p:sp>
      <p:pic>
        <p:nvPicPr>
          <p:cNvPr id="7170" name="Picture 2" descr="A photo shows the installation of output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1" y="1607167"/>
            <a:ext cx="6504198" cy="455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6263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8002"/>
            <a:ext cx="8229600" cy="1107996"/>
          </a:xfrm>
        </p:spPr>
        <p:txBody>
          <a:bodyPr>
            <a:spAutoFit/>
          </a:bodyPr>
          <a:lstStyle/>
          <a:p>
            <a:r>
              <a:rPr lang="en-IN" sz="2400" dirty="0" smtClean="0">
                <a:latin typeface="+mj-lt"/>
              </a:rPr>
              <a:t>20 </a:t>
            </a:r>
            <a:r>
              <a:rPr lang="en-US" sz="2400" b="0" dirty="0">
                <a:latin typeface="+mj-lt"/>
              </a:rPr>
              <a:t>The output shaft speed sensor drive gear is </a:t>
            </a:r>
            <a:r>
              <a:rPr lang="en-US" sz="2400" b="0" dirty="0" smtClean="0">
                <a:latin typeface="+mj-lt"/>
              </a:rPr>
              <a:t>correctly installed </a:t>
            </a:r>
            <a:r>
              <a:rPr lang="en-US" sz="2400" b="0" dirty="0">
                <a:latin typeface="+mj-lt"/>
              </a:rPr>
              <a:t>in this photo. The slip yoke of </a:t>
            </a:r>
            <a:r>
              <a:rPr lang="en-US" sz="2400" b="0" dirty="0" smtClean="0">
                <a:latin typeface="+mj-lt"/>
              </a:rPr>
              <a:t>the drive </a:t>
            </a:r>
            <a:r>
              <a:rPr lang="en-US" sz="2400" b="0" dirty="0">
                <a:latin typeface="+mj-lt"/>
              </a:rPr>
              <a:t>shaft slips onto the splines and inside </a:t>
            </a:r>
            <a:r>
              <a:rPr lang="en-US" sz="2400" b="0" dirty="0" smtClean="0">
                <a:latin typeface="+mj-lt"/>
              </a:rPr>
              <a:t>the nylon </a:t>
            </a:r>
            <a:r>
              <a:rPr lang="en-US" sz="2400" b="0" dirty="0">
                <a:latin typeface="+mj-lt"/>
              </a:rPr>
              <a:t>gear.</a:t>
            </a:r>
            <a:endParaRPr lang="en-US" sz="2400" dirty="0">
              <a:latin typeface="+mj-lt"/>
            </a:endParaRPr>
          </a:p>
        </p:txBody>
      </p:sp>
      <p:pic>
        <p:nvPicPr>
          <p:cNvPr id="7170" name="Picture 2" descr="A photo shows the output shaft speed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1" y="1607167"/>
            <a:ext cx="6504198" cy="455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97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8002"/>
            <a:ext cx="8229600" cy="1107996"/>
          </a:xfrm>
        </p:spPr>
        <p:txBody>
          <a:bodyPr>
            <a:spAutoFit/>
          </a:bodyPr>
          <a:lstStyle/>
          <a:p>
            <a:r>
              <a:rPr lang="en-IN" sz="2400" dirty="0" smtClean="0">
                <a:latin typeface="+mj-lt"/>
              </a:rPr>
              <a:t>21 </a:t>
            </a:r>
            <a:r>
              <a:rPr lang="en-US" sz="2400" b="0" dirty="0">
                <a:latin typeface="+mj-lt"/>
              </a:rPr>
              <a:t>The electronically-shifted version of the case </a:t>
            </a:r>
            <a:r>
              <a:rPr lang="en-US" sz="2400" b="0" dirty="0" smtClean="0">
                <a:latin typeface="+mj-lt"/>
              </a:rPr>
              <a:t>is identical </a:t>
            </a:r>
            <a:r>
              <a:rPr lang="en-US" sz="2400" b="0" dirty="0">
                <a:latin typeface="+mj-lt"/>
              </a:rPr>
              <a:t>except that the shifting is achieve </a:t>
            </a:r>
            <a:r>
              <a:rPr lang="en-US" sz="2400" b="0" dirty="0" smtClean="0">
                <a:latin typeface="+mj-lt"/>
              </a:rPr>
              <a:t>an electric </a:t>
            </a:r>
            <a:r>
              <a:rPr lang="en-US" sz="2400" b="0" dirty="0">
                <a:latin typeface="+mj-lt"/>
              </a:rPr>
              <a:t>motor, shown here installed in a vehicle.</a:t>
            </a:r>
            <a:endParaRPr lang="en-US" sz="2400" dirty="0">
              <a:latin typeface="+mj-lt"/>
            </a:endParaRPr>
          </a:p>
        </p:txBody>
      </p:sp>
      <p:pic>
        <p:nvPicPr>
          <p:cNvPr id="7170" name="Picture 2" descr="A photo shows an assembled transfer case attached back to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9901" y="1607549"/>
            <a:ext cx="6504198" cy="455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3887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131.3 </a:t>
            </a:r>
            <a:r>
              <a:rPr lang="en-US" sz="2000" dirty="0">
                <a:latin typeface="+mj-lt"/>
              </a:rPr>
              <a:t>Manual locking hubs require that the hubs be rotated to the locked position by hand to allow torque to be applied to the front wheels. Automatic locking hubs enable the driver to shift into four-wheel drive from inside the vehicle</a:t>
            </a:r>
          </a:p>
        </p:txBody>
      </p:sp>
      <p:pic>
        <p:nvPicPr>
          <p:cNvPr id="4" name="Picture 2" descr="A figure shows an automatic looking hub inserted to a wheel hu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6393" y="2205289"/>
            <a:ext cx="4911215"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46463"/>
            <a:ext cx="4800600" cy="481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1459</TotalTime>
  <Words>2204</Words>
  <Application>Microsoft Office PowerPoint</Application>
  <PresentationFormat>On-screen Show (4:3)</PresentationFormat>
  <Paragraphs>130</Paragraphs>
  <Slides>75</Slides>
  <Notes>0</Notes>
  <HiddenSlides>0</HiddenSlides>
  <MMClips>0</MMClips>
  <ScaleCrop>false</ScaleCrop>
  <HeadingPairs>
    <vt:vector size="4" baseType="variant">
      <vt:variant>
        <vt:lpstr>Theme</vt:lpstr>
      </vt:variant>
      <vt:variant>
        <vt:i4>6</vt:i4>
      </vt:variant>
      <vt:variant>
        <vt:lpstr>Slide Titles</vt:lpstr>
      </vt:variant>
      <vt:variant>
        <vt:i4>75</vt:i4>
      </vt:variant>
    </vt:vector>
  </HeadingPairs>
  <TitlesOfParts>
    <vt:vector size="8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FOUR WHEEL DRIVE SYSTEMS (1 OF 2)</vt:lpstr>
      <vt:lpstr>FOUR WHEEL DRIVE SYSTEMS (2 OF 2)</vt:lpstr>
      <vt:lpstr>Figure 131.1 Four-wheel-drive vehicles can be achieved by using an existing rear-wheel-drive arrangement and adding a transfer case, or a front-wheel-drive arrangement with the addition of rear axle output shaft and center differential assembly</vt:lpstr>
      <vt:lpstr>Figure 131.2 Cutaway of a manually-operated locking hub</vt:lpstr>
      <vt:lpstr>Figure 131.3 Manual locking hubs require that the hubs be rotated to the locked position by hand to allow torque to be applied to the front wheels. Automatic locking hubs enable the driver to shift into four-wheel drive from inside the vehicle</vt:lpstr>
      <vt:lpstr>Tech Tip </vt:lpstr>
      <vt:lpstr>Figure 131.4 If a four-wheel-drive vehicle must be towed, it should be either on (a) a flatbed truck</vt:lpstr>
      <vt:lpstr>Figure 131.4 If a four-wheel-drive vehicle must be towed, it should be either on (b) a dolly</vt:lpstr>
      <vt:lpstr>Figure 131.5 When turning a corner, each wheel takes a slightly different path and rotates at a slightly different speed. A full-time system uses a center differential that allows for any speed differences between the front and rear axles. It can therefore be activated on any surface—slippery or dry</vt:lpstr>
      <vt:lpstr>Figure 131.6 A viscous coupling is a sealed unit containing many steel discs. One-half of them are splined to the input shaft, with every other disc splined to the output shaft. Surrounding these discs is a thick (viscous) silicone fluid that expands when hot and effectively locks the discs together</vt:lpstr>
      <vt:lpstr>Figure 131.7 A typical four-wheel-drive vehicle that uses a longitudinal engine and a transfer case to send engine torque to both the front and rear wheel</vt:lpstr>
      <vt:lpstr>ALL-WHEEL DRIVE</vt:lpstr>
      <vt:lpstr>Figure 131.8 The center differential is the heart of a typical all-wheel-drive system. All-wheel-drive systems do not use a low range, and therefore the vehicle may not be able to go off-road like a vehicle equipped with a four-wheel drive with a low range</vt:lpstr>
      <vt:lpstr>FRONT AND REAR DIFFERENTIAL AXLE RATIOS</vt:lpstr>
      <vt:lpstr>TRANSFER CASE (1 OF 2)</vt:lpstr>
      <vt:lpstr>TRANSFER CASE (2 OF 2)</vt:lpstr>
      <vt:lpstr>Figure 131.9 A typical transfer case is attached to the output of the transmission and directs engine torque to the rear or to the front and rear differentials</vt:lpstr>
      <vt:lpstr>Figure 131.10 An exploded view of a New Venture 241 transfer case</vt:lpstr>
      <vt:lpstr>Figure 131.11 (a) When one axle shaft is disconnected, both front wheels can rotate independently, reducing excessive tire wear</vt:lpstr>
      <vt:lpstr>Figure 131.11 (b) In four-wheel-drive mode, vacuum is applied to the front part and the opposite side is vented to atmospheric pressure retracting the shift motor stem. When the transfer case is placed in two-wheel drive, the vacuum is applied to the other side of the diaphragm and the shift collar moves, unlocking the front axles</vt:lpstr>
      <vt:lpstr>Figure 131.12 A General Motors sport utility vehicle front axle showing the electric axle disconnect actuator</vt:lpstr>
      <vt:lpstr>Figure 131.13 The range shift selector on a Hummer H1 sport utility vehicle. This vehicle is always in four-wheel drive, but the driver can select neutral (N) or low range</vt:lpstr>
      <vt:lpstr>Figure 131.14 A typical planetary gear set used in a transfer case</vt:lpstr>
      <vt:lpstr>Figure 131.15 Cutaway of a planetary gear set transfer case</vt:lpstr>
      <vt:lpstr>Figure 131.16 Two-wheel-drive/high-range torque flow in a NV231 transfer case. The sliding range clutch is shifted to the forward position by the range lever and fork, which connects the input gear to the output shaft and rear axle. The mode synchronizer sleeve is moved out of engagement from the drive sprocket to remove torque from the front axle</vt:lpstr>
      <vt:lpstr>Figure 131.17 Four-wheel-drive/high-range torque flow in a NV231 transfer case. The range clutch position remains the same as in two-wheel drive/high-range, but the synchronizer sleeve is moved rearward and engages the drive sprocket clutch teeth. This action connects the drive sprocket to the rear output shaft, thereby applying equal torque to both front and rear output shafts</vt:lpstr>
      <vt:lpstr>Figure 131.18 Four-wheel-drive/low-range torque flow in a NV231 transfer case. The mode synchronizer assembly remains engaged and the range clutch is moved to the rearward position. The annulus (ring) gear is fixed to the case and the input (sun) gear drives the pinion gears, which walk around the stationary annulus gear and drive the planetary carrier and output shaft at a speed lower than the input gear</vt:lpstr>
      <vt:lpstr>QUESTION 1: ?</vt:lpstr>
      <vt:lpstr>ANSWER 1:</vt:lpstr>
      <vt:lpstr>INTERAXLE DIFFERENTIAL</vt:lpstr>
      <vt:lpstr>Figure 131.19 A bevel gear-type interaxle differential</vt:lpstr>
      <vt:lpstr>Figure 131.20 A viscous coupling. Note that the unit is attached to the output shaft between the transfer case (or transaxle) and the rear differential. A typical viscous coupling in a sealed unit is serviced as a complete assembly</vt:lpstr>
      <vt:lpstr>FOUR WHEEL DRIVE AXLES</vt:lpstr>
      <vt:lpstr>Figure 131.21 (a) A standard Cardan U-joint used on the output driveshaft from the transfer case to the front differential assembly</vt:lpstr>
      <vt:lpstr>Figure 131.21 (b) A Cardan-type U-joint at the front drive wheels on a Jeep Wrangler</vt:lpstr>
      <vt:lpstr>Figure 131.22 Constant velocity (CV) joints are used on the front axles of many four-wheel-drive vehicles like this Chevrolet Blazer</vt:lpstr>
      <vt:lpstr>TRANSFER CASE SERVICE AND PROBLEM SOLVING</vt:lpstr>
      <vt:lpstr>Figure 131.23 Most transfer cases use an internal oil pump to force the lubricant throughout the unit. Using the correct lubricant is critical to the proper operation of the transfer case</vt:lpstr>
      <vt:lpstr>Figure 131.24 (a) A pin and rocker-type chain, which is also called a rocker joint-type chain, is used in transfer cases because of low noise and high efficiency, which improves fuel economy</vt:lpstr>
      <vt:lpstr>Figure 131.24 (b) A rocker pin-type chain used in a transfer case. The black link faces upward and is used as an indicator to the service technician to help insure that the chain is replaced in the same side up when it is reassembled</vt:lpstr>
      <vt:lpstr>Figure 131.25 (a) The transfer case shift forks attach to the synchronizer sleeve</vt:lpstr>
      <vt:lpstr>Figure 131.25 (b) The sleeve, hub, and inserts are similar in design except larger than those used in a manual transmission/transaxle</vt:lpstr>
      <vt:lpstr>TECH TIP</vt:lpstr>
      <vt:lpstr>Figure 131.26 When reassembling a transfer case (or another automotive component) that includes a snap ring, always be sure that the upper opening is tapered from the top to allow snap-ring pliers room to get a grip on the open end</vt:lpstr>
      <vt:lpstr>QUESTION 2: ?</vt:lpstr>
      <vt:lpstr>ANSWER 2:</vt:lpstr>
      <vt:lpstr>DIAGNOSING AND SERVING LOCKING HUBS</vt:lpstr>
      <vt:lpstr>Figure 131.27 (a) An exploded view of a Dualmatic® manual locking hub</vt:lpstr>
      <vt:lpstr>Figure 131.27 (b) A Warn® manual locking hub</vt:lpstr>
      <vt:lpstr>NV-242 TRANSFER CASE SERVICE</vt:lpstr>
      <vt:lpstr>1 The identification plate on the housing indicates the transfer case is a New Venture (New Process) model #242 and has a low-range gear ratio of 2.72.1.</vt:lpstr>
      <vt:lpstr>2 Rear output shaft housing being removed.</vt:lpstr>
      <vt:lpstr>3 Before the case can be separated, the bearing retaining snap ring must be removed using snap-ring pliers.</vt:lpstr>
      <vt:lpstr>4 The lubricating oil pump is visible after the cover and bearing assembly have been removed.</vt:lpstr>
      <vt:lpstr>5 The two case halves are being separated.</vt:lpstr>
      <vt:lpstr>6 The oil pump assembly, pickup screen, and tube are visible on the backside of the case cover.</vt:lpstr>
      <vt:lpstr>7 The rear output shaft and sprocket are visible on the right. The front output shaft and sprocket are visible on the left connected by the drive chain.</vt:lpstr>
      <vt:lpstr>8 View of the shift levers and the center differential after the chain has been removed.</vt:lpstr>
      <vt:lpstr>9 Differential being removed.</vt:lpstr>
      <vt:lpstr>10 Center differential assembly after removal from the transfer case.</vt:lpstr>
      <vt:lpstr>11 Mode shift fork (upper fork) is used to change two-wheel drive and four-wheel drive. The fork is attached to the range hub, which changes four-wheel drive high to four-wheel drive low.</vt:lpstr>
      <vt:lpstr>12 Main shaft showing the range hub (left), which changes the transfer case between four-wheel high and four-wheel low.</vt:lpstr>
      <vt:lpstr>13 The chain used on the NV-242 (right) is larger than the chain used in the smaller version NV-231 (left). </vt:lpstr>
      <vt:lpstr>14 Reinstalling the components and the drive chain.</vt:lpstr>
      <vt:lpstr>15 The drive chain should be installed with the black (dark) link(s) up.</vt:lpstr>
      <vt:lpstr>16 Install all snap rings so that the sharpest tips face up so snap-ring pliers can grab onto the tips for easier removal.</vt:lpstr>
      <vt:lpstr>17 Assembling the case halves.</vt:lpstr>
      <vt:lpstr>18 The parting surface should be sealed with RTV silicone. Do not use too much or the oil pump screen can become clogged.</vt:lpstr>
      <vt:lpstr>19 After attaching the oil pump and tube, the output shaft housing is installed.</vt:lpstr>
      <vt:lpstr>20 The output shaft speed sensor drive gear is correctly installed in this photo. The slip yoke of the drive shaft slips onto the splines and inside the nylon gear.</vt:lpstr>
      <vt:lpstr>21 The electronically-shifted version of the case is identical except that the shifting is achieve an electric motor, shown here installed in a vehicle.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131</dc:title>
  <dc:creator>Curt &amp; Tammy</dc:creator>
  <cp:lastModifiedBy>Curt &amp; Tammy</cp:lastModifiedBy>
  <cp:revision>56</cp:revision>
  <dcterms:created xsi:type="dcterms:W3CDTF">2018-09-25T19:30:15Z</dcterms:created>
  <dcterms:modified xsi:type="dcterms:W3CDTF">2019-07-31T16:05:30Z</dcterms:modified>
</cp:coreProperties>
</file>