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26" r:id="rId13"/>
    <p:sldId id="367" r:id="rId14"/>
    <p:sldId id="368" r:id="rId15"/>
    <p:sldId id="327" r:id="rId16"/>
    <p:sldId id="328" r:id="rId17"/>
    <p:sldId id="329" r:id="rId18"/>
    <p:sldId id="330" r:id="rId19"/>
    <p:sldId id="267" r:id="rId20"/>
    <p:sldId id="268" r:id="rId21"/>
    <p:sldId id="369" r:id="rId22"/>
    <p:sldId id="370" r:id="rId23"/>
    <p:sldId id="371" r:id="rId24"/>
    <p:sldId id="331" r:id="rId25"/>
    <p:sldId id="372" r:id="rId26"/>
    <p:sldId id="373" r:id="rId27"/>
    <p:sldId id="374" r:id="rId28"/>
    <p:sldId id="375" r:id="rId29"/>
    <p:sldId id="332" r:id="rId30"/>
    <p:sldId id="333" r:id="rId31"/>
    <p:sldId id="334" r:id="rId32"/>
    <p:sldId id="335" r:id="rId33"/>
    <p:sldId id="336" r:id="rId34"/>
    <p:sldId id="286" r:id="rId35"/>
    <p:sldId id="287" r:id="rId36"/>
    <p:sldId id="376" r:id="rId37"/>
    <p:sldId id="377" r:id="rId38"/>
    <p:sldId id="337" r:id="rId39"/>
    <p:sldId id="338" r:id="rId40"/>
    <p:sldId id="339" r:id="rId41"/>
    <p:sldId id="340" r:id="rId42"/>
    <p:sldId id="378" r:id="rId43"/>
    <p:sldId id="379" r:id="rId44"/>
    <p:sldId id="341" r:id="rId45"/>
    <p:sldId id="342" r:id="rId46"/>
    <p:sldId id="380" r:id="rId47"/>
    <p:sldId id="272" r:id="rId48"/>
    <p:sldId id="343" r:id="rId49"/>
    <p:sldId id="381" r:id="rId50"/>
    <p:sldId id="382" r:id="rId51"/>
    <p:sldId id="383" r:id="rId52"/>
    <p:sldId id="344" r:id="rId53"/>
    <p:sldId id="345" r:id="rId54"/>
    <p:sldId id="346" r:id="rId55"/>
    <p:sldId id="347" r:id="rId56"/>
    <p:sldId id="384" r:id="rId57"/>
    <p:sldId id="348" r:id="rId58"/>
    <p:sldId id="349" r:id="rId59"/>
    <p:sldId id="385" r:id="rId60"/>
    <p:sldId id="350" r:id="rId61"/>
    <p:sldId id="351" r:id="rId62"/>
    <p:sldId id="386" r:id="rId63"/>
    <p:sldId id="352" r:id="rId64"/>
    <p:sldId id="353" r:id="rId65"/>
    <p:sldId id="387" r:id="rId66"/>
    <p:sldId id="354" r:id="rId67"/>
    <p:sldId id="388" r:id="rId68"/>
    <p:sldId id="355" r:id="rId69"/>
    <p:sldId id="389" r:id="rId70"/>
    <p:sldId id="356" r:id="rId71"/>
    <p:sldId id="357" r:id="rId72"/>
    <p:sldId id="358" r:id="rId73"/>
    <p:sldId id="359" r:id="rId74"/>
    <p:sldId id="360" r:id="rId75"/>
    <p:sldId id="361" r:id="rId76"/>
    <p:sldId id="390" r:id="rId77"/>
    <p:sldId id="362" r:id="rId78"/>
    <p:sldId id="274" r:id="rId79"/>
    <p:sldId id="363" r:id="rId80"/>
    <p:sldId id="391" r:id="rId81"/>
    <p:sldId id="364" r:id="rId82"/>
    <p:sldId id="392" r:id="rId83"/>
    <p:sldId id="365" r:id="rId84"/>
    <p:sldId id="299" r:id="rId85"/>
    <p:sldId id="300" r:id="rId86"/>
    <p:sldId id="393" r:id="rId87"/>
    <p:sldId id="366" r:id="rId88"/>
    <p:sldId id="32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3.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130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Drive Axles and Differentials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130.4 A hypoid gear set uses a drive pinion that meshes with the ring gear below the center line of the ring gear</a:t>
            </a:r>
            <a:endParaRPr lang="en-US" dirty="0">
              <a:latin typeface="+mj-lt"/>
            </a:endParaRPr>
          </a:p>
        </p:txBody>
      </p:sp>
      <p:pic>
        <p:nvPicPr>
          <p:cNvPr id="3" name="Picture 2" descr="A figure shows the hypoid gear set in which the pinion gear lies below the center line of drive gear while taking a tur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8" y="2133600"/>
            <a:ext cx="5478976" cy="391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74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130.5 A pair of tapered roller bearings called carrier bearings is used to locate the drive pinion gear and the differential case and ring gear. Another pair of bearings locates the drive pinion gear</a:t>
            </a:r>
          </a:p>
        </p:txBody>
      </p:sp>
      <p:pic>
        <p:nvPicPr>
          <p:cNvPr id="3" name="Picture 2" descr="A figure shows the mesh with pinion gears that are two-sided gears of tapered roller bearings which locate the drive pinion bearings and differential carrier bea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08522" y="2057400"/>
            <a:ext cx="3360072"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39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130.6 The relationship among the ring gear and drive pinion as well as the side and spider gears</a:t>
            </a:r>
            <a:endParaRPr lang="en-US" dirty="0">
              <a:latin typeface="+mj-lt"/>
            </a:endParaRPr>
          </a:p>
        </p:txBody>
      </p:sp>
      <p:pic>
        <p:nvPicPr>
          <p:cNvPr id="3" name="Picture 2" descr="A figure shows the position of pinion gear, spider gears, and side gears during the steering oper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6426" y="1833377"/>
            <a:ext cx="6629560" cy="433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67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130.7 The drive side is the convex side of the ring gear except for some front axles used in four-wheel vehicles, and they often use the concave side on the drive side</a:t>
            </a:r>
          </a:p>
        </p:txBody>
      </p:sp>
      <p:pic>
        <p:nvPicPr>
          <p:cNvPr id="3" name="Picture 2" descr="A figure shows the ring teeth which have toe and heel that acts a concave side and convex side axles that are used while accelerating and decelera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4013" y="1966752"/>
            <a:ext cx="2714386"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6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a hypoid gear set?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A gear set where the pinion meshes with the ring gear below the centerline of the ring gear.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DIFFERENTIAL GEAR RATIOS</a:t>
            </a:r>
            <a:endParaRPr lang="en-US" dirty="0">
              <a:latin typeface="+mj-lt"/>
            </a:endParaRPr>
          </a:p>
        </p:txBody>
      </p:sp>
      <p:sp>
        <p:nvSpPr>
          <p:cNvPr id="3" name="Content Placeholder 2"/>
          <p:cNvSpPr>
            <a:spLocks noGrp="1"/>
          </p:cNvSpPr>
          <p:nvPr>
            <p:ph idx="1"/>
          </p:nvPr>
        </p:nvSpPr>
        <p:spPr/>
        <p:txBody>
          <a:bodyPr/>
          <a:lstStyle/>
          <a:p>
            <a:r>
              <a:rPr lang="en-US" dirty="0"/>
              <a:t>The gear ratio of the final drive (differential) is called the axle ratio</a:t>
            </a:r>
            <a:r>
              <a:rPr lang="en-US" dirty="0" smtClean="0"/>
              <a:t>.</a:t>
            </a:r>
          </a:p>
          <a:p>
            <a:r>
              <a:rPr lang="en-US" dirty="0"/>
              <a:t>To determine the axle ratio, divide the number of teeth of the </a:t>
            </a:r>
            <a:r>
              <a:rPr lang="en-US" dirty="0" smtClean="0"/>
              <a:t>ring gear </a:t>
            </a:r>
            <a:r>
              <a:rPr lang="en-US" dirty="0"/>
              <a:t>(driven gear) by the number of teeth of the drive pinion </a:t>
            </a:r>
            <a:r>
              <a:rPr lang="en-US" dirty="0" smtClean="0"/>
              <a:t>gear (driving </a:t>
            </a:r>
            <a:r>
              <a:rPr lang="en-US" dirty="0"/>
              <a:t>gear</a:t>
            </a:r>
            <a:r>
              <a:rPr lang="en-US" dirty="0" smtClean="0"/>
              <a:t>).</a:t>
            </a:r>
          </a:p>
          <a:p>
            <a:endParaRPr lang="en-US" dirty="0"/>
          </a:p>
        </p:txBody>
      </p:sp>
    </p:spTree>
    <p:extLst>
      <p:ext uri="{BB962C8B-B14F-4D97-AF65-F5344CB8AC3E}">
        <p14:creationId xmlns:p14="http://schemas.microsoft.com/office/powerpoint/2010/main" val="205559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RING AND PINION GEAR SET TYPES</a:t>
            </a:r>
            <a:endParaRPr lang="en-US" dirty="0">
              <a:latin typeface="+mj-lt"/>
            </a:endParaRPr>
          </a:p>
        </p:txBody>
      </p:sp>
      <p:sp>
        <p:nvSpPr>
          <p:cNvPr id="3" name="Content Placeholder 2"/>
          <p:cNvSpPr>
            <a:spLocks noGrp="1"/>
          </p:cNvSpPr>
          <p:nvPr>
            <p:ph idx="1"/>
          </p:nvPr>
        </p:nvSpPr>
        <p:spPr/>
        <p:txBody>
          <a:bodyPr/>
          <a:lstStyle/>
          <a:p>
            <a:r>
              <a:rPr lang="en-US" dirty="0"/>
              <a:t>Hunting gear sets are gear sets with final drive ratios </a:t>
            </a:r>
            <a:r>
              <a:rPr lang="en-US" dirty="0" smtClean="0"/>
              <a:t>expressible in </a:t>
            </a:r>
            <a:r>
              <a:rPr lang="en-US" dirty="0"/>
              <a:t>a fraction that cannot be reduced to any lower terms</a:t>
            </a:r>
            <a:r>
              <a:rPr lang="en-US" dirty="0" smtClean="0"/>
              <a:t>.</a:t>
            </a:r>
          </a:p>
          <a:p>
            <a:r>
              <a:rPr lang="en-US" dirty="0" smtClean="0"/>
              <a:t>Non-hunting </a:t>
            </a:r>
            <a:r>
              <a:rPr lang="en-US" dirty="0"/>
              <a:t>gear sets are gear sets with final drive </a:t>
            </a:r>
            <a:r>
              <a:rPr lang="en-US" dirty="0" smtClean="0"/>
              <a:t>ratios expressible </a:t>
            </a:r>
            <a:r>
              <a:rPr lang="en-US" dirty="0"/>
              <a:t>as a whole number</a:t>
            </a:r>
            <a:r>
              <a:rPr lang="en-US" dirty="0" smtClean="0"/>
              <a:t>.</a:t>
            </a:r>
          </a:p>
          <a:p>
            <a:r>
              <a:rPr lang="en-US" dirty="0"/>
              <a:t>Partially </a:t>
            </a:r>
            <a:r>
              <a:rPr lang="en-US" dirty="0" smtClean="0"/>
              <a:t>non-hunting </a:t>
            </a:r>
            <a:r>
              <a:rPr lang="en-US" dirty="0"/>
              <a:t>gear sets are gear sets with final </a:t>
            </a:r>
            <a:r>
              <a:rPr lang="en-US" dirty="0" smtClean="0"/>
              <a:t>drive ratios </a:t>
            </a:r>
            <a:r>
              <a:rPr lang="en-US" dirty="0"/>
              <a:t>expressible as a reducible fraction not equaling a </a:t>
            </a:r>
            <a:r>
              <a:rPr lang="en-US" dirty="0" smtClean="0"/>
              <a:t>whole number</a:t>
            </a:r>
            <a:r>
              <a:rPr lang="en-US" dirty="0"/>
              <a:t>.</a:t>
            </a:r>
            <a:endParaRPr lang="en-US" dirty="0"/>
          </a:p>
        </p:txBody>
      </p:sp>
    </p:spTree>
    <p:extLst>
      <p:ext uri="{BB962C8B-B14F-4D97-AF65-F5344CB8AC3E}">
        <p14:creationId xmlns:p14="http://schemas.microsoft.com/office/powerpoint/2010/main" val="265201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OPEN DIFFERENTIALS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While cornering, </a:t>
            </a:r>
            <a:r>
              <a:rPr lang="en-US" dirty="0" smtClean="0"/>
              <a:t>allows the </a:t>
            </a:r>
            <a:r>
              <a:rPr lang="en-US" dirty="0"/>
              <a:t>wheels </a:t>
            </a:r>
            <a:r>
              <a:rPr lang="en-US" dirty="0" smtClean="0"/>
              <a:t>to </a:t>
            </a:r>
            <a:r>
              <a:rPr lang="en-US" dirty="0"/>
              <a:t>turn at much greater differences in speed</a:t>
            </a:r>
            <a:r>
              <a:rPr lang="en-US" dirty="0" smtClean="0"/>
              <a:t>.</a:t>
            </a:r>
          </a:p>
          <a:p>
            <a:r>
              <a:rPr lang="en-US" dirty="0" smtClean="0"/>
              <a:t>Torque Flow Through a Standard Open Differential</a:t>
            </a:r>
          </a:p>
          <a:p>
            <a:pPr lvl="1"/>
            <a:r>
              <a:rPr lang="en-US" sz="2200" dirty="0"/>
              <a:t>Open differentials deliver equal torque to </a:t>
            </a:r>
            <a:r>
              <a:rPr lang="en-US" sz="2200" dirty="0" smtClean="0"/>
              <a:t>both wheels </a:t>
            </a:r>
            <a:r>
              <a:rPr lang="en-US" sz="2200" dirty="0"/>
              <a:t>at all times</a:t>
            </a:r>
            <a:r>
              <a:rPr lang="en-US" sz="2200" dirty="0" smtClean="0"/>
              <a:t>.</a:t>
            </a:r>
          </a:p>
          <a:p>
            <a:pPr lvl="1"/>
            <a:r>
              <a:rPr lang="en-US" sz="2200" dirty="0" smtClean="0"/>
              <a:t>When </a:t>
            </a:r>
            <a:r>
              <a:rPr lang="en-US" sz="2200" dirty="0"/>
              <a:t>traveling straight on smooth road surfaces the </a:t>
            </a:r>
            <a:r>
              <a:rPr lang="en-US" sz="2200" dirty="0" smtClean="0"/>
              <a:t>ring gear</a:t>
            </a:r>
            <a:r>
              <a:rPr lang="en-US" sz="2200" dirty="0"/>
              <a:t>, carrier, and the drive axles are traveling at the same </a:t>
            </a:r>
            <a:r>
              <a:rPr lang="en-US" sz="2200" dirty="0" smtClean="0"/>
              <a:t>speed.</a:t>
            </a:r>
          </a:p>
          <a:p>
            <a:pPr lvl="1"/>
            <a:r>
              <a:rPr lang="en-US" sz="2200" dirty="0" smtClean="0"/>
              <a:t>The </a:t>
            </a:r>
            <a:r>
              <a:rPr lang="en-US" sz="2200" dirty="0"/>
              <a:t>ability of the differential </a:t>
            </a:r>
            <a:r>
              <a:rPr lang="en-US" sz="2200" dirty="0" smtClean="0"/>
              <a:t>pinion gears </a:t>
            </a:r>
            <a:r>
              <a:rPr lang="en-US" sz="2200" dirty="0"/>
              <a:t>to spin on their shafts allows each axle to rotate at a </a:t>
            </a:r>
            <a:r>
              <a:rPr lang="en-US" sz="2200" dirty="0" smtClean="0"/>
              <a:t>different speed</a:t>
            </a:r>
            <a:r>
              <a:rPr lang="en-US" sz="2200" dirty="0"/>
              <a:t>.</a:t>
            </a:r>
            <a:endParaRPr lang="en-US" sz="2200" dirty="0" smtClean="0"/>
          </a:p>
          <a:p>
            <a:pPr lvl="1"/>
            <a:endParaRPr lang="en-US" dirty="0"/>
          </a:p>
        </p:txBody>
      </p:sp>
    </p:spTree>
    <p:extLst>
      <p:ext uri="{BB962C8B-B14F-4D97-AF65-F5344CB8AC3E}">
        <p14:creationId xmlns:p14="http://schemas.microsoft.com/office/powerpoint/2010/main" val="388715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130.8 A close-up view of the side gears and spider (pinion) gear. Note the ridges on the gear teeth. These ridges are manufactured into the gear teeth to help retain lubricant so that no metal-to-metal contact occurs</a:t>
            </a:r>
          </a:p>
        </p:txBody>
      </p:sp>
      <p:pic>
        <p:nvPicPr>
          <p:cNvPr id="3" name="Picture 2" descr="A photo shows the side gears and the pinion gears with ridg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1238" y="2374272"/>
            <a:ext cx="4980887" cy="373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6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130.1</a:t>
            </a:r>
            <a:r>
              <a:rPr lang="en-US" dirty="0" smtClean="0"/>
              <a:t> </a:t>
            </a:r>
            <a:r>
              <a:rPr lang="en-US" dirty="0"/>
              <a:t>Describe the operation of a differential and the gear ratios </a:t>
            </a:r>
            <a:r>
              <a:rPr lang="en-US" dirty="0" smtClean="0"/>
              <a:t>set types.</a:t>
            </a:r>
          </a:p>
          <a:p>
            <a:pPr marL="0" indent="0">
              <a:buNone/>
            </a:pPr>
            <a:r>
              <a:rPr lang="en-US" b="1" dirty="0" smtClean="0">
                <a:solidFill>
                  <a:srgbClr val="005A70"/>
                </a:solidFill>
              </a:rPr>
              <a:t>130.2 </a:t>
            </a:r>
            <a:r>
              <a:rPr lang="en-US" dirty="0"/>
              <a:t>Compare the operation of a standard open differential and a </a:t>
            </a:r>
            <a:r>
              <a:rPr lang="en-US" dirty="0" smtClean="0"/>
              <a:t>limited slip </a:t>
            </a:r>
            <a:r>
              <a:rPr lang="en-US" dirty="0"/>
              <a:t>differential</a:t>
            </a:r>
            <a:r>
              <a:rPr lang="en-US" dirty="0" smtClean="0"/>
              <a:t>.</a:t>
            </a:r>
          </a:p>
          <a:p>
            <a:pPr marL="0" indent="0">
              <a:buNone/>
            </a:pPr>
            <a:r>
              <a:rPr lang="en-US" b="1" dirty="0" smtClean="0">
                <a:solidFill>
                  <a:srgbClr val="005A70"/>
                </a:solidFill>
              </a:rPr>
              <a:t>130.3 </a:t>
            </a:r>
            <a:r>
              <a:rPr lang="en-US" dirty="0"/>
              <a:t>Describe the components of a differential and the types of </a:t>
            </a:r>
            <a:r>
              <a:rPr lang="en-US" dirty="0" smtClean="0"/>
              <a:t>bearings used </a:t>
            </a:r>
            <a:r>
              <a:rPr lang="en-US" dirty="0"/>
              <a:t>in drive axles</a:t>
            </a:r>
            <a:r>
              <a:rPr lang="en-US" dirty="0" smtClean="0"/>
              <a:t>.</a:t>
            </a:r>
          </a:p>
          <a:p>
            <a:pPr marL="0" indent="0">
              <a:buNone/>
            </a:pPr>
            <a:r>
              <a:rPr lang="en-US" b="1" dirty="0" smtClean="0">
                <a:solidFill>
                  <a:schemeClr val="accent2"/>
                </a:solidFill>
              </a:rPr>
              <a:t>130.4</a:t>
            </a:r>
            <a:r>
              <a:rPr lang="en-US" dirty="0" smtClean="0"/>
              <a:t> </a:t>
            </a:r>
            <a:r>
              <a:rPr lang="en-US" dirty="0"/>
              <a:t>Explain how to identify, determine the axle ratio, diagnose, </a:t>
            </a:r>
            <a:r>
              <a:rPr lang="en-US" dirty="0" smtClean="0"/>
              <a:t>inspect, and </a:t>
            </a:r>
            <a:r>
              <a:rPr lang="en-US" dirty="0"/>
              <a:t>disassemble a differential.</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LIMITED SLIP DIFFERENTIALS (1 OF 4) </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sz="2200" dirty="0"/>
              <a:t>A limited-slip differential distributes torque to both </a:t>
            </a:r>
            <a:r>
              <a:rPr lang="en-US" sz="2200" dirty="0" smtClean="0"/>
              <a:t>wheels equally </a:t>
            </a:r>
            <a:r>
              <a:rPr lang="en-US" sz="2200" dirty="0"/>
              <a:t>or unequally, allowing the wheels to turn at the same or </a:t>
            </a:r>
            <a:r>
              <a:rPr lang="en-US" sz="2200" dirty="0" smtClean="0"/>
              <a:t>at different speeds depending on traction.</a:t>
            </a:r>
          </a:p>
          <a:p>
            <a:r>
              <a:rPr lang="en-US" dirty="0" smtClean="0"/>
              <a:t>Parts and Operation</a:t>
            </a:r>
          </a:p>
          <a:p>
            <a:pPr lvl="1"/>
            <a:r>
              <a:rPr lang="en-US" sz="2200" dirty="0"/>
              <a:t>Preloaded clutches use </a:t>
            </a:r>
            <a:r>
              <a:rPr lang="en-US" sz="2200" dirty="0" smtClean="0"/>
              <a:t>two mechanisms </a:t>
            </a:r>
            <a:r>
              <a:rPr lang="en-US" sz="2200" dirty="0"/>
              <a:t>to accomplish this action</a:t>
            </a:r>
            <a:r>
              <a:rPr lang="en-US" sz="2200" dirty="0" smtClean="0"/>
              <a:t>.</a:t>
            </a:r>
          </a:p>
          <a:p>
            <a:pPr lvl="1"/>
            <a:r>
              <a:rPr lang="en-US" sz="2200" dirty="0" smtClean="0"/>
              <a:t>A </a:t>
            </a:r>
            <a:r>
              <a:rPr lang="en-US" sz="2200" dirty="0"/>
              <a:t>coil, Belleville, </a:t>
            </a:r>
            <a:r>
              <a:rPr lang="en-US" sz="2200" dirty="0" smtClean="0"/>
              <a:t>or leaf </a:t>
            </a:r>
            <a:r>
              <a:rPr lang="en-US" sz="2200" dirty="0"/>
              <a:t>spring applies a force against the two side gears</a:t>
            </a:r>
            <a:r>
              <a:rPr lang="en-US" sz="2200" dirty="0" smtClean="0"/>
              <a:t>.</a:t>
            </a:r>
          </a:p>
          <a:p>
            <a:pPr lvl="1"/>
            <a:r>
              <a:rPr lang="en-US" sz="2200" dirty="0" smtClean="0"/>
              <a:t>A </a:t>
            </a:r>
            <a:r>
              <a:rPr lang="en-US" sz="2200" dirty="0"/>
              <a:t>multidisc clutch pack or cones </a:t>
            </a:r>
            <a:r>
              <a:rPr lang="en-US" sz="2200" dirty="0" smtClean="0"/>
              <a:t>lie behind </a:t>
            </a:r>
            <a:r>
              <a:rPr lang="en-US" sz="2200" dirty="0"/>
              <a:t>one or both of the side gears</a:t>
            </a:r>
            <a:endParaRPr lang="en-US" sz="2200" dirty="0"/>
          </a:p>
        </p:txBody>
      </p:sp>
    </p:spTree>
    <p:extLst>
      <p:ext uri="{BB962C8B-B14F-4D97-AF65-F5344CB8AC3E}">
        <p14:creationId xmlns:p14="http://schemas.microsoft.com/office/powerpoint/2010/main" val="2386463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LIMITED SLIP DIFFERENTIALS </a:t>
            </a:r>
            <a:r>
              <a:rPr lang="en-US" dirty="0" smtClean="0">
                <a:latin typeface="+mj-lt"/>
              </a:rPr>
              <a:t>(2 OF 4) </a:t>
            </a:r>
            <a:endParaRPr lang="en-US" dirty="0">
              <a:latin typeface="+mj-lt"/>
            </a:endParaRPr>
          </a:p>
        </p:txBody>
      </p:sp>
      <p:sp>
        <p:nvSpPr>
          <p:cNvPr id="3" name="Content Placeholder 2"/>
          <p:cNvSpPr>
            <a:spLocks noGrp="1"/>
          </p:cNvSpPr>
          <p:nvPr>
            <p:ph idx="1"/>
          </p:nvPr>
        </p:nvSpPr>
        <p:spPr/>
        <p:txBody>
          <a:bodyPr/>
          <a:lstStyle/>
          <a:p>
            <a:r>
              <a:rPr lang="en-US" dirty="0" smtClean="0"/>
              <a:t>Cone-Type</a:t>
            </a:r>
          </a:p>
          <a:p>
            <a:pPr lvl="1"/>
            <a:r>
              <a:rPr lang="en-US" dirty="0" smtClean="0"/>
              <a:t>Uses </a:t>
            </a:r>
            <a:r>
              <a:rPr lang="en-US" dirty="0"/>
              <a:t>two tapered cones instead of multidisc clutch packs</a:t>
            </a:r>
            <a:r>
              <a:rPr lang="en-US" dirty="0" smtClean="0"/>
              <a:t>.</a:t>
            </a:r>
          </a:p>
          <a:p>
            <a:pPr lvl="1"/>
            <a:r>
              <a:rPr lang="en-US" dirty="0" smtClean="0"/>
              <a:t>The </a:t>
            </a:r>
            <a:r>
              <a:rPr lang="en-US" dirty="0"/>
              <a:t>cone’s </a:t>
            </a:r>
            <a:r>
              <a:rPr lang="en-US" dirty="0" smtClean="0"/>
              <a:t>tapered end </a:t>
            </a:r>
            <a:r>
              <a:rPr lang="en-US" dirty="0"/>
              <a:t>fits inside a dished receptacle machined into the case</a:t>
            </a:r>
            <a:r>
              <a:rPr lang="en-US" dirty="0" smtClean="0"/>
              <a:t>.</a:t>
            </a:r>
          </a:p>
          <a:p>
            <a:pPr lvl="1"/>
            <a:r>
              <a:rPr lang="en-US" dirty="0"/>
              <a:t>When </a:t>
            </a:r>
            <a:r>
              <a:rPr lang="en-US" dirty="0" smtClean="0"/>
              <a:t>the </a:t>
            </a:r>
            <a:r>
              <a:rPr lang="en-US" dirty="0"/>
              <a:t>cones </a:t>
            </a:r>
            <a:r>
              <a:rPr lang="en-US" dirty="0" smtClean="0"/>
              <a:t>are forced into their </a:t>
            </a:r>
            <a:r>
              <a:rPr lang="en-US" dirty="0"/>
              <a:t>dished receptacles, they come to a stop smoothly, locking </a:t>
            </a:r>
            <a:r>
              <a:rPr lang="en-US" dirty="0" smtClean="0"/>
              <a:t>the side </a:t>
            </a:r>
            <a:r>
              <a:rPr lang="en-US" dirty="0"/>
              <a:t>gears to the case.</a:t>
            </a:r>
            <a:endParaRPr lang="en-US" dirty="0"/>
          </a:p>
        </p:txBody>
      </p:sp>
    </p:spTree>
    <p:extLst>
      <p:ext uri="{BB962C8B-B14F-4D97-AF65-F5344CB8AC3E}">
        <p14:creationId xmlns:p14="http://schemas.microsoft.com/office/powerpoint/2010/main" val="319911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LIMITED SLIP DIFFERENTIALS </a:t>
            </a:r>
            <a:r>
              <a:rPr lang="en-US" dirty="0" smtClean="0">
                <a:latin typeface="+mj-lt"/>
              </a:rPr>
              <a:t>(3 OF 4) </a:t>
            </a:r>
            <a:endParaRPr lang="en-US" dirty="0">
              <a:latin typeface="+mj-lt"/>
            </a:endParaRPr>
          </a:p>
        </p:txBody>
      </p:sp>
      <p:sp>
        <p:nvSpPr>
          <p:cNvPr id="3" name="Content Placeholder 2"/>
          <p:cNvSpPr>
            <a:spLocks noGrp="1"/>
          </p:cNvSpPr>
          <p:nvPr>
            <p:ph idx="1"/>
          </p:nvPr>
        </p:nvSpPr>
        <p:spPr/>
        <p:txBody>
          <a:bodyPr/>
          <a:lstStyle/>
          <a:p>
            <a:r>
              <a:rPr lang="en-US" dirty="0" smtClean="0"/>
              <a:t>Viscous Coupled Limited-Slip Units</a:t>
            </a:r>
          </a:p>
          <a:p>
            <a:pPr lvl="1"/>
            <a:r>
              <a:rPr lang="en-US" dirty="0"/>
              <a:t>Half of the plates are splined to </a:t>
            </a:r>
            <a:r>
              <a:rPr lang="en-US" dirty="0" smtClean="0"/>
              <a:t>the case</a:t>
            </a:r>
            <a:r>
              <a:rPr lang="en-US" dirty="0"/>
              <a:t>, and the other half are alternately splined to each side gear</a:t>
            </a:r>
            <a:r>
              <a:rPr lang="en-US" dirty="0" smtClean="0"/>
              <a:t>.</a:t>
            </a:r>
          </a:p>
          <a:p>
            <a:pPr lvl="1"/>
            <a:r>
              <a:rPr lang="en-US" dirty="0" smtClean="0"/>
              <a:t>The plates </a:t>
            </a:r>
            <a:r>
              <a:rPr lang="en-US" dirty="0"/>
              <a:t>are housed in a sealed chamber, which is filled with a </a:t>
            </a:r>
            <a:r>
              <a:rPr lang="en-US" dirty="0" smtClean="0"/>
              <a:t>thick and </a:t>
            </a:r>
            <a:r>
              <a:rPr lang="en-US" dirty="0"/>
              <a:t>viscous silicone-based fluid</a:t>
            </a:r>
            <a:r>
              <a:rPr lang="en-US" dirty="0" smtClean="0"/>
              <a:t>.</a:t>
            </a:r>
          </a:p>
          <a:p>
            <a:pPr lvl="1"/>
            <a:r>
              <a:rPr lang="en-US" dirty="0"/>
              <a:t>The silicone allows normal </a:t>
            </a:r>
            <a:r>
              <a:rPr lang="en-US" dirty="0" smtClean="0"/>
              <a:t>speed differences </a:t>
            </a:r>
            <a:r>
              <a:rPr lang="en-US" dirty="0"/>
              <a:t>between two shafts, resisting high-speed </a:t>
            </a:r>
            <a:r>
              <a:rPr lang="en-US" dirty="0" smtClean="0"/>
              <a:t>differences associated </a:t>
            </a:r>
            <a:r>
              <a:rPr lang="en-US" dirty="0"/>
              <a:t>with wheel spin on one shaft.</a:t>
            </a:r>
            <a:endParaRPr lang="en-US" dirty="0"/>
          </a:p>
        </p:txBody>
      </p:sp>
    </p:spTree>
    <p:extLst>
      <p:ext uri="{BB962C8B-B14F-4D97-AF65-F5344CB8AC3E}">
        <p14:creationId xmlns:p14="http://schemas.microsoft.com/office/powerpoint/2010/main" val="427746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LIMITED SLIP DIFFERENTIALS </a:t>
            </a:r>
            <a:r>
              <a:rPr lang="en-US" dirty="0" smtClean="0">
                <a:latin typeface="+mj-lt"/>
              </a:rPr>
              <a:t>(4 OF 4) </a:t>
            </a:r>
            <a:endParaRPr lang="en-US" dirty="0">
              <a:latin typeface="+mj-lt"/>
            </a:endParaRPr>
          </a:p>
        </p:txBody>
      </p:sp>
      <p:sp>
        <p:nvSpPr>
          <p:cNvPr id="3" name="Content Placeholder 2"/>
          <p:cNvSpPr>
            <a:spLocks noGrp="1"/>
          </p:cNvSpPr>
          <p:nvPr>
            <p:ph idx="1"/>
          </p:nvPr>
        </p:nvSpPr>
        <p:spPr/>
        <p:txBody>
          <a:bodyPr/>
          <a:lstStyle/>
          <a:p>
            <a:r>
              <a:rPr lang="en-US" dirty="0" smtClean="0"/>
              <a:t>The Eaton “Locker” Differential</a:t>
            </a:r>
          </a:p>
          <a:p>
            <a:pPr lvl="1"/>
            <a:r>
              <a:rPr lang="en-US" dirty="0"/>
              <a:t>When a vehicle spins a rear wheel, both the preloaded </a:t>
            </a:r>
            <a:r>
              <a:rPr lang="en-US" dirty="0" smtClean="0"/>
              <a:t>multidisc differential </a:t>
            </a:r>
            <a:r>
              <a:rPr lang="en-US" dirty="0"/>
              <a:t>and the Eaton “locker” compress their clutch </a:t>
            </a:r>
            <a:r>
              <a:rPr lang="en-US" dirty="0" smtClean="0"/>
              <a:t>packs lying </a:t>
            </a:r>
            <a:r>
              <a:rPr lang="en-US" dirty="0"/>
              <a:t>between the side gears and the case</a:t>
            </a:r>
            <a:r>
              <a:rPr lang="en-US" dirty="0" smtClean="0"/>
              <a:t>.</a:t>
            </a:r>
          </a:p>
          <a:p>
            <a:pPr lvl="1"/>
            <a:r>
              <a:rPr lang="en-US" dirty="0"/>
              <a:t>This allows the case </a:t>
            </a:r>
            <a:r>
              <a:rPr lang="en-US" dirty="0" smtClean="0"/>
              <a:t>to directly </a:t>
            </a:r>
            <a:r>
              <a:rPr lang="en-US" dirty="0"/>
              <a:t>drive the axles, bypassing the effect of the rotating </a:t>
            </a:r>
            <a:r>
              <a:rPr lang="en-US" dirty="0" smtClean="0"/>
              <a:t>differential pinions.</a:t>
            </a:r>
          </a:p>
          <a:p>
            <a:r>
              <a:rPr lang="en-US" dirty="0" err="1" smtClean="0"/>
              <a:t>Torsen</a:t>
            </a:r>
            <a:r>
              <a:rPr lang="en-US" dirty="0" smtClean="0"/>
              <a:t> Differentials</a:t>
            </a:r>
          </a:p>
          <a:p>
            <a:pPr lvl="1"/>
            <a:r>
              <a:rPr lang="en-US" dirty="0" smtClean="0"/>
              <a:t>Uses </a:t>
            </a:r>
            <a:r>
              <a:rPr lang="en-US" dirty="0"/>
              <a:t>a set of worm side gears in </a:t>
            </a:r>
            <a:r>
              <a:rPr lang="en-US" dirty="0" smtClean="0"/>
              <a:t>mesh with </a:t>
            </a:r>
            <a:r>
              <a:rPr lang="en-US" dirty="0"/>
              <a:t>individual worm wheel pinions that are supported by the </a:t>
            </a:r>
            <a:r>
              <a:rPr lang="en-US" dirty="0" smtClean="0"/>
              <a:t>differential case</a:t>
            </a:r>
            <a:r>
              <a:rPr lang="en-US" dirty="0"/>
              <a:t>.</a:t>
            </a:r>
            <a:endParaRPr lang="en-US" dirty="0"/>
          </a:p>
        </p:txBody>
      </p:sp>
    </p:spTree>
    <p:extLst>
      <p:ext uri="{BB962C8B-B14F-4D97-AF65-F5344CB8AC3E}">
        <p14:creationId xmlns:p14="http://schemas.microsoft.com/office/powerpoint/2010/main" val="176355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130.9 (a) A two-wheel-drive vehicle equipped with an open differential. (b) A two-wheel-drive vehicle equipped with a limited-slip differential</a:t>
            </a:r>
            <a:endParaRPr lang="en-US" dirty="0">
              <a:latin typeface="+mj-lt"/>
            </a:endParaRPr>
          </a:p>
        </p:txBody>
      </p:sp>
      <p:pic>
        <p:nvPicPr>
          <p:cNvPr id="3" name="Picture 2" descr="A figure shows the low surface friction equipped with limited slip differential torque distribu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2386326"/>
            <a:ext cx="6026874" cy="364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8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130.10 </a:t>
            </a:r>
            <a:r>
              <a:rPr lang="en-US" sz="1800" dirty="0" err="1">
                <a:latin typeface="+mj-lt"/>
              </a:rPr>
              <a:t>Trac-loc</a:t>
            </a:r>
            <a:r>
              <a:rPr lang="en-US" sz="1800" dirty="0">
                <a:latin typeface="+mj-lt"/>
              </a:rPr>
              <a:t> limited-slip differential. This type of limited-slip differential uses the preload force from a spring and the torque generated by the side gears as the two axles rotate at different rates to apply the clutches and limit the amount of difference in the speed of two axles</a:t>
            </a:r>
          </a:p>
        </p:txBody>
      </p:sp>
      <p:pic>
        <p:nvPicPr>
          <p:cNvPr id="3" name="Picture 2" descr="A figures shows the preloaded clutches which has one piece case, one piece mate shaft, clutch packs with retaining cl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8569" y="2133600"/>
            <a:ext cx="3765275"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130.11 An Eaton locker differential</a:t>
            </a:r>
            <a:endParaRPr lang="en-US" dirty="0">
              <a:latin typeface="+mj-lt"/>
            </a:endParaRPr>
          </a:p>
        </p:txBody>
      </p:sp>
      <p:pic>
        <p:nvPicPr>
          <p:cNvPr id="3" name="Picture 2" descr="A photo shows the Eaton locker differential with cam plate and flywe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685389"/>
            <a:ext cx="6026874" cy="452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3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130.12 This Eaton design differential uses a torque-limiting disc to prevent the possibility of breaking an axle in the event of a high torque demand. When the disc tangs shear, the differential will continue to function but as an open rather than as a  limited-slip differential</a:t>
            </a:r>
          </a:p>
        </p:txBody>
      </p:sp>
      <p:pic>
        <p:nvPicPr>
          <p:cNvPr id="3" name="Picture 2" descr="A figure shows the Eaton locker differential with torque limiting disc that prevents the breakage of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2912" y="2209800"/>
            <a:ext cx="521817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130.13 A </a:t>
            </a:r>
            <a:r>
              <a:rPr lang="en-US" sz="2000" dirty="0" err="1">
                <a:latin typeface="+mj-lt"/>
              </a:rPr>
              <a:t>Torsen</a:t>
            </a:r>
            <a:r>
              <a:rPr lang="en-US" sz="2000" dirty="0">
                <a:latin typeface="+mj-lt"/>
              </a:rPr>
              <a:t> differential. This type of differential provides torque to both drive wheels even if one tire is on ice. The complex system of gears allows this smooth transfer of torque without the use of clutches</a:t>
            </a:r>
          </a:p>
        </p:txBody>
      </p:sp>
      <p:pic>
        <p:nvPicPr>
          <p:cNvPr id="3" name="Picture 2" descr="A figure shows the Torsen differential that has complex system of worm gears supported by differential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9251" y="2057400"/>
            <a:ext cx="52669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60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does a </a:t>
            </a:r>
            <a:r>
              <a:rPr lang="en-US" sz="4000" dirty="0" err="1" smtClean="0">
                <a:solidFill>
                  <a:srgbClr val="000000"/>
                </a:solidFill>
              </a:rPr>
              <a:t>Torsen</a:t>
            </a:r>
            <a:r>
              <a:rPr lang="en-US" sz="4000" dirty="0" smtClean="0">
                <a:solidFill>
                  <a:srgbClr val="000000"/>
                </a:solidFill>
              </a:rPr>
              <a:t> differential provide limited slip capabilities?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130.5</a:t>
            </a:r>
            <a:r>
              <a:rPr lang="en-US" dirty="0" smtClean="0"/>
              <a:t> </a:t>
            </a:r>
            <a:r>
              <a:rPr lang="en-US" dirty="0"/>
              <a:t>Explain how to set the drive pinion depth and replace the </a:t>
            </a:r>
            <a:r>
              <a:rPr lang="en-US" dirty="0" smtClean="0"/>
              <a:t>pinion shaft </a:t>
            </a:r>
            <a:r>
              <a:rPr lang="en-US" dirty="0"/>
              <a:t>bearing</a:t>
            </a:r>
            <a:r>
              <a:rPr lang="en-US" dirty="0" smtClean="0"/>
              <a:t>.</a:t>
            </a:r>
          </a:p>
          <a:p>
            <a:pPr marL="0" indent="0">
              <a:buNone/>
            </a:pPr>
            <a:r>
              <a:rPr lang="en-US" b="1" dirty="0" smtClean="0">
                <a:solidFill>
                  <a:srgbClr val="005A70"/>
                </a:solidFill>
              </a:rPr>
              <a:t>130.6</a:t>
            </a:r>
            <a:r>
              <a:rPr lang="en-US" dirty="0" smtClean="0"/>
              <a:t> </a:t>
            </a:r>
            <a:r>
              <a:rPr lang="en-US" dirty="0"/>
              <a:t>Describe the procedure to check backlash and set the preload </a:t>
            </a:r>
            <a:r>
              <a:rPr lang="en-US" dirty="0" smtClean="0"/>
              <a:t>for pinion </a:t>
            </a:r>
            <a:r>
              <a:rPr lang="en-US" dirty="0"/>
              <a:t>gears and side bearings.</a:t>
            </a:r>
            <a:r>
              <a:rPr lang="en-US" dirty="0" smtClean="0"/>
              <a:t> </a:t>
            </a:r>
          </a:p>
          <a:p>
            <a:pPr marL="0" indent="0">
              <a:buNone/>
            </a:pPr>
            <a:r>
              <a:rPr lang="en-US" b="1" dirty="0" smtClean="0">
                <a:solidFill>
                  <a:schemeClr val="accent2"/>
                </a:solidFill>
              </a:rPr>
              <a:t>130.7</a:t>
            </a:r>
            <a:r>
              <a:rPr lang="en-US" dirty="0" smtClean="0"/>
              <a:t> </a:t>
            </a:r>
            <a:r>
              <a:rPr lang="en-US" dirty="0"/>
              <a:t>Discuss differential lubricants.</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It uses a set of worm gears in mesh with individual worm wheel pinions.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DIFFERENTIAL COMPONENTS (1 OF 2)</a:t>
            </a:r>
            <a:endParaRPr lang="en-US" dirty="0">
              <a:latin typeface="+mj-lt"/>
            </a:endParaRPr>
          </a:p>
        </p:txBody>
      </p:sp>
      <p:sp>
        <p:nvSpPr>
          <p:cNvPr id="3" name="Content Placeholder 2"/>
          <p:cNvSpPr>
            <a:spLocks noGrp="1"/>
          </p:cNvSpPr>
          <p:nvPr>
            <p:ph idx="1"/>
          </p:nvPr>
        </p:nvSpPr>
        <p:spPr/>
        <p:txBody>
          <a:bodyPr/>
          <a:lstStyle/>
          <a:p>
            <a:r>
              <a:rPr lang="en-US" dirty="0" smtClean="0"/>
              <a:t>Drive Pinions</a:t>
            </a:r>
          </a:p>
          <a:p>
            <a:pPr lvl="1"/>
            <a:r>
              <a:rPr lang="en-US" dirty="0" smtClean="0"/>
              <a:t>The </a:t>
            </a:r>
            <a:r>
              <a:rPr lang="en-US" dirty="0"/>
              <a:t>drive pinion gear of the differential is </a:t>
            </a:r>
            <a:r>
              <a:rPr lang="en-US" dirty="0" smtClean="0"/>
              <a:t>driven by </a:t>
            </a:r>
            <a:r>
              <a:rPr lang="en-US" dirty="0"/>
              <a:t>a flange often called a companion flange</a:t>
            </a:r>
            <a:r>
              <a:rPr lang="en-US" dirty="0" smtClean="0"/>
              <a:t>.</a:t>
            </a:r>
          </a:p>
          <a:p>
            <a:pPr lvl="1"/>
            <a:r>
              <a:rPr lang="en-US" dirty="0"/>
              <a:t>The final drive pinion </a:t>
            </a:r>
            <a:r>
              <a:rPr lang="en-US" dirty="0" smtClean="0"/>
              <a:t>shaft may </a:t>
            </a:r>
            <a:r>
              <a:rPr lang="en-US" dirty="0"/>
              <a:t>be supported by bearings using one of two </a:t>
            </a:r>
            <a:r>
              <a:rPr lang="en-US" dirty="0" smtClean="0"/>
              <a:t>methods:</a:t>
            </a:r>
          </a:p>
          <a:p>
            <a:pPr lvl="1"/>
            <a:r>
              <a:rPr lang="en-US" dirty="0" smtClean="0"/>
              <a:t>Two </a:t>
            </a:r>
            <a:r>
              <a:rPr lang="en-US" dirty="0"/>
              <a:t>opposed </a:t>
            </a:r>
            <a:r>
              <a:rPr lang="en-US" dirty="0" smtClean="0"/>
              <a:t>taper roller </a:t>
            </a:r>
            <a:r>
              <a:rPr lang="en-US" dirty="0"/>
              <a:t>bearings, with a collapsible (compressible) </a:t>
            </a:r>
            <a:r>
              <a:rPr lang="en-US" dirty="0" smtClean="0"/>
              <a:t>spacer.</a:t>
            </a:r>
          </a:p>
          <a:p>
            <a:pPr lvl="1"/>
            <a:r>
              <a:rPr lang="en-US" dirty="0"/>
              <a:t>a straddle-mounted </a:t>
            </a:r>
            <a:r>
              <a:rPr lang="en-US" dirty="0" smtClean="0"/>
              <a:t>pinion that uses two opposed taper roller bearings and a third smaller bearing on the machined pilot.</a:t>
            </a:r>
            <a:endParaRPr lang="en-US" dirty="0"/>
          </a:p>
        </p:txBody>
      </p:sp>
    </p:spTree>
    <p:extLst>
      <p:ext uri="{BB962C8B-B14F-4D97-AF65-F5344CB8AC3E}">
        <p14:creationId xmlns:p14="http://schemas.microsoft.com/office/powerpoint/2010/main" val="120709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DIFFERENTIAL COMPONENTS </a:t>
            </a:r>
            <a:r>
              <a:rPr lang="en-US" dirty="0" smtClean="0">
                <a:latin typeface="+mj-lt"/>
              </a:rPr>
              <a:t>(2 OF 2)</a:t>
            </a:r>
            <a:endParaRPr lang="en-US" dirty="0">
              <a:latin typeface="+mj-lt"/>
            </a:endParaRPr>
          </a:p>
        </p:txBody>
      </p:sp>
      <p:sp>
        <p:nvSpPr>
          <p:cNvPr id="3" name="Content Placeholder 2"/>
          <p:cNvSpPr>
            <a:spLocks noGrp="1"/>
          </p:cNvSpPr>
          <p:nvPr>
            <p:ph idx="1"/>
          </p:nvPr>
        </p:nvSpPr>
        <p:spPr/>
        <p:txBody>
          <a:bodyPr/>
          <a:lstStyle/>
          <a:p>
            <a:r>
              <a:rPr lang="en-US" dirty="0" smtClean="0"/>
              <a:t>Drive Pinion Gear Depth</a:t>
            </a:r>
          </a:p>
          <a:p>
            <a:pPr lvl="1"/>
            <a:r>
              <a:rPr lang="en-US" dirty="0" smtClean="0"/>
              <a:t>The </a:t>
            </a:r>
            <a:r>
              <a:rPr lang="en-US" dirty="0"/>
              <a:t>pinion shaft </a:t>
            </a:r>
            <a:r>
              <a:rPr lang="en-US" dirty="0" smtClean="0"/>
              <a:t>mounting method </a:t>
            </a:r>
            <a:r>
              <a:rPr lang="en-US" dirty="0"/>
              <a:t>also determines how deeply the pinion gear meshes </a:t>
            </a:r>
            <a:r>
              <a:rPr lang="en-US" dirty="0" smtClean="0"/>
              <a:t>into the </a:t>
            </a:r>
            <a:r>
              <a:rPr lang="en-US" dirty="0"/>
              <a:t>ring gear</a:t>
            </a:r>
            <a:r>
              <a:rPr lang="en-US" dirty="0" smtClean="0"/>
              <a:t>.</a:t>
            </a:r>
          </a:p>
          <a:p>
            <a:pPr lvl="1"/>
            <a:r>
              <a:rPr lang="en-US" dirty="0" smtClean="0"/>
              <a:t>The </a:t>
            </a:r>
            <a:r>
              <a:rPr lang="en-US" dirty="0"/>
              <a:t>pinion depth adjustment </a:t>
            </a:r>
            <a:r>
              <a:rPr lang="en-US" dirty="0" smtClean="0"/>
              <a:t>is made by </a:t>
            </a:r>
            <a:r>
              <a:rPr lang="en-US" dirty="0"/>
              <a:t>changing the thickness </a:t>
            </a:r>
            <a:r>
              <a:rPr lang="en-US" dirty="0" smtClean="0"/>
              <a:t>of a </a:t>
            </a:r>
            <a:r>
              <a:rPr lang="en-US" dirty="0"/>
              <a:t>shim (spacer</a:t>
            </a:r>
            <a:r>
              <a:rPr lang="en-US" dirty="0" smtClean="0"/>
              <a:t>).</a:t>
            </a:r>
          </a:p>
          <a:p>
            <a:r>
              <a:rPr lang="en-US" dirty="0" smtClean="0"/>
              <a:t>Side Bearings</a:t>
            </a:r>
          </a:p>
          <a:p>
            <a:pPr lvl="1"/>
            <a:r>
              <a:rPr lang="en-US" dirty="0" smtClean="0"/>
              <a:t>The </a:t>
            </a:r>
            <a:r>
              <a:rPr lang="en-US" dirty="0"/>
              <a:t>differential case is supported by two </a:t>
            </a:r>
            <a:r>
              <a:rPr lang="en-US" dirty="0" smtClean="0"/>
              <a:t>side bearings </a:t>
            </a:r>
            <a:r>
              <a:rPr lang="en-US" dirty="0"/>
              <a:t>pressed onto its sides</a:t>
            </a:r>
            <a:r>
              <a:rPr lang="en-US" dirty="0" smtClean="0"/>
              <a:t>.</a:t>
            </a:r>
          </a:p>
          <a:p>
            <a:pPr lvl="1"/>
            <a:r>
              <a:rPr lang="en-US" dirty="0"/>
              <a:t>These </a:t>
            </a:r>
            <a:r>
              <a:rPr lang="en-US" dirty="0" smtClean="0"/>
              <a:t>are usually </a:t>
            </a:r>
            <a:r>
              <a:rPr lang="en-US" dirty="0"/>
              <a:t>tapered roller bearings and are preloaded to ensure </a:t>
            </a:r>
            <a:r>
              <a:rPr lang="en-US" dirty="0" smtClean="0"/>
              <a:t>case rotation </a:t>
            </a:r>
            <a:r>
              <a:rPr lang="en-US" dirty="0"/>
              <a:t>without axial or radial movement.</a:t>
            </a:r>
            <a:endParaRPr lang="en-US" dirty="0"/>
          </a:p>
        </p:txBody>
      </p:sp>
    </p:spTree>
    <p:extLst>
      <p:ext uri="{BB962C8B-B14F-4D97-AF65-F5344CB8AC3E}">
        <p14:creationId xmlns:p14="http://schemas.microsoft.com/office/powerpoint/2010/main" val="336553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130.14 This pinion flange is equipped with a damper weight to help dampen driveline vibrations</a:t>
            </a:r>
            <a:endParaRPr lang="en-US" dirty="0">
              <a:latin typeface="+mj-lt"/>
            </a:endParaRPr>
          </a:p>
        </p:txBody>
      </p:sp>
      <p:pic>
        <p:nvPicPr>
          <p:cNvPr id="3" name="Picture 2" descr="A photo shows the companion flange with damper weight that absorbs shock in the drive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6016" y="1929107"/>
            <a:ext cx="4450381"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130.15 A collapsible spacer-type drive pinion shaft</a:t>
            </a:r>
            <a:endParaRPr lang="en-US" dirty="0">
              <a:latin typeface="+mj-lt"/>
            </a:endParaRPr>
          </a:p>
        </p:txBody>
      </p:sp>
      <p:pic>
        <p:nvPicPr>
          <p:cNvPr id="3" name="Picture 2" descr="A photo shows the collapsible spacer with pinion flange and drive pinion on both its en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677505"/>
            <a:ext cx="6026874" cy="450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4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130.16 Side bearings are press fit on the differential case</a:t>
            </a:r>
            <a:endParaRPr lang="en-US" dirty="0">
              <a:latin typeface="+mj-lt"/>
            </a:endParaRPr>
          </a:p>
        </p:txBody>
      </p:sp>
      <p:pic>
        <p:nvPicPr>
          <p:cNvPr id="3" name="Picture 2" descr="A photo shows the preloaded side bearings which are in tapered shap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2230" y="1689364"/>
            <a:ext cx="5777952"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3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130.17 Some side bearings use threaded adjusters to adjust preload</a:t>
            </a:r>
            <a:endParaRPr lang="en-US" dirty="0">
              <a:latin typeface="+mj-lt"/>
            </a:endParaRPr>
          </a:p>
        </p:txBody>
      </p:sp>
      <p:pic>
        <p:nvPicPr>
          <p:cNvPr id="3" name="Picture 2" descr="A photo shows the side bearing with adjustable nut lock and threaded adjusting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9" y="1904611"/>
            <a:ext cx="5478975"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85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DIFFERENTIAL  AXLE BEARINGS (1 OF 2)</a:t>
            </a:r>
            <a:endParaRPr lang="en-US" dirty="0">
              <a:latin typeface="+mj-lt"/>
            </a:endParaRPr>
          </a:p>
        </p:txBody>
      </p:sp>
      <p:sp>
        <p:nvSpPr>
          <p:cNvPr id="3" name="Content Placeholder 2"/>
          <p:cNvSpPr>
            <a:spLocks noGrp="1"/>
          </p:cNvSpPr>
          <p:nvPr>
            <p:ph idx="1"/>
          </p:nvPr>
        </p:nvSpPr>
        <p:spPr/>
        <p:txBody>
          <a:bodyPr/>
          <a:lstStyle/>
          <a:p>
            <a:r>
              <a:rPr lang="en-US" dirty="0" smtClean="0"/>
              <a:t>Ball Bearings/ Rear Axles</a:t>
            </a:r>
          </a:p>
          <a:p>
            <a:pPr lvl="1"/>
            <a:r>
              <a:rPr lang="en-US" dirty="0" smtClean="0"/>
              <a:t>If </a:t>
            </a:r>
            <a:r>
              <a:rPr lang="en-US" dirty="0"/>
              <a:t>ball bearings are used, </a:t>
            </a:r>
            <a:r>
              <a:rPr lang="en-US" dirty="0" smtClean="0"/>
              <a:t>the bearing </a:t>
            </a:r>
            <a:r>
              <a:rPr lang="en-US" dirty="0"/>
              <a:t>itself absorbs the radial forces</a:t>
            </a:r>
            <a:r>
              <a:rPr lang="en-US" dirty="0" smtClean="0"/>
              <a:t>.</a:t>
            </a:r>
          </a:p>
          <a:p>
            <a:pPr lvl="1"/>
            <a:r>
              <a:rPr lang="en-US" dirty="0" smtClean="0"/>
              <a:t>There </a:t>
            </a:r>
            <a:r>
              <a:rPr lang="en-US" dirty="0"/>
              <a:t>is no axle shaft end play (thrust) adjustment</a:t>
            </a:r>
            <a:r>
              <a:rPr lang="en-US" dirty="0" smtClean="0"/>
              <a:t>.</a:t>
            </a:r>
          </a:p>
          <a:p>
            <a:r>
              <a:rPr lang="en-US" dirty="0" smtClean="0"/>
              <a:t>Straight Roller Bearings/ Rear Axle</a:t>
            </a:r>
          </a:p>
          <a:p>
            <a:pPr lvl="1"/>
            <a:r>
              <a:rPr lang="en-US" dirty="0" smtClean="0"/>
              <a:t>The </a:t>
            </a:r>
            <a:r>
              <a:rPr lang="en-US" dirty="0"/>
              <a:t>axle surface serves as the inner </a:t>
            </a:r>
            <a:r>
              <a:rPr lang="en-US" dirty="0" smtClean="0"/>
              <a:t>race.</a:t>
            </a:r>
          </a:p>
          <a:p>
            <a:pPr lvl="1"/>
            <a:r>
              <a:rPr lang="en-US" dirty="0"/>
              <a:t>The bearing is </a:t>
            </a:r>
            <a:r>
              <a:rPr lang="en-US" dirty="0" smtClean="0"/>
              <a:t>lubricated by </a:t>
            </a:r>
            <a:r>
              <a:rPr lang="en-US" dirty="0"/>
              <a:t>the hypoid lubricant</a:t>
            </a:r>
            <a:r>
              <a:rPr lang="en-US" dirty="0" smtClean="0"/>
              <a:t>.</a:t>
            </a:r>
          </a:p>
          <a:p>
            <a:pPr lvl="1"/>
            <a:r>
              <a:rPr lang="en-US" dirty="0"/>
              <a:t>There is no axle shaft end </a:t>
            </a:r>
            <a:r>
              <a:rPr lang="en-US" dirty="0" smtClean="0"/>
              <a:t>play adjustment </a:t>
            </a:r>
            <a:r>
              <a:rPr lang="en-US" dirty="0"/>
              <a:t>with this design.</a:t>
            </a:r>
            <a:endParaRPr lang="en-US" dirty="0"/>
          </a:p>
        </p:txBody>
      </p:sp>
    </p:spTree>
    <p:extLst>
      <p:ext uri="{BB962C8B-B14F-4D97-AF65-F5344CB8AC3E}">
        <p14:creationId xmlns:p14="http://schemas.microsoft.com/office/powerpoint/2010/main" val="1884889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DIFFERENTIAL  AXLE BEARINGS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Tapered Roller Bearings/ Rear Axles</a:t>
            </a:r>
          </a:p>
          <a:p>
            <a:pPr lvl="1"/>
            <a:r>
              <a:rPr lang="en-US" dirty="0"/>
              <a:t>The </a:t>
            </a:r>
            <a:r>
              <a:rPr lang="en-US" dirty="0" smtClean="0"/>
              <a:t>bearing is </a:t>
            </a:r>
            <a:r>
              <a:rPr lang="en-US" dirty="0"/>
              <a:t>pre-lubricated before it is installed and is held by a press fit </a:t>
            </a:r>
            <a:r>
              <a:rPr lang="en-US" dirty="0" smtClean="0"/>
              <a:t>on the </a:t>
            </a:r>
            <a:r>
              <a:rPr lang="en-US" dirty="0"/>
              <a:t>axle shaft</a:t>
            </a:r>
            <a:r>
              <a:rPr lang="en-US" dirty="0" smtClean="0"/>
              <a:t>.</a:t>
            </a:r>
          </a:p>
          <a:p>
            <a:pPr lvl="1"/>
            <a:r>
              <a:rPr lang="en-US" dirty="0" smtClean="0"/>
              <a:t>The axle </a:t>
            </a:r>
            <a:r>
              <a:rPr lang="en-US" dirty="0"/>
              <a:t>shaft end play is </a:t>
            </a:r>
            <a:r>
              <a:rPr lang="en-US" dirty="0" smtClean="0"/>
              <a:t>adjustable using either an adjusting nut or shims.</a:t>
            </a:r>
            <a:endParaRPr lang="en-US" dirty="0"/>
          </a:p>
        </p:txBody>
      </p:sp>
    </p:spTree>
    <p:extLst>
      <p:ext uri="{BB962C8B-B14F-4D97-AF65-F5344CB8AC3E}">
        <p14:creationId xmlns:p14="http://schemas.microsoft.com/office/powerpoint/2010/main" val="10206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130.18 (a) The axle shaft itself is the inner race if a straight roller bearing is used </a:t>
            </a:r>
            <a:endParaRPr lang="en-US" dirty="0">
              <a:latin typeface="+mj-lt"/>
            </a:endParaRPr>
          </a:p>
        </p:txBody>
      </p:sp>
      <p:pic>
        <p:nvPicPr>
          <p:cNvPr id="3" name="Picture 2" descr="A photo shows the axle shaft with straight roller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7438" y="1885569"/>
            <a:ext cx="5067537"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5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DRIVE AXLES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Terminology</a:t>
            </a:r>
          </a:p>
          <a:p>
            <a:pPr lvl="1"/>
            <a:r>
              <a:rPr lang="en-US" dirty="0"/>
              <a:t>The major parts of a drive axle include</a:t>
            </a:r>
            <a:r>
              <a:rPr lang="en-US" dirty="0" smtClean="0"/>
              <a:t>:</a:t>
            </a:r>
          </a:p>
          <a:p>
            <a:pPr lvl="1"/>
            <a:r>
              <a:rPr lang="en-US" dirty="0" smtClean="0"/>
              <a:t>The ring and pinion gears</a:t>
            </a:r>
          </a:p>
          <a:p>
            <a:pPr lvl="1"/>
            <a:r>
              <a:rPr lang="en-US" dirty="0" smtClean="0"/>
              <a:t>Differential</a:t>
            </a:r>
          </a:p>
          <a:p>
            <a:pPr lvl="1"/>
            <a:r>
              <a:rPr lang="en-US" dirty="0" smtClean="0"/>
              <a:t>Axle shafts</a:t>
            </a:r>
          </a:p>
          <a:p>
            <a:r>
              <a:rPr lang="en-US" dirty="0" smtClean="0"/>
              <a:t>Purpose and Function</a:t>
            </a:r>
          </a:p>
          <a:p>
            <a:pPr lvl="1"/>
            <a:r>
              <a:rPr lang="en-US" dirty="0"/>
              <a:t>To change the direction of engine </a:t>
            </a:r>
            <a:r>
              <a:rPr lang="en-US" dirty="0" smtClean="0"/>
              <a:t>torque.</a:t>
            </a:r>
          </a:p>
          <a:p>
            <a:pPr lvl="1"/>
            <a:r>
              <a:rPr lang="en-US" dirty="0"/>
              <a:t>To allow the drive wheels to rotate at different </a:t>
            </a:r>
            <a:r>
              <a:rPr lang="en-US" dirty="0" smtClean="0"/>
              <a:t>speeds.</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130.18 (b) The straight roller bearings are lubricated by the rear axle fluid, and a leak at the rear axle seal can cause this fluid to get onto brake components</a:t>
            </a:r>
          </a:p>
        </p:txBody>
      </p:sp>
      <p:pic>
        <p:nvPicPr>
          <p:cNvPr id="3" name="Picture 2" descr="A photo shows the lubrication oil in the axl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7438" y="2096927"/>
            <a:ext cx="5067537" cy="411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2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DIFFERENTIAL IDENTIFICATION</a:t>
            </a:r>
            <a:endParaRPr lang="en-US" dirty="0">
              <a:latin typeface="+mj-lt"/>
            </a:endParaRPr>
          </a:p>
        </p:txBody>
      </p:sp>
      <p:sp>
        <p:nvSpPr>
          <p:cNvPr id="3" name="Content Placeholder 2"/>
          <p:cNvSpPr>
            <a:spLocks noGrp="1"/>
          </p:cNvSpPr>
          <p:nvPr>
            <p:ph idx="1"/>
          </p:nvPr>
        </p:nvSpPr>
        <p:spPr/>
        <p:txBody>
          <a:bodyPr/>
          <a:lstStyle/>
          <a:p>
            <a:r>
              <a:rPr lang="en-US" dirty="0"/>
              <a:t>Before any service work is performed on a differential assembly, </a:t>
            </a:r>
            <a:r>
              <a:rPr lang="en-US" dirty="0" smtClean="0"/>
              <a:t>the </a:t>
            </a:r>
            <a:r>
              <a:rPr lang="en-US" i="1" dirty="0" smtClean="0"/>
              <a:t>exact </a:t>
            </a:r>
            <a:r>
              <a:rPr lang="en-US" dirty="0"/>
              <a:t>axle specification must be determined</a:t>
            </a:r>
            <a:r>
              <a:rPr lang="en-US" dirty="0" smtClean="0"/>
              <a:t>.</a:t>
            </a:r>
          </a:p>
          <a:p>
            <a:r>
              <a:rPr lang="en-US" dirty="0"/>
              <a:t>Differential assembly </a:t>
            </a:r>
            <a:r>
              <a:rPr lang="en-US" dirty="0" smtClean="0"/>
              <a:t>identification includes:</a:t>
            </a:r>
          </a:p>
          <a:p>
            <a:pPr lvl="1"/>
            <a:r>
              <a:rPr lang="en-US" dirty="0"/>
              <a:t>Visual </a:t>
            </a:r>
            <a:r>
              <a:rPr lang="en-US" dirty="0" smtClean="0"/>
              <a:t>identification</a:t>
            </a:r>
          </a:p>
          <a:p>
            <a:pPr lvl="1"/>
            <a:r>
              <a:rPr lang="en-US" dirty="0"/>
              <a:t>Axle assembly </a:t>
            </a:r>
            <a:r>
              <a:rPr lang="en-US" dirty="0" smtClean="0"/>
              <a:t>number</a:t>
            </a:r>
          </a:p>
          <a:p>
            <a:pPr lvl="1"/>
            <a:r>
              <a:rPr lang="en-US" dirty="0"/>
              <a:t>Limited-slip identification </a:t>
            </a:r>
            <a:r>
              <a:rPr lang="en-US" dirty="0" smtClean="0"/>
              <a:t>tag</a:t>
            </a:r>
          </a:p>
          <a:p>
            <a:pPr lvl="1"/>
            <a:r>
              <a:rPr lang="en-US" dirty="0"/>
              <a:t>Differential cover shape</a:t>
            </a:r>
            <a:endParaRPr lang="en-US" dirty="0"/>
          </a:p>
        </p:txBody>
      </p:sp>
    </p:spTree>
    <p:extLst>
      <p:ext uri="{BB962C8B-B14F-4D97-AF65-F5344CB8AC3E}">
        <p14:creationId xmlns:p14="http://schemas.microsoft.com/office/powerpoint/2010/main" val="298593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600200"/>
            <a:ext cx="58959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130.19 The pinion gear thrust washers can be destroyed by spinning one wheel for an extended period of time</a:t>
            </a:r>
            <a:endParaRPr lang="en-US" dirty="0">
              <a:latin typeface="+mj-lt"/>
            </a:endParaRPr>
          </a:p>
        </p:txBody>
      </p:sp>
      <p:pic>
        <p:nvPicPr>
          <p:cNvPr id="3" name="Picture 2" descr="A photo shows the pinion gear with pinion gear thrust wash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9" y="1883300"/>
            <a:ext cx="5478975"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45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DETERMINING THE AXLE RATIO OF A DIFFERENTIAL</a:t>
            </a:r>
            <a:endParaRPr lang="en-US" dirty="0">
              <a:latin typeface="+mj-lt"/>
            </a:endParaRPr>
          </a:p>
        </p:txBody>
      </p:sp>
      <p:sp>
        <p:nvSpPr>
          <p:cNvPr id="3" name="Content Placeholder 2"/>
          <p:cNvSpPr>
            <a:spLocks noGrp="1"/>
          </p:cNvSpPr>
          <p:nvPr>
            <p:ph idx="1"/>
          </p:nvPr>
        </p:nvSpPr>
        <p:spPr/>
        <p:txBody>
          <a:bodyPr/>
          <a:lstStyle/>
          <a:p>
            <a:r>
              <a:rPr lang="en-US" sz="2400" dirty="0"/>
              <a:t>Hoist the vehicle safely</a:t>
            </a:r>
            <a:r>
              <a:rPr lang="en-US" sz="2400" dirty="0" smtClean="0"/>
              <a:t>.</a:t>
            </a:r>
          </a:p>
          <a:p>
            <a:r>
              <a:rPr lang="en-US" sz="2400" dirty="0"/>
              <a:t>Mark the rear tires with masking tape at 12 o’clock position</a:t>
            </a:r>
            <a:r>
              <a:rPr lang="en-US" sz="2400" dirty="0" smtClean="0"/>
              <a:t>.</a:t>
            </a:r>
          </a:p>
          <a:p>
            <a:r>
              <a:rPr lang="en-US" sz="2400" dirty="0"/>
              <a:t>Mark the driveshaft with masking tape</a:t>
            </a:r>
            <a:r>
              <a:rPr lang="en-US" sz="2400" dirty="0" smtClean="0"/>
              <a:t>.</a:t>
            </a:r>
          </a:p>
          <a:p>
            <a:r>
              <a:rPr lang="en-US" sz="2400" dirty="0"/>
              <a:t>Have an assistant hold one drive tire to keep it from </a:t>
            </a:r>
            <a:r>
              <a:rPr lang="en-US" sz="2400" dirty="0" smtClean="0"/>
              <a:t>moving and </a:t>
            </a:r>
            <a:r>
              <a:rPr lang="en-US" sz="2400" dirty="0"/>
              <a:t>slowly rotate the other drive tire exactly 10 times </a:t>
            </a:r>
            <a:r>
              <a:rPr lang="en-US" sz="2400" dirty="0" smtClean="0"/>
              <a:t>while the </a:t>
            </a:r>
            <a:r>
              <a:rPr lang="en-US" sz="2400" dirty="0"/>
              <a:t>assistant counts the driveshaft revolutions</a:t>
            </a:r>
            <a:r>
              <a:rPr lang="en-US" sz="2400" dirty="0" smtClean="0"/>
              <a:t>.</a:t>
            </a:r>
          </a:p>
          <a:p>
            <a:r>
              <a:rPr lang="en-US" sz="2400" dirty="0"/>
              <a:t>Multiply the driveshaft revolutions by 2 (except for </a:t>
            </a:r>
            <a:r>
              <a:rPr lang="en-US" sz="2400" dirty="0" smtClean="0"/>
              <a:t>a limited- slip </a:t>
            </a:r>
            <a:r>
              <a:rPr lang="en-US" sz="2400" dirty="0"/>
              <a:t>differential), and then move the decimal </a:t>
            </a:r>
            <a:r>
              <a:rPr lang="en-US" sz="2400" dirty="0" smtClean="0"/>
              <a:t>point one </a:t>
            </a:r>
            <a:r>
              <a:rPr lang="en-US" sz="2400" dirty="0"/>
              <a:t>place to the left.</a:t>
            </a:r>
            <a:endParaRPr lang="en-US" sz="2400" dirty="0"/>
          </a:p>
        </p:txBody>
      </p:sp>
    </p:spTree>
    <p:extLst>
      <p:ext uri="{BB962C8B-B14F-4D97-AF65-F5344CB8AC3E}">
        <p14:creationId xmlns:p14="http://schemas.microsoft.com/office/powerpoint/2010/main" val="274549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END NOISE DIAGNOSIS</a:t>
            </a:r>
            <a:endParaRPr lang="en-US" dirty="0">
              <a:latin typeface="+mj-lt"/>
            </a:endParaRPr>
          </a:p>
        </p:txBody>
      </p:sp>
      <p:sp>
        <p:nvSpPr>
          <p:cNvPr id="3" name="Content Placeholder 2"/>
          <p:cNvSpPr>
            <a:spLocks noGrp="1"/>
          </p:cNvSpPr>
          <p:nvPr>
            <p:ph idx="1"/>
          </p:nvPr>
        </p:nvSpPr>
        <p:spPr/>
        <p:txBody>
          <a:bodyPr/>
          <a:lstStyle/>
          <a:p>
            <a:r>
              <a:rPr lang="en-US" dirty="0"/>
              <a:t>Typical noise and its </a:t>
            </a:r>
            <a:r>
              <a:rPr lang="en-US" dirty="0" smtClean="0"/>
              <a:t>sources include:</a:t>
            </a:r>
          </a:p>
          <a:p>
            <a:pPr lvl="1"/>
            <a:endParaRPr lang="en-US" dirty="0" smtClean="0"/>
          </a:p>
          <a:p>
            <a:pPr lvl="1"/>
            <a:r>
              <a:rPr lang="en-US" dirty="0" smtClean="0"/>
              <a:t>Grinding </a:t>
            </a:r>
            <a:r>
              <a:rPr lang="en-US" dirty="0"/>
              <a:t>or growling noise while turning —usual cause is </a:t>
            </a:r>
            <a:r>
              <a:rPr lang="en-US" dirty="0" smtClean="0"/>
              <a:t>a defective </a:t>
            </a:r>
            <a:r>
              <a:rPr lang="en-US" dirty="0"/>
              <a:t>axle bearing</a:t>
            </a:r>
            <a:r>
              <a:rPr lang="en-US" dirty="0" smtClean="0"/>
              <a:t>.</a:t>
            </a:r>
          </a:p>
          <a:p>
            <a:pPr lvl="1"/>
            <a:endParaRPr lang="en-US" dirty="0" smtClean="0"/>
          </a:p>
          <a:p>
            <a:pPr lvl="1"/>
            <a:r>
              <a:rPr lang="en-US" dirty="0" smtClean="0"/>
              <a:t>Whine </a:t>
            </a:r>
            <a:r>
              <a:rPr lang="en-US" dirty="0"/>
              <a:t>noise during cruise —drive pinion bearings are </a:t>
            </a:r>
            <a:r>
              <a:rPr lang="en-US" dirty="0" smtClean="0"/>
              <a:t>the likely </a:t>
            </a:r>
            <a:r>
              <a:rPr lang="en-US" dirty="0"/>
              <a:t>causes of this type of noise.</a:t>
            </a:r>
            <a:endParaRPr lang="en-US" dirty="0"/>
          </a:p>
        </p:txBody>
      </p:sp>
    </p:spTree>
    <p:extLst>
      <p:ext uri="{BB962C8B-B14F-4D97-AF65-F5344CB8AC3E}">
        <p14:creationId xmlns:p14="http://schemas.microsoft.com/office/powerpoint/2010/main" val="239609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DIFFERENTIAL INSPECTION</a:t>
            </a:r>
            <a:endParaRPr lang="en-US" dirty="0">
              <a:latin typeface="+mj-lt"/>
            </a:endParaRPr>
          </a:p>
        </p:txBody>
      </p:sp>
      <p:sp>
        <p:nvSpPr>
          <p:cNvPr id="3" name="Content Placeholder 2"/>
          <p:cNvSpPr>
            <a:spLocks noGrp="1"/>
          </p:cNvSpPr>
          <p:nvPr>
            <p:ph idx="1"/>
          </p:nvPr>
        </p:nvSpPr>
        <p:spPr/>
        <p:txBody>
          <a:bodyPr/>
          <a:lstStyle/>
          <a:p>
            <a:r>
              <a:rPr lang="en-US" dirty="0"/>
              <a:t>Carefully inspect the differential for obvious damage or wear</a:t>
            </a:r>
            <a:r>
              <a:rPr lang="en-US" dirty="0" smtClean="0"/>
              <a:t>.</a:t>
            </a:r>
          </a:p>
          <a:p>
            <a:r>
              <a:rPr lang="en-US" dirty="0"/>
              <a:t>Check the backlash</a:t>
            </a:r>
            <a:r>
              <a:rPr lang="en-US" dirty="0" smtClean="0"/>
              <a:t>.</a:t>
            </a:r>
          </a:p>
          <a:p>
            <a:r>
              <a:rPr lang="en-US" dirty="0"/>
              <a:t>Also use a dial indicator to check ring gear </a:t>
            </a:r>
            <a:r>
              <a:rPr lang="en-US" dirty="0" smtClean="0"/>
              <a:t>runout.</a:t>
            </a:r>
            <a:endParaRPr lang="en-US" dirty="0"/>
          </a:p>
        </p:txBody>
      </p:sp>
    </p:spTree>
    <p:extLst>
      <p:ext uri="{BB962C8B-B14F-4D97-AF65-F5344CB8AC3E}">
        <p14:creationId xmlns:p14="http://schemas.microsoft.com/office/powerpoint/2010/main" val="204121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130.20 This differential has obviously been leaking. If the differential lubricant is low, wear may have occurred that would require further inspection</a:t>
            </a:r>
            <a:endParaRPr lang="en-US" dirty="0">
              <a:latin typeface="+mj-lt"/>
            </a:endParaRPr>
          </a:p>
        </p:txBody>
      </p:sp>
      <p:pic>
        <p:nvPicPr>
          <p:cNvPr id="3" name="Picture 2" descr="A photo shows the differential getting damaged due to low lubrication and high w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8" y="1905000"/>
            <a:ext cx="5478976" cy="380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3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130.21 (a) Backlash is determined by mounting a dial indicator to the differential housing and placing the button of the gauge against a tooth of the ring gear. Moving the ring gear back and forth will indicate on the dial indicator the amount of backlash</a:t>
            </a:r>
            <a:endParaRPr lang="en-US" dirty="0">
              <a:latin typeface="+mj-lt"/>
            </a:endParaRPr>
          </a:p>
        </p:txBody>
      </p:sp>
      <p:pic>
        <p:nvPicPr>
          <p:cNvPr id="3" name="Picture 2" descr="A photo shows the inspection of ring gear by using dial indic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0365" y="1905000"/>
            <a:ext cx="4619319"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24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130.21 (b) Backlash is the clearance between the drive pinion and the ring gear teeth</a:t>
            </a:r>
            <a:endParaRPr lang="en-US" dirty="0">
              <a:latin typeface="+mj-lt"/>
            </a:endParaRPr>
          </a:p>
        </p:txBody>
      </p:sp>
      <p:pic>
        <p:nvPicPr>
          <p:cNvPr id="3" name="Picture 2" descr="A photo shows the clearance distance between the backlashes is 0.005 inch to 0.008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6157" y="2062178"/>
            <a:ext cx="69067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7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130.1 The differential assembly changes the direction of engine torque and increases the torque to the drive wheels</a:t>
            </a:r>
            <a:endParaRPr lang="en-US" sz="2400" dirty="0">
              <a:latin typeface="+mj-lt"/>
            </a:endParaRPr>
          </a:p>
        </p:txBody>
      </p:sp>
      <p:pic>
        <p:nvPicPr>
          <p:cNvPr id="5" name="Picture 2" descr="A figure shows the differential assembly of drive axle. The angle between the wheel and the drive shaft is 90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4570" y="2209800"/>
            <a:ext cx="55839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130.22 Ring gear runout should be less than 0.002 inch (0.05 mm) as measured by a dial indicator</a:t>
            </a:r>
            <a:endParaRPr lang="en-US" dirty="0">
              <a:latin typeface="+mj-lt"/>
            </a:endParaRPr>
          </a:p>
        </p:txBody>
      </p:sp>
      <p:pic>
        <p:nvPicPr>
          <p:cNvPr id="3" name="Picture 2" descr="A photo shows the inspection of ring gear run out measured through dial indic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4300" y="1906431"/>
            <a:ext cx="4573812"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4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TOOTH CONTACT PATTERN TEST</a:t>
            </a:r>
            <a:endParaRPr lang="en-US" dirty="0">
              <a:latin typeface="+mj-lt"/>
            </a:endParaRPr>
          </a:p>
        </p:txBody>
      </p:sp>
      <p:sp>
        <p:nvSpPr>
          <p:cNvPr id="3" name="Content Placeholder 2"/>
          <p:cNvSpPr>
            <a:spLocks noGrp="1"/>
          </p:cNvSpPr>
          <p:nvPr>
            <p:ph idx="1"/>
          </p:nvPr>
        </p:nvSpPr>
        <p:spPr/>
        <p:txBody>
          <a:bodyPr/>
          <a:lstStyle/>
          <a:p>
            <a:r>
              <a:rPr lang="en-US" dirty="0"/>
              <a:t>A tooth contact pattern test is an excellent method for </a:t>
            </a:r>
            <a:r>
              <a:rPr lang="en-US" dirty="0" smtClean="0"/>
              <a:t>checking proper </a:t>
            </a:r>
            <a:r>
              <a:rPr lang="en-US" dirty="0"/>
              <a:t>drive pinion depth as well as proper backlash between </a:t>
            </a:r>
            <a:r>
              <a:rPr lang="en-US" dirty="0" smtClean="0"/>
              <a:t>the drive </a:t>
            </a:r>
            <a:r>
              <a:rPr lang="en-US" dirty="0"/>
              <a:t>pinion and the ring gear</a:t>
            </a:r>
            <a:r>
              <a:rPr lang="en-US" dirty="0" smtClean="0"/>
              <a:t>.</a:t>
            </a:r>
          </a:p>
          <a:p>
            <a:r>
              <a:rPr lang="en-US" dirty="0"/>
              <a:t>Any faults in these areas will be </a:t>
            </a:r>
            <a:r>
              <a:rPr lang="en-US" dirty="0" smtClean="0"/>
              <a:t>reflected in </a:t>
            </a:r>
            <a:r>
              <a:rPr lang="en-US" dirty="0"/>
              <a:t>the pattern.</a:t>
            </a:r>
            <a:endParaRPr lang="en-US" dirty="0"/>
          </a:p>
        </p:txBody>
      </p:sp>
    </p:spTree>
    <p:extLst>
      <p:ext uri="{BB962C8B-B14F-4D97-AF65-F5344CB8AC3E}">
        <p14:creationId xmlns:p14="http://schemas.microsoft.com/office/powerpoint/2010/main" val="301986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130.23 Force has to be applied to the ring gear to achieve a proper contact pattern</a:t>
            </a:r>
            <a:endParaRPr lang="en-US" dirty="0">
              <a:latin typeface="+mj-lt"/>
            </a:endParaRPr>
          </a:p>
        </p:txBody>
      </p:sp>
      <p:pic>
        <p:nvPicPr>
          <p:cNvPr id="3" name="Picture 2" descr="A figure shows the ring gear pattern test in a small pry bar with applied force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9605" y="1899320"/>
            <a:ext cx="6026874" cy="420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5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130.24 Tooth contact pattern</a:t>
            </a:r>
            <a:endParaRPr lang="en-US" dirty="0">
              <a:latin typeface="+mj-lt"/>
            </a:endParaRPr>
          </a:p>
        </p:txBody>
      </p:sp>
      <p:pic>
        <p:nvPicPr>
          <p:cNvPr id="3" name="Picture 2" descr="The figure shows the following tooth pattern:&#10;Driver side convex and cast side convex:&#10;Condition: Backlash incorrect - too much; clearance between the pinion and ring gears; pinion depth correct.&#10;Correction: Increase the thickness of the left (ring gear side) shim and decrease the thickness of the right shim an equal amount.&#10;Service hints:&#10;How to check patterns:&#10;• Brush gear marking compound on the ring gear teeth.&#10;• Apply brakes so that 50 lb. ft. is needed to rotate the pinion.&#10;• Rotate the pinion six times clockwise and six times counterclockwise.&#10;• Observe the tooth contact pattern and make any necessary corrections.&#10;&#10;Driver side convex and cast side convex:&#10;Condition: Backlash correct; pinion depth correct&#10;Correction: None&#10;Service hints:&#10;• Patterns that vary may be caused by loose bearings on the pinion or the differential case. check these bearing preload settings:&#10;o Total assembly&#10;o Differential case&#10;o Pinion&#10;• If these settings are good, look for damaged or incorrectly assembled parts.&#10;&#10;Driver side convex and cast side convex:&#10;Condition: Backlash incorrect - too little clearance between the pinion and ring gears; pinion depth correct&#10;Correction: Increase the thickness of the right (ring gear side) shim and decrease the thickness of the left (ring gear side) shim.&#10;Service hints:&#10;Side bearing gear locations:&#10;• Between the side bearing cones and the differential case.&#10;• Between the side bearing cups and the rear axle housing.&#10;&#10;Driver side convex and cast side convex:&#10;Condition: Backlash correct; pinion depth incorrect - pinion gear is too far away from the ring gear.&#10;Correction: Increase the pinion shim thickness&#10;Service hints:&#10;How to check patterns:&#10;• Brush gear marking compound on the ring gear teeth.&#10;• Apply brakes so that 50 lb. ft. is needed to rotate the pinion.&#10;• Rotate the pinion six times clockwise and six times counterclockwise.&#10;• Observe the tooth contact pattern and make any necessary corrections.&#10;&#10;Driver side convex and cast side convex:&#10;Condition: Backlash correct; pinion depth correct&#10;Correction: None&#10;Service hints:&#10;Patterns that vary may be caused by loose bearings on the pinion or the differential case. check these bearing preload settings:&#10;• Total assembly&#10;• Differential case&#10;• Pinion&#10;If these settings are good, look for damaged or incorrectly assembled parts.&#10;&#10;Driver side convex and cast side convex:&#10;Condition: Backlash correct; pinion depth incorrect - pinion gear is too close to ring gear&#10;Correction: Decrease the pinion shim thickness&#10;Service hints:&#10;Pinion depth shim locations:&#10;• Between the inner pinion bearing cone and the head of the pinion gear.&#10;• Between the inner pinion bearing cup and the rear axle housing.&#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09800" y="1462889"/>
            <a:ext cx="4428312" cy="491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5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DIFFERENTIAL  DISASSEMBLY</a:t>
            </a:r>
            <a:endParaRPr lang="en-US" dirty="0">
              <a:latin typeface="+mj-lt"/>
            </a:endParaRPr>
          </a:p>
        </p:txBody>
      </p:sp>
      <p:sp>
        <p:nvSpPr>
          <p:cNvPr id="3" name="Content Placeholder 2"/>
          <p:cNvSpPr>
            <a:spLocks noGrp="1"/>
          </p:cNvSpPr>
          <p:nvPr>
            <p:ph idx="1"/>
          </p:nvPr>
        </p:nvSpPr>
        <p:spPr/>
        <p:txBody>
          <a:bodyPr/>
          <a:lstStyle/>
          <a:p>
            <a:r>
              <a:rPr lang="en-US" sz="2400" dirty="0" smtClean="0"/>
              <a:t>Remove the housing cover and drain fluid.</a:t>
            </a:r>
          </a:p>
          <a:p>
            <a:r>
              <a:rPr lang="en-US" sz="2400" dirty="0" smtClean="0"/>
              <a:t>Remove pinon shaft</a:t>
            </a:r>
          </a:p>
          <a:p>
            <a:r>
              <a:rPr lang="en-US" sz="2400" dirty="0" smtClean="0"/>
              <a:t>Push in axles and remove c-clips</a:t>
            </a:r>
          </a:p>
          <a:p>
            <a:r>
              <a:rPr lang="en-US" sz="2400" dirty="0" smtClean="0"/>
              <a:t>Remove axles</a:t>
            </a:r>
          </a:p>
          <a:p>
            <a:r>
              <a:rPr lang="en-US" sz="2400" dirty="0" smtClean="0"/>
              <a:t>Mark and remove side bearing caps</a:t>
            </a:r>
          </a:p>
          <a:p>
            <a:r>
              <a:rPr lang="en-US" sz="2400" dirty="0" smtClean="0"/>
              <a:t>Install spreader and remove carrier case.</a:t>
            </a:r>
          </a:p>
          <a:p>
            <a:r>
              <a:rPr lang="en-US" sz="2400" dirty="0" smtClean="0"/>
              <a:t>Remove pinion shaft nut and washer</a:t>
            </a:r>
          </a:p>
          <a:p>
            <a:r>
              <a:rPr lang="en-US" sz="2400" dirty="0" smtClean="0"/>
              <a:t>Remove pinion flange, seal and front bearing.</a:t>
            </a:r>
          </a:p>
          <a:p>
            <a:r>
              <a:rPr lang="en-US" sz="2400" dirty="0" smtClean="0"/>
              <a:t>Remove pinion gear.</a:t>
            </a:r>
            <a:endParaRPr lang="en-US" sz="2400" dirty="0"/>
          </a:p>
        </p:txBody>
      </p:sp>
    </p:spTree>
    <p:extLst>
      <p:ext uri="{BB962C8B-B14F-4D97-AF65-F5344CB8AC3E}">
        <p14:creationId xmlns:p14="http://schemas.microsoft.com/office/powerpoint/2010/main" val="339926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130.25 Mark the differential bearing caps before removing them to make sure that they are replaced in the same location</a:t>
            </a:r>
            <a:endParaRPr lang="en-US" dirty="0">
              <a:latin typeface="+mj-lt"/>
            </a:endParaRPr>
          </a:p>
        </p:txBody>
      </p:sp>
      <p:pic>
        <p:nvPicPr>
          <p:cNvPr id="3" name="Picture 2" descr="A figure shows a differential disassembly with ring gear meshed to an axle shaft inside a differential casing and supported by differential bearing caps on either en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5046" y="1713868"/>
            <a:ext cx="4352321"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7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130.26 Pinion gear and associated parts. The pinion end yoke is also called the pinion flange</a:t>
            </a:r>
            <a:endParaRPr lang="en-US" dirty="0">
              <a:latin typeface="+mj-lt"/>
            </a:endParaRPr>
          </a:p>
        </p:txBody>
      </p:sp>
      <p:pic>
        <p:nvPicPr>
          <p:cNvPr id="3" name="Picture 2" descr="The figure shows the following parts connected to each order in order as follows:&#10;• Pinion shaft, rear bearing cone, rear bearing race, front bearing cone, front bearing race, oil slinger, pinion oil seal, and flang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8741" y="1777142"/>
            <a:ext cx="6026874" cy="432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71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PINION SHAFT BEARING REPLACEMENT</a:t>
            </a:r>
            <a:endParaRPr lang="en-US" dirty="0">
              <a:latin typeface="+mj-lt"/>
            </a:endParaRPr>
          </a:p>
        </p:txBody>
      </p:sp>
      <p:sp>
        <p:nvSpPr>
          <p:cNvPr id="3" name="Content Placeholder 2"/>
          <p:cNvSpPr>
            <a:spLocks noGrp="1"/>
          </p:cNvSpPr>
          <p:nvPr>
            <p:ph idx="1"/>
          </p:nvPr>
        </p:nvSpPr>
        <p:spPr/>
        <p:txBody>
          <a:bodyPr/>
          <a:lstStyle/>
          <a:p>
            <a:r>
              <a:rPr lang="en-US" dirty="0"/>
              <a:t>The rear pinion shaft bearing (closest to the drive pinion </a:t>
            </a:r>
            <a:r>
              <a:rPr lang="en-US" dirty="0" smtClean="0"/>
              <a:t>gear) is </a:t>
            </a:r>
            <a:r>
              <a:rPr lang="en-US" dirty="0"/>
              <a:t>usually pressed out the drive pinion</a:t>
            </a:r>
            <a:r>
              <a:rPr lang="en-US" dirty="0" smtClean="0"/>
              <a:t>.</a:t>
            </a:r>
          </a:p>
          <a:p>
            <a:r>
              <a:rPr lang="en-US" dirty="0"/>
              <a:t>A shim is usually </a:t>
            </a:r>
            <a:r>
              <a:rPr lang="en-US" dirty="0" smtClean="0"/>
              <a:t>located between </a:t>
            </a:r>
            <a:r>
              <a:rPr lang="en-US" dirty="0"/>
              <a:t>the drive pinion gear and the rear drive pinion bearing </a:t>
            </a:r>
            <a:r>
              <a:rPr lang="en-US" dirty="0" smtClean="0"/>
              <a:t>to properly </a:t>
            </a:r>
            <a:r>
              <a:rPr lang="en-US" dirty="0"/>
              <a:t>position the drive pinion in relation to the ring gear</a:t>
            </a:r>
            <a:r>
              <a:rPr lang="en-US" dirty="0" smtClean="0"/>
              <a:t>.</a:t>
            </a:r>
          </a:p>
          <a:p>
            <a:r>
              <a:rPr lang="en-US" dirty="0"/>
              <a:t>Two methods are </a:t>
            </a:r>
            <a:r>
              <a:rPr lang="en-US" dirty="0" smtClean="0"/>
              <a:t>used to </a:t>
            </a:r>
            <a:r>
              <a:rPr lang="en-US" dirty="0"/>
              <a:t>ensure proper drive pinion gear </a:t>
            </a:r>
            <a:r>
              <a:rPr lang="en-US" dirty="0" smtClean="0"/>
              <a:t>preload</a:t>
            </a:r>
          </a:p>
          <a:p>
            <a:pPr lvl="1"/>
            <a:r>
              <a:rPr lang="en-US" dirty="0" smtClean="0"/>
              <a:t>Shims</a:t>
            </a:r>
          </a:p>
          <a:p>
            <a:pPr lvl="1"/>
            <a:r>
              <a:rPr lang="en-US" dirty="0" smtClean="0"/>
              <a:t>Collapsible spacer</a:t>
            </a:r>
            <a:endParaRPr lang="en-US" dirty="0"/>
          </a:p>
        </p:txBody>
      </p:sp>
    </p:spTree>
    <p:extLst>
      <p:ext uri="{BB962C8B-B14F-4D97-AF65-F5344CB8AC3E}">
        <p14:creationId xmlns:p14="http://schemas.microsoft.com/office/powerpoint/2010/main" val="397317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130.27 The pinion on the left uses a collapsible spacer, and the pinion on the right uses shims to provide the necessary preload to the pinion shaft bearings</a:t>
            </a:r>
          </a:p>
        </p:txBody>
      </p:sp>
      <p:pic>
        <p:nvPicPr>
          <p:cNvPr id="3" name="Picture 2" descr="A figure shows the pinion shaft bearing replacement with preload shims and collapsible spac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044" y="2422402"/>
            <a:ext cx="8021769" cy="353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5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130.28 The ring and pinion gears are a matched set and are marked for correct pinion depth variance</a:t>
            </a:r>
            <a:endParaRPr lang="en-US" dirty="0">
              <a:latin typeface="+mj-lt"/>
            </a:endParaRPr>
          </a:p>
        </p:txBody>
      </p:sp>
      <p:pic>
        <p:nvPicPr>
          <p:cNvPr id="3" name="Picture 2" descr="A figure shows a ring and pinion gear with production number and gear matching number inscribed on th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559" y="1797032"/>
            <a:ext cx="4762786" cy="429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9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130.2 The difference between the travel distance of the drive wheels is controlled by the differential</a:t>
            </a:r>
            <a:endParaRPr lang="en-US" sz="2400" dirty="0">
              <a:latin typeface="+mj-lt"/>
            </a:endParaRPr>
          </a:p>
        </p:txBody>
      </p:sp>
      <p:pic>
        <p:nvPicPr>
          <p:cNvPr id="6" name="Picture 2" descr="A figure shows the movement of wheels with respect to its stee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2300" y="1883753"/>
            <a:ext cx="4477810"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DRIVE PINION DEPTH</a:t>
            </a:r>
            <a:endParaRPr lang="en-US" dirty="0">
              <a:latin typeface="+mj-lt"/>
            </a:endParaRPr>
          </a:p>
        </p:txBody>
      </p:sp>
      <p:sp>
        <p:nvSpPr>
          <p:cNvPr id="3" name="Content Placeholder 2"/>
          <p:cNvSpPr>
            <a:spLocks noGrp="1"/>
          </p:cNvSpPr>
          <p:nvPr>
            <p:ph idx="1"/>
          </p:nvPr>
        </p:nvSpPr>
        <p:spPr/>
        <p:txBody>
          <a:bodyPr/>
          <a:lstStyle/>
          <a:p>
            <a:r>
              <a:rPr lang="en-US" dirty="0"/>
              <a:t>Correct drive pinion depth measurement can be </a:t>
            </a:r>
            <a:r>
              <a:rPr lang="en-US" dirty="0" smtClean="0"/>
              <a:t>determined in </a:t>
            </a:r>
            <a:r>
              <a:rPr lang="en-US" dirty="0"/>
              <a:t>several different ways</a:t>
            </a:r>
            <a:r>
              <a:rPr lang="en-US" dirty="0" smtClean="0"/>
              <a:t>:</a:t>
            </a:r>
          </a:p>
          <a:p>
            <a:pPr lvl="1"/>
            <a:r>
              <a:rPr lang="en-US" dirty="0"/>
              <a:t>Wear pattern analysis</a:t>
            </a:r>
            <a:r>
              <a:rPr lang="en-US" dirty="0" smtClean="0"/>
              <a:t>.</a:t>
            </a:r>
          </a:p>
          <a:p>
            <a:pPr lvl="1"/>
            <a:r>
              <a:rPr lang="en-US" dirty="0"/>
              <a:t>Plus (+) and minus (−) markings on the drive pinion</a:t>
            </a:r>
            <a:r>
              <a:rPr lang="en-US" dirty="0" smtClean="0"/>
              <a:t>.</a:t>
            </a:r>
          </a:p>
          <a:p>
            <a:pPr lvl="1"/>
            <a:r>
              <a:rPr lang="en-US" dirty="0"/>
              <a:t>A gauging set and depth micrometer</a:t>
            </a:r>
            <a:r>
              <a:rPr lang="en-US" dirty="0" smtClean="0"/>
              <a:t>.</a:t>
            </a:r>
          </a:p>
          <a:p>
            <a:endParaRPr lang="en-US" dirty="0"/>
          </a:p>
        </p:txBody>
      </p:sp>
    </p:spTree>
    <p:extLst>
      <p:ext uri="{BB962C8B-B14F-4D97-AF65-F5344CB8AC3E}">
        <p14:creationId xmlns:p14="http://schemas.microsoft.com/office/powerpoint/2010/main" val="423739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130.29 Special tool kit used for determining the correct pinion shaft shim thickness</a:t>
            </a:r>
            <a:endParaRPr lang="en-US" dirty="0">
              <a:latin typeface="+mj-lt"/>
            </a:endParaRPr>
          </a:p>
        </p:txBody>
      </p:sp>
      <p:pic>
        <p:nvPicPr>
          <p:cNvPr id="3" name="Picture 2" descr="An illustration of a special tool kit.The special tool kit comprises of the following parts:&#10;Arbor discs&#10;Dial indicator&#10;Arbor&#10;Screw&#10;Cone&#10;Pinion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2039" y="1709332"/>
            <a:ext cx="3458334"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66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PINION GEAR PRELOAD</a:t>
            </a:r>
            <a:endParaRPr lang="en-US" dirty="0">
              <a:latin typeface="+mj-lt"/>
            </a:endParaRPr>
          </a:p>
        </p:txBody>
      </p:sp>
      <p:sp>
        <p:nvSpPr>
          <p:cNvPr id="3" name="Content Placeholder 2"/>
          <p:cNvSpPr>
            <a:spLocks noGrp="1"/>
          </p:cNvSpPr>
          <p:nvPr>
            <p:ph idx="1"/>
          </p:nvPr>
        </p:nvSpPr>
        <p:spPr/>
        <p:txBody>
          <a:bodyPr/>
          <a:lstStyle/>
          <a:p>
            <a:r>
              <a:rPr lang="en-US" dirty="0"/>
              <a:t>A new drive pinion nut should be used and </a:t>
            </a:r>
            <a:r>
              <a:rPr lang="en-US" dirty="0" smtClean="0"/>
              <a:t>tightened to </a:t>
            </a:r>
            <a:r>
              <a:rPr lang="en-US" dirty="0"/>
              <a:t>specifications</a:t>
            </a:r>
            <a:r>
              <a:rPr lang="en-US" dirty="0" smtClean="0"/>
              <a:t>.</a:t>
            </a:r>
          </a:p>
          <a:p>
            <a:r>
              <a:rPr lang="en-US" dirty="0"/>
              <a:t>After the nut has been tightened, torque </a:t>
            </a:r>
            <a:r>
              <a:rPr lang="en-US" dirty="0" smtClean="0"/>
              <a:t>needed to </a:t>
            </a:r>
            <a:r>
              <a:rPr lang="en-US" dirty="0"/>
              <a:t>rotate the drive pinion should be measured using a </a:t>
            </a:r>
            <a:r>
              <a:rPr lang="en-US" dirty="0" smtClean="0"/>
              <a:t>beam-type torque </a:t>
            </a:r>
            <a:r>
              <a:rPr lang="en-US" dirty="0"/>
              <a:t>wrench</a:t>
            </a:r>
            <a:r>
              <a:rPr lang="en-US" dirty="0" smtClean="0"/>
              <a:t>.</a:t>
            </a:r>
          </a:p>
          <a:p>
            <a:r>
              <a:rPr lang="en-US" dirty="0"/>
              <a:t>The drive pinion nut is then tightened farther </a:t>
            </a:r>
            <a:r>
              <a:rPr lang="en-US" dirty="0" smtClean="0"/>
              <a:t>until the </a:t>
            </a:r>
            <a:r>
              <a:rPr lang="en-US" dirty="0"/>
              <a:t>turning torque is within specifications.</a:t>
            </a:r>
            <a:endParaRPr lang="en-US" dirty="0"/>
          </a:p>
        </p:txBody>
      </p:sp>
    </p:spTree>
    <p:extLst>
      <p:ext uri="{BB962C8B-B14F-4D97-AF65-F5344CB8AC3E}">
        <p14:creationId xmlns:p14="http://schemas.microsoft.com/office/powerpoint/2010/main" val="416866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130.30 Using an inch-pound torque wrench to check the rotating torque of the drive pinion. This procedure is very important if the axle uses a collapsible spacer. </a:t>
            </a:r>
          </a:p>
        </p:txBody>
      </p:sp>
      <p:pic>
        <p:nvPicPr>
          <p:cNvPr id="3" name="Picture 2" descr="A figure shows the preloaded pinion gear inspection using an inch pound torque wrench for checking rotating torqu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3034" y="1981200"/>
            <a:ext cx="5860853" cy="388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5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AND CORRECTING BACKLASH</a:t>
            </a:r>
            <a:endParaRPr lang="en-US" dirty="0">
              <a:latin typeface="+mj-lt"/>
            </a:endParaRPr>
          </a:p>
        </p:txBody>
      </p:sp>
      <p:sp>
        <p:nvSpPr>
          <p:cNvPr id="3" name="Content Placeholder 2"/>
          <p:cNvSpPr>
            <a:spLocks noGrp="1"/>
          </p:cNvSpPr>
          <p:nvPr>
            <p:ph idx="1"/>
          </p:nvPr>
        </p:nvSpPr>
        <p:spPr/>
        <p:txBody>
          <a:bodyPr/>
          <a:lstStyle/>
          <a:p>
            <a:r>
              <a:rPr lang="en-US" sz="2400" dirty="0"/>
              <a:t>A dial indicator is used to </a:t>
            </a:r>
            <a:r>
              <a:rPr lang="en-US" sz="2400" dirty="0" smtClean="0"/>
              <a:t>measure backlash.</a:t>
            </a:r>
          </a:p>
          <a:p>
            <a:r>
              <a:rPr lang="en-US" sz="2400" dirty="0"/>
              <a:t>The backlash should </a:t>
            </a:r>
            <a:r>
              <a:rPr lang="en-US" sz="2400" dirty="0" smtClean="0"/>
              <a:t>be checked </a:t>
            </a:r>
            <a:r>
              <a:rPr lang="en-US" sz="2400" dirty="0"/>
              <a:t>at three or four points around the ring </a:t>
            </a:r>
            <a:r>
              <a:rPr lang="en-US" sz="2400" dirty="0" smtClean="0"/>
              <a:t>gear.</a:t>
            </a:r>
          </a:p>
          <a:p>
            <a:r>
              <a:rPr lang="en-US" sz="2400" dirty="0"/>
              <a:t>Backlash normally </a:t>
            </a:r>
            <a:r>
              <a:rPr lang="en-US" sz="2400" dirty="0" smtClean="0"/>
              <a:t>is between </a:t>
            </a:r>
            <a:r>
              <a:rPr lang="en-US" sz="2400" dirty="0"/>
              <a:t>0.005 and 0.008 inch (0.10 and 0.20 mm) for most axle assemblies</a:t>
            </a:r>
            <a:r>
              <a:rPr lang="en-US" sz="2400" dirty="0" smtClean="0"/>
              <a:t>.</a:t>
            </a:r>
          </a:p>
          <a:p>
            <a:r>
              <a:rPr lang="en-US" sz="2400" dirty="0"/>
              <a:t>Backlash is corrected by moving the ring gear either closer </a:t>
            </a:r>
            <a:r>
              <a:rPr lang="en-US" sz="2400" dirty="0" smtClean="0"/>
              <a:t>or farther </a:t>
            </a:r>
            <a:r>
              <a:rPr lang="en-US" sz="2400" dirty="0"/>
              <a:t>away from the drive pinion gear</a:t>
            </a:r>
            <a:r>
              <a:rPr lang="en-US" sz="2400" dirty="0" smtClean="0"/>
              <a:t>.</a:t>
            </a:r>
          </a:p>
          <a:p>
            <a:pPr lvl="1"/>
            <a:r>
              <a:rPr lang="en-US" sz="2000" dirty="0"/>
              <a:t>Transferring shims from one side of the axle housing to </a:t>
            </a:r>
            <a:r>
              <a:rPr lang="en-US" sz="2000" dirty="0" smtClean="0"/>
              <a:t>the other.</a:t>
            </a:r>
          </a:p>
          <a:p>
            <a:pPr lvl="1"/>
            <a:r>
              <a:rPr lang="en-US" sz="2000" dirty="0"/>
              <a:t>Turning threaded adjusters located in the differential </a:t>
            </a:r>
            <a:r>
              <a:rPr lang="en-US" sz="2000" dirty="0" smtClean="0"/>
              <a:t>housing bores.</a:t>
            </a:r>
            <a:endParaRPr lang="en-US" sz="2000" dirty="0"/>
          </a:p>
        </p:txBody>
      </p:sp>
    </p:spTree>
    <p:extLst>
      <p:ext uri="{BB962C8B-B14F-4D97-AF65-F5344CB8AC3E}">
        <p14:creationId xmlns:p14="http://schemas.microsoft.com/office/powerpoint/2010/main" val="116705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130.31 If the ring gear has been removed from the differential case or if a new ring gear is being installed, always replace the ring gear bolts</a:t>
            </a:r>
            <a:endParaRPr lang="en-US" dirty="0">
              <a:latin typeface="+mj-lt"/>
            </a:endParaRPr>
          </a:p>
        </p:txBody>
      </p:sp>
      <p:pic>
        <p:nvPicPr>
          <p:cNvPr id="3" name="Picture 2" descr="A figure shows the ring gear bolt with the lock installed on the differential case when the ring gear is removed or replac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5671" y="1689827"/>
            <a:ext cx="4571069"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0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130.32 Backlash should be between 0.005 and 0.008 inch on most differentials. If the backlash is too great, add shim thickness to the ring gear side and subtract shim thickness from the opposite side</a:t>
            </a:r>
          </a:p>
        </p:txBody>
      </p:sp>
      <p:pic>
        <p:nvPicPr>
          <p:cNvPr id="3" name="Picture 2" descr="A figure indicates the inspection of backlash with dial indic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9437" y="1959953"/>
            <a:ext cx="5163539"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82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130.33 (a) Some vehicle manufacturers recommend using a housing spreader tool that fits into the round openings on both sides</a:t>
            </a:r>
            <a:endParaRPr lang="en-US" dirty="0">
              <a:latin typeface="+mj-lt"/>
            </a:endParaRPr>
          </a:p>
        </p:txBody>
      </p:sp>
      <p:pic>
        <p:nvPicPr>
          <p:cNvPr id="3" name="Picture 2" descr="A photo shows the installation of recesses for the spreader tool in th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9436" y="1905000"/>
            <a:ext cx="5163539" cy="390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2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130.33 (b) The spreader tool being installed. The housing is spread a specified amount and the differential is then installed into the housing</a:t>
            </a:r>
            <a:endParaRPr lang="en-US" dirty="0">
              <a:latin typeface="+mj-lt"/>
            </a:endParaRPr>
          </a:p>
        </p:txBody>
      </p:sp>
      <p:pic>
        <p:nvPicPr>
          <p:cNvPr id="3" name="Picture 2" descr="A photo shows the installation of axle housing spreader tool in differential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2291" y="2097112"/>
            <a:ext cx="5437830" cy="410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5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130.34 (a) Note the hex shape of the threaded adjuster used to adjust side bearing preload and ring gear backlash on a Dodge Dakota truck</a:t>
            </a:r>
            <a:endParaRPr lang="en-US" dirty="0">
              <a:latin typeface="+mj-lt"/>
            </a:endParaRPr>
          </a:p>
        </p:txBody>
      </p:sp>
      <p:pic>
        <p:nvPicPr>
          <p:cNvPr id="3" name="Picture 2" descr="A phot shows the threaded adjuster that can be adjusted through a hexagonal shaped to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4016" y="1905000"/>
            <a:ext cx="4354379"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5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130.3 When the vehicle turns a corner, the inner wheel slows and the outer wheel increases in speed to compensate. This difference in rotational speed causes the pinion gears to “walk” around the slower side gear</a:t>
            </a:r>
            <a:endParaRPr lang="en-US" dirty="0">
              <a:latin typeface="+mj-lt"/>
            </a:endParaRPr>
          </a:p>
        </p:txBody>
      </p:sp>
      <p:pic>
        <p:nvPicPr>
          <p:cNvPr id="3" name="Picture 2" descr="A figure shows the wheel movements while going straight and while taking a turn in the corner. The wheels have equal speed while going straight but they have unequal speed while taking a tur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6395" y="1781175"/>
            <a:ext cx="2810761" cy="450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56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130.34 (b) A long handled adjuster tool is needed to turn the side bearing adjuster on this truck</a:t>
            </a:r>
            <a:endParaRPr lang="en-US" dirty="0">
              <a:latin typeface="+mj-lt"/>
            </a:endParaRPr>
          </a:p>
        </p:txBody>
      </p:sp>
      <p:pic>
        <p:nvPicPr>
          <p:cNvPr id="3" name="Picture 2" descr="A photo shows the side bearing adjuster tool with a long hand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4013" y="1680751"/>
            <a:ext cx="4714386"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SETTING SIDE BEARING PRELOAD</a:t>
            </a:r>
            <a:endParaRPr lang="en-US" dirty="0">
              <a:latin typeface="+mj-lt"/>
            </a:endParaRPr>
          </a:p>
        </p:txBody>
      </p:sp>
      <p:sp>
        <p:nvSpPr>
          <p:cNvPr id="3" name="Content Placeholder 2"/>
          <p:cNvSpPr>
            <a:spLocks noGrp="1"/>
          </p:cNvSpPr>
          <p:nvPr>
            <p:ph idx="1"/>
          </p:nvPr>
        </p:nvSpPr>
        <p:spPr/>
        <p:txBody>
          <a:bodyPr/>
          <a:lstStyle/>
          <a:p>
            <a:r>
              <a:rPr lang="en-US" dirty="0"/>
              <a:t>To accomplish the proper </a:t>
            </a:r>
            <a:r>
              <a:rPr lang="en-US" dirty="0" smtClean="0"/>
              <a:t>preload, thicker </a:t>
            </a:r>
            <a:r>
              <a:rPr lang="en-US" dirty="0"/>
              <a:t>shims than were used to set proper backlash are </a:t>
            </a:r>
            <a:r>
              <a:rPr lang="en-US" dirty="0" smtClean="0"/>
              <a:t>placed between </a:t>
            </a:r>
            <a:r>
              <a:rPr lang="en-US" dirty="0"/>
              <a:t>the housing and the differential to provide for the </a:t>
            </a:r>
            <a:r>
              <a:rPr lang="en-US" dirty="0" smtClean="0"/>
              <a:t>proper preload </a:t>
            </a:r>
            <a:r>
              <a:rPr lang="en-US" dirty="0"/>
              <a:t>on the side bearings</a:t>
            </a:r>
            <a:r>
              <a:rPr lang="en-US" dirty="0" smtClean="0"/>
              <a:t>.</a:t>
            </a:r>
          </a:p>
          <a:p>
            <a:r>
              <a:rPr lang="en-US" dirty="0"/>
              <a:t>After setting the preload, double-check that the backlash is </a:t>
            </a:r>
            <a:r>
              <a:rPr lang="en-US" dirty="0" smtClean="0"/>
              <a:t>within specification</a:t>
            </a:r>
            <a:r>
              <a:rPr lang="en-US" dirty="0"/>
              <a:t>.</a:t>
            </a:r>
            <a:endParaRPr lang="en-US" dirty="0"/>
          </a:p>
        </p:txBody>
      </p:sp>
    </p:spTree>
    <p:extLst>
      <p:ext uri="{BB962C8B-B14F-4D97-AF65-F5344CB8AC3E}">
        <p14:creationId xmlns:p14="http://schemas.microsoft.com/office/powerpoint/2010/main" val="75969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130.35 On many axles, it is necessary to use a special tool to install steel spacers (shims) to achieve the specified backlash and side bearing preload</a:t>
            </a:r>
            <a:endParaRPr lang="en-US" dirty="0">
              <a:latin typeface="+mj-lt"/>
            </a:endParaRPr>
          </a:p>
        </p:txBody>
      </p:sp>
      <p:pic>
        <p:nvPicPr>
          <p:cNvPr id="3" name="Picture 2" descr="A figure shows the usage of special tools to achieve backlash and bearing prelo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9248" y="2057400"/>
            <a:ext cx="3721638"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4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590675"/>
            <a:ext cx="58483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130.36 A spool used in a rear end for drag racing only</a:t>
            </a:r>
            <a:endParaRPr lang="en-US" dirty="0">
              <a:latin typeface="+mj-lt"/>
            </a:endParaRPr>
          </a:p>
        </p:txBody>
      </p:sp>
      <p:pic>
        <p:nvPicPr>
          <p:cNvPr id="3" name="Picture 2" descr="A photo shows the spool rear end used in a differential assembly for drag rac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6580" y="1903707"/>
            <a:ext cx="5129252"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6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REASSEMBLY OF THE DIFFERENTIAL ASSEMBLY</a:t>
            </a:r>
            <a:endParaRPr lang="en-US" dirty="0">
              <a:latin typeface="+mj-lt"/>
            </a:endParaRPr>
          </a:p>
        </p:txBody>
      </p:sp>
      <p:sp>
        <p:nvSpPr>
          <p:cNvPr id="3" name="Content Placeholder 2"/>
          <p:cNvSpPr>
            <a:spLocks noGrp="1"/>
          </p:cNvSpPr>
          <p:nvPr>
            <p:ph idx="1"/>
          </p:nvPr>
        </p:nvSpPr>
        <p:spPr/>
        <p:txBody>
          <a:bodyPr/>
          <a:lstStyle/>
          <a:p>
            <a:r>
              <a:rPr lang="en-US" dirty="0"/>
              <a:t>After the backlash has been checked to be within factory </a:t>
            </a:r>
            <a:r>
              <a:rPr lang="en-US" dirty="0" smtClean="0"/>
              <a:t>specifications, the </a:t>
            </a:r>
            <a:r>
              <a:rPr lang="en-US" dirty="0"/>
              <a:t>axle shafts can be installed</a:t>
            </a:r>
            <a:r>
              <a:rPr lang="en-US" dirty="0" smtClean="0"/>
              <a:t>.</a:t>
            </a:r>
          </a:p>
          <a:p>
            <a:r>
              <a:rPr lang="en-US" dirty="0" smtClean="0"/>
              <a:t>Install the axle c-clips.</a:t>
            </a:r>
          </a:p>
          <a:p>
            <a:r>
              <a:rPr lang="en-US" dirty="0" smtClean="0"/>
              <a:t>Install the differential cover.</a:t>
            </a:r>
          </a:p>
          <a:p>
            <a:r>
              <a:rPr lang="en-US" dirty="0" smtClean="0"/>
              <a:t>Fill with the correct lubricant.</a:t>
            </a:r>
            <a:endParaRPr lang="en-US" dirty="0"/>
          </a:p>
        </p:txBody>
      </p:sp>
    </p:spTree>
    <p:extLst>
      <p:ext uri="{BB962C8B-B14F-4D97-AF65-F5344CB8AC3E}">
        <p14:creationId xmlns:p14="http://schemas.microsoft.com/office/powerpoint/2010/main" val="282607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130.37 Install the axle shaft, being careful to not damage the seal</a:t>
            </a:r>
            <a:endParaRPr lang="en-US" dirty="0">
              <a:latin typeface="+mj-lt"/>
            </a:endParaRPr>
          </a:p>
        </p:txBody>
      </p:sp>
      <p:pic>
        <p:nvPicPr>
          <p:cNvPr id="3" name="Picture 2" descr="A photo shows the assembling of axle shaft to its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5892" y="1685744"/>
            <a:ext cx="5370629"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5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DIFFERENTIAL LUBRICANT</a:t>
            </a:r>
            <a:endParaRPr lang="en-US" dirty="0">
              <a:latin typeface="+mj-lt"/>
            </a:endParaRPr>
          </a:p>
        </p:txBody>
      </p:sp>
      <p:sp>
        <p:nvSpPr>
          <p:cNvPr id="3" name="Content Placeholder 2"/>
          <p:cNvSpPr>
            <a:spLocks noGrp="1"/>
          </p:cNvSpPr>
          <p:nvPr>
            <p:ph idx="1"/>
          </p:nvPr>
        </p:nvSpPr>
        <p:spPr/>
        <p:txBody>
          <a:bodyPr/>
          <a:lstStyle/>
          <a:p>
            <a:r>
              <a:rPr lang="en-US" dirty="0"/>
              <a:t>Because all differentials use hypoid gear sets, a special </a:t>
            </a:r>
            <a:r>
              <a:rPr lang="en-US" dirty="0" smtClean="0"/>
              <a:t>lubricant is </a:t>
            </a:r>
            <a:r>
              <a:rPr lang="en-US" dirty="0"/>
              <a:t>necessary because the gears both roll and slide between </a:t>
            </a:r>
            <a:r>
              <a:rPr lang="en-US" dirty="0" smtClean="0"/>
              <a:t>their meshed </a:t>
            </a:r>
            <a:r>
              <a:rPr lang="en-US" dirty="0"/>
              <a:t>teeth</a:t>
            </a:r>
            <a:r>
              <a:rPr lang="en-US" dirty="0" smtClean="0"/>
              <a:t>.</a:t>
            </a:r>
          </a:p>
          <a:p>
            <a:r>
              <a:rPr lang="en-US" dirty="0"/>
              <a:t>Most differentials </a:t>
            </a:r>
            <a:r>
              <a:rPr lang="en-US" dirty="0" smtClean="0"/>
              <a:t>require:</a:t>
            </a:r>
          </a:p>
          <a:p>
            <a:pPr lvl="1"/>
            <a:r>
              <a:rPr lang="en-US" dirty="0"/>
              <a:t>SAE 80W-90 </a:t>
            </a:r>
            <a:r>
              <a:rPr lang="en-US" dirty="0" smtClean="0"/>
              <a:t>GL-5</a:t>
            </a:r>
          </a:p>
          <a:p>
            <a:pPr lvl="1"/>
            <a:r>
              <a:rPr lang="en-US" dirty="0"/>
              <a:t>SAE 75W-90 </a:t>
            </a:r>
            <a:r>
              <a:rPr lang="en-US" dirty="0" smtClean="0"/>
              <a:t>GL-5</a:t>
            </a:r>
          </a:p>
          <a:p>
            <a:pPr lvl="1"/>
            <a:r>
              <a:rPr lang="en-US" dirty="0"/>
              <a:t>SAE 80W </a:t>
            </a:r>
            <a:r>
              <a:rPr lang="en-US" dirty="0" smtClean="0"/>
              <a:t>GL-5</a:t>
            </a:r>
          </a:p>
          <a:p>
            <a:r>
              <a:rPr lang="en-US" dirty="0"/>
              <a:t>Limited-slip differentials (often abbreviated LSD) usually </a:t>
            </a:r>
            <a:r>
              <a:rPr lang="en-US" dirty="0" smtClean="0"/>
              <a:t>use a friction modifier additive.</a:t>
            </a:r>
            <a:endParaRPr lang="en-US" dirty="0"/>
          </a:p>
        </p:txBody>
      </p:sp>
    </p:spTree>
    <p:extLst>
      <p:ext uri="{BB962C8B-B14F-4D97-AF65-F5344CB8AC3E}">
        <p14:creationId xmlns:p14="http://schemas.microsoft.com/office/powerpoint/2010/main" val="22087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130.38 A container of GL-5 SAE 80W-90 gear lubricant</a:t>
            </a:r>
          </a:p>
        </p:txBody>
      </p:sp>
      <p:pic>
        <p:nvPicPr>
          <p:cNvPr id="3" name="Picture 2" descr="A photo shows a bottle of lubricant used in the ge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4935" y="1695269"/>
            <a:ext cx="3952541"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2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limited slip additive?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PARTS OF A DIFFERENTIAL (1 OF 2)</a:t>
            </a:r>
            <a:endParaRPr lang="en-US" dirty="0">
              <a:latin typeface="+mj-lt"/>
            </a:endParaRPr>
          </a:p>
        </p:txBody>
      </p:sp>
      <p:sp>
        <p:nvSpPr>
          <p:cNvPr id="3" name="Content Placeholder 2"/>
          <p:cNvSpPr>
            <a:spLocks noGrp="1"/>
          </p:cNvSpPr>
          <p:nvPr>
            <p:ph idx="1"/>
          </p:nvPr>
        </p:nvSpPr>
        <p:spPr/>
        <p:txBody>
          <a:bodyPr/>
          <a:lstStyle/>
          <a:p>
            <a:r>
              <a:rPr lang="en-US" dirty="0"/>
              <a:t>The driveshaft applies </a:t>
            </a:r>
            <a:r>
              <a:rPr lang="en-US" dirty="0" smtClean="0"/>
              <a:t>torque to </a:t>
            </a:r>
            <a:r>
              <a:rPr lang="en-US" dirty="0"/>
              <a:t>the drive pinion </a:t>
            </a:r>
            <a:r>
              <a:rPr lang="en-US" dirty="0" smtClean="0"/>
              <a:t>gear.</a:t>
            </a:r>
          </a:p>
          <a:p>
            <a:r>
              <a:rPr lang="en-US" dirty="0"/>
              <a:t>The ring gear is attached to </a:t>
            </a:r>
            <a:r>
              <a:rPr lang="en-US" dirty="0" smtClean="0"/>
              <a:t>a differential </a:t>
            </a:r>
            <a:r>
              <a:rPr lang="en-US" dirty="0"/>
              <a:t>case that also contains small beveled spider gears </a:t>
            </a:r>
            <a:r>
              <a:rPr lang="en-US" dirty="0" smtClean="0"/>
              <a:t>or pinion </a:t>
            </a:r>
            <a:r>
              <a:rPr lang="en-US" dirty="0"/>
              <a:t>gears</a:t>
            </a:r>
            <a:r>
              <a:rPr lang="en-US" dirty="0" smtClean="0"/>
              <a:t>.</a:t>
            </a:r>
          </a:p>
          <a:p>
            <a:r>
              <a:rPr lang="en-US" dirty="0"/>
              <a:t>A pinion shaft passes through the two pinion </a:t>
            </a:r>
            <a:r>
              <a:rPr lang="en-US" dirty="0" smtClean="0"/>
              <a:t>gears in </a:t>
            </a:r>
            <a:r>
              <a:rPr lang="en-US" dirty="0"/>
              <a:t>the case</a:t>
            </a:r>
            <a:r>
              <a:rPr lang="en-US" dirty="0" smtClean="0"/>
              <a:t>.</a:t>
            </a:r>
          </a:p>
          <a:p>
            <a:r>
              <a:rPr lang="en-US" dirty="0"/>
              <a:t>In mesh with the pinion gears are two side gears </a:t>
            </a:r>
            <a:r>
              <a:rPr lang="en-US" dirty="0" smtClean="0"/>
              <a:t>that are </a:t>
            </a:r>
            <a:r>
              <a:rPr lang="en-US" dirty="0"/>
              <a:t>splined to the inner ends of the axles.</a:t>
            </a:r>
            <a:endParaRPr lang="en-US" dirty="0"/>
          </a:p>
        </p:txBody>
      </p:sp>
    </p:spTree>
    <p:extLst>
      <p:ext uri="{BB962C8B-B14F-4D97-AF65-F5344CB8AC3E}">
        <p14:creationId xmlns:p14="http://schemas.microsoft.com/office/powerpoint/2010/main" val="398831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To modify the characteristics of the lubricant to prevent chattering on turns.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CASE STUDY</a:t>
            </a:r>
            <a:endParaRPr lang="en-US" dirty="0">
              <a:latin typeface="+mj-lt"/>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5437" y="1886744"/>
            <a:ext cx="59531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61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130.39 The beginning automotive student did not realize that the axle housing cover could fit the wrong way. The only problem was that the ring gear scraped against the cover</a:t>
            </a:r>
          </a:p>
        </p:txBody>
      </p:sp>
      <p:pic>
        <p:nvPicPr>
          <p:cNvPr id="3" name="Picture 2" descr="A photo shows the axle housing cover getting scrapped due to wrong plac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0498" y="1969929"/>
            <a:ext cx="3361416"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61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PARTS OF A DIFFERENTIAL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The Pinion and Ring Gears During Operation</a:t>
            </a:r>
          </a:p>
          <a:p>
            <a:pPr lvl="1"/>
            <a:r>
              <a:rPr lang="en-US" dirty="0"/>
              <a:t>Each slanted ring gear tooth has two ends. </a:t>
            </a:r>
            <a:r>
              <a:rPr lang="en-US" dirty="0" smtClean="0"/>
              <a:t>Its toe </a:t>
            </a:r>
            <a:r>
              <a:rPr lang="en-US" dirty="0"/>
              <a:t>is closest to the ring gear center; its heel, closest to the </a:t>
            </a:r>
            <a:r>
              <a:rPr lang="en-US" dirty="0" smtClean="0"/>
              <a:t>outside circumference.</a:t>
            </a:r>
          </a:p>
          <a:p>
            <a:pPr lvl="1"/>
            <a:r>
              <a:rPr lang="en-US" dirty="0"/>
              <a:t>The tooth root is the depression lying between </a:t>
            </a:r>
            <a:r>
              <a:rPr lang="en-US" dirty="0" smtClean="0"/>
              <a:t>two teeth</a:t>
            </a:r>
            <a:r>
              <a:rPr lang="en-US" dirty="0"/>
              <a:t>, and the crown is the very top of each tooth</a:t>
            </a:r>
            <a:r>
              <a:rPr lang="en-US" dirty="0" smtClean="0"/>
              <a:t>.</a:t>
            </a:r>
          </a:p>
          <a:p>
            <a:pPr lvl="1"/>
            <a:r>
              <a:rPr lang="en-US" dirty="0"/>
              <a:t>While a vehicle accelerates, the drive pinion contacts the </a:t>
            </a:r>
            <a:r>
              <a:rPr lang="en-US" dirty="0" smtClean="0"/>
              <a:t>ring teeth </a:t>
            </a:r>
            <a:r>
              <a:rPr lang="en-US" dirty="0"/>
              <a:t>on its drive, or convex side</a:t>
            </a:r>
            <a:r>
              <a:rPr lang="en-US" dirty="0" smtClean="0"/>
              <a:t>.</a:t>
            </a:r>
          </a:p>
          <a:p>
            <a:pPr lvl="1"/>
            <a:r>
              <a:rPr lang="en-US" dirty="0"/>
              <a:t>While decelerating, the </a:t>
            </a:r>
            <a:r>
              <a:rPr lang="en-US" dirty="0" smtClean="0"/>
              <a:t>drive pinion </a:t>
            </a:r>
            <a:r>
              <a:rPr lang="en-US" dirty="0"/>
              <a:t>contacts the ring teeth on its coast, or concave side.</a:t>
            </a:r>
            <a:endParaRPr lang="en-US" dirty="0"/>
          </a:p>
        </p:txBody>
      </p:sp>
    </p:spTree>
    <p:extLst>
      <p:ext uri="{BB962C8B-B14F-4D97-AF65-F5344CB8AC3E}">
        <p14:creationId xmlns:p14="http://schemas.microsoft.com/office/powerpoint/2010/main" val="35990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519</TotalTime>
  <Words>3006</Words>
  <Application>Microsoft Office PowerPoint</Application>
  <PresentationFormat>On-screen Show (4:3)</PresentationFormat>
  <Paragraphs>229</Paragraphs>
  <Slides>83</Slides>
  <Notes>0</Notes>
  <HiddenSlides>0</HiddenSlides>
  <MMClips>0</MMClips>
  <ScaleCrop>false</ScaleCrop>
  <HeadingPairs>
    <vt:vector size="4" baseType="variant">
      <vt:variant>
        <vt:lpstr>Theme</vt:lpstr>
      </vt:variant>
      <vt:variant>
        <vt:i4>6</vt:i4>
      </vt:variant>
      <vt:variant>
        <vt:lpstr>Slide Titles</vt:lpstr>
      </vt:variant>
      <vt:variant>
        <vt:i4>83</vt:i4>
      </vt:variant>
    </vt:vector>
  </HeadingPairs>
  <TitlesOfParts>
    <vt:vector size="8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DRIVE AXLES</vt:lpstr>
      <vt:lpstr>Figure 130.1 The differential assembly changes the direction of engine torque and increases the torque to the drive wheels</vt:lpstr>
      <vt:lpstr>Figure 130.2 The difference between the travel distance of the drive wheels is controlled by the differential</vt:lpstr>
      <vt:lpstr>Figure 130.3 When the vehicle turns a corner, the inner wheel slows and the outer wheel increases in speed to compensate. This difference in rotational speed causes the pinion gears to “walk” around the slower side gear</vt:lpstr>
      <vt:lpstr>PARTS OF A DIFFERENTIAL (1 OF 2)</vt:lpstr>
      <vt:lpstr>PARTS OF A DIFFERENTIAL (2 OF 2)</vt:lpstr>
      <vt:lpstr>Figure 130.4 A hypoid gear set uses a drive pinion that meshes with the ring gear below the center line of the ring gear</vt:lpstr>
      <vt:lpstr>Figure 130.5 A pair of tapered roller bearings called carrier bearings is used to locate the drive pinion gear and the differential case and ring gear. Another pair of bearings locates the drive pinion gear</vt:lpstr>
      <vt:lpstr>Figure 130.6 The relationship among the ring gear and drive pinion as well as the side and spider gears</vt:lpstr>
      <vt:lpstr>Figure 130.7 The drive side is the convex side of the ring gear except for some front axles used in four-wheel vehicles, and they often use the concave side on the drive side</vt:lpstr>
      <vt:lpstr>QUESTION 1: ?</vt:lpstr>
      <vt:lpstr>ANSWER 1:</vt:lpstr>
      <vt:lpstr>DIFFERENTIAL GEAR RATIOS</vt:lpstr>
      <vt:lpstr>RING AND PINION GEAR SET TYPES</vt:lpstr>
      <vt:lpstr>OPEN DIFFERENTIALS</vt:lpstr>
      <vt:lpstr>Figure 130.8 A close-up view of the side gears and spider (pinion) gear. Note the ridges on the gear teeth. These ridges are manufactured into the gear teeth to help retain lubricant so that no metal-to-metal contact occurs</vt:lpstr>
      <vt:lpstr>LIMITED SLIP DIFFERENTIALS (1 OF 4) </vt:lpstr>
      <vt:lpstr>LIMITED SLIP DIFFERENTIALS (2 OF 4) </vt:lpstr>
      <vt:lpstr>LIMITED SLIP DIFFERENTIALS (3 OF 4) </vt:lpstr>
      <vt:lpstr>LIMITED SLIP DIFFERENTIALS (4 OF 4) </vt:lpstr>
      <vt:lpstr>Figure 130.9 (a) A two-wheel-drive vehicle equipped with an open differential. (b) A two-wheel-drive vehicle equipped with a limited-slip differential</vt:lpstr>
      <vt:lpstr>Figure 130.10 Trac-loc limited-slip differential. This type of limited-slip differential uses the preload force from a spring and the torque generated by the side gears as the two axles rotate at different rates to apply the clutches and limit the amount of difference in the speed of two axles</vt:lpstr>
      <vt:lpstr>Figure 130.11 An Eaton locker differential</vt:lpstr>
      <vt:lpstr>Figure 130.12 This Eaton design differential uses a torque-limiting disc to prevent the possibility of breaking an axle in the event of a high torque demand. When the disc tangs shear, the differential will continue to function but as an open rather than as a  limited-slip differential</vt:lpstr>
      <vt:lpstr>Figure 130.13 A Torsen differential. This type of differential provides torque to both drive wheels even if one tire is on ice. The complex system of gears allows this smooth transfer of torque without the use of clutches</vt:lpstr>
      <vt:lpstr>QUESTION 2: ?</vt:lpstr>
      <vt:lpstr>ANSWER 2:</vt:lpstr>
      <vt:lpstr>DIFFERENTIAL COMPONENTS (1 OF 2)</vt:lpstr>
      <vt:lpstr>DIFFERENTIAL COMPONENTS (2 OF 2)</vt:lpstr>
      <vt:lpstr>Figure 130.14 This pinion flange is equipped with a damper weight to help dampen driveline vibrations</vt:lpstr>
      <vt:lpstr>Figure 130.15 A collapsible spacer-type drive pinion shaft</vt:lpstr>
      <vt:lpstr>Figure 130.16 Side bearings are press fit on the differential case</vt:lpstr>
      <vt:lpstr>Figure 130.17 Some side bearings use threaded adjusters to adjust preload</vt:lpstr>
      <vt:lpstr>DIFFERENTIAL  AXLE BEARINGS (1 OF 2)</vt:lpstr>
      <vt:lpstr>DIFFERENTIAL  AXLE BEARINGS (2 OF 2)</vt:lpstr>
      <vt:lpstr>Figure 130.18 (a) The axle shaft itself is the inner race if a straight roller bearing is used </vt:lpstr>
      <vt:lpstr>Figure 130.18 (b) The straight roller bearings are lubricated by the rear axle fluid, and a leak at the rear axle seal can cause this fluid to get onto brake components</vt:lpstr>
      <vt:lpstr>DIFFERENTIAL IDENTIFICATION</vt:lpstr>
      <vt:lpstr>Tech Tip </vt:lpstr>
      <vt:lpstr>Figure 130.19 The pinion gear thrust washers can be destroyed by spinning one wheel for an extended period of time</vt:lpstr>
      <vt:lpstr>DETERMINING THE AXLE RATIO OF A DIFFERENTIAL</vt:lpstr>
      <vt:lpstr>REAR END NOISE DIAGNOSIS</vt:lpstr>
      <vt:lpstr>DIFFERENTIAL INSPECTION</vt:lpstr>
      <vt:lpstr>Figure 130.20 This differential has obviously been leaking. If the differential lubricant is low, wear may have occurred that would require further inspection</vt:lpstr>
      <vt:lpstr>Figure 130.21 (a) Backlash is determined by mounting a dial indicator to the differential housing and placing the button of the gauge against a tooth of the ring gear. Moving the ring gear back and forth will indicate on the dial indicator the amount of backlash</vt:lpstr>
      <vt:lpstr>Figure 130.21 (b) Backlash is the clearance between the drive pinion and the ring gear teeth</vt:lpstr>
      <vt:lpstr>Figure 130.22 Ring gear runout should be less than 0.002 inch (0.05 mm) as measured by a dial indicator</vt:lpstr>
      <vt:lpstr>TOOTH CONTACT PATTERN TEST</vt:lpstr>
      <vt:lpstr>Figure 130.23 Force has to be applied to the ring gear to achieve a proper contact pattern</vt:lpstr>
      <vt:lpstr>Figure 130.24 Tooth contact pattern</vt:lpstr>
      <vt:lpstr>DIFFERENTIAL  DISASSEMBLY</vt:lpstr>
      <vt:lpstr>Figure 130.25 Mark the differential bearing caps before removing them to make sure that they are replaced in the same location</vt:lpstr>
      <vt:lpstr>Figure 130.26 Pinion gear and associated parts. The pinion end yoke is also called the pinion flange</vt:lpstr>
      <vt:lpstr>PINION SHAFT BEARING REPLACEMENT</vt:lpstr>
      <vt:lpstr>Figure 130.27 The pinion on the left uses a collapsible spacer, and the pinion on the right uses shims to provide the necessary preload to the pinion shaft bearings</vt:lpstr>
      <vt:lpstr>Figure 130.28 The ring and pinion gears are a matched set and are marked for correct pinion depth variance</vt:lpstr>
      <vt:lpstr>DRIVE PINION DEPTH</vt:lpstr>
      <vt:lpstr>Figure 130.29 Special tool kit used for determining the correct pinion shaft shim thickness</vt:lpstr>
      <vt:lpstr>PINION GEAR PRELOAD</vt:lpstr>
      <vt:lpstr>Figure 130.30 Using an inch-pound torque wrench to check the rotating torque of the drive pinion. This procedure is very important if the axle uses a collapsible spacer. </vt:lpstr>
      <vt:lpstr>CHECKING AND CORRECTING BACKLASH</vt:lpstr>
      <vt:lpstr>Figure 130.31 If the ring gear has been removed from the differential case or if a new ring gear is being installed, always replace the ring gear bolts</vt:lpstr>
      <vt:lpstr>Figure 130.32 Backlash should be between 0.005 and 0.008 inch on most differentials. If the backlash is too great, add shim thickness to the ring gear side and subtract shim thickness from the opposite side</vt:lpstr>
      <vt:lpstr>Figure 130.33 (a) Some vehicle manufacturers recommend using a housing spreader tool that fits into the round openings on both sides</vt:lpstr>
      <vt:lpstr>Figure 130.33 (b) The spreader tool being installed. The housing is spread a specified amount and the differential is then installed into the housing</vt:lpstr>
      <vt:lpstr>Figure 130.34 (a) Note the hex shape of the threaded adjuster used to adjust side bearing preload and ring gear backlash on a Dodge Dakota truck</vt:lpstr>
      <vt:lpstr>Figure 130.34 (b) A long handled adjuster tool is needed to turn the side bearing adjuster on this truck</vt:lpstr>
      <vt:lpstr>SETTING SIDE BEARING PRELOAD</vt:lpstr>
      <vt:lpstr>Figure 130.35 On many axles, it is necessary to use a special tool to install steel spacers (shims) to achieve the specified backlash and side bearing preload</vt:lpstr>
      <vt:lpstr>FREQUENTLY ASKED QUESTION</vt:lpstr>
      <vt:lpstr>Figure 130.36 A spool used in a rear end for drag racing only</vt:lpstr>
      <vt:lpstr>REASSEMBLY OF THE DIFFERENTIAL ASSEMBLY</vt:lpstr>
      <vt:lpstr>Figure 130.37 Install the axle shaft, being careful to not damage the seal</vt:lpstr>
      <vt:lpstr>DIFFERENTIAL LUBRICANT</vt:lpstr>
      <vt:lpstr>Figure 130.38 A container of GL-5 SAE 80W-90 gear lubricant</vt:lpstr>
      <vt:lpstr>QUESTION 3: ?</vt:lpstr>
      <vt:lpstr>ANSWER 3:</vt:lpstr>
      <vt:lpstr>CASE STUDY</vt:lpstr>
      <vt:lpstr>Figure 130.39 The beginning automotive student did not realize that the axle housing cover could fit the wrong way. The only problem was that the ring gear scraped against the cover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130</dc:title>
  <dc:creator>Curt &amp; Tammy</dc:creator>
  <cp:lastModifiedBy>Curt &amp; Tammy</cp:lastModifiedBy>
  <cp:revision>61</cp:revision>
  <dcterms:created xsi:type="dcterms:W3CDTF">2018-09-25T19:30:15Z</dcterms:created>
  <dcterms:modified xsi:type="dcterms:W3CDTF">2019-07-30T18:33:16Z</dcterms:modified>
</cp:coreProperties>
</file>