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263" r:id="rId11"/>
    <p:sldId id="315" r:id="rId12"/>
    <p:sldId id="267" r:id="rId13"/>
    <p:sldId id="268" r:id="rId14"/>
    <p:sldId id="269" r:id="rId15"/>
    <p:sldId id="316" r:id="rId16"/>
    <p:sldId id="271" r:id="rId17"/>
    <p:sldId id="317" r:id="rId18"/>
    <p:sldId id="270" r:id="rId19"/>
    <p:sldId id="318" r:id="rId20"/>
    <p:sldId id="274" r:id="rId21"/>
    <p:sldId id="273" r:id="rId22"/>
    <p:sldId id="319" r:id="rId23"/>
    <p:sldId id="286" r:id="rId24"/>
    <p:sldId id="287" r:id="rId25"/>
    <p:sldId id="275" r:id="rId26"/>
    <p:sldId id="335" r:id="rId27"/>
    <p:sldId id="326" r:id="rId28"/>
    <p:sldId id="327" r:id="rId29"/>
    <p:sldId id="336" r:id="rId30"/>
    <p:sldId id="337" r:id="rId31"/>
    <p:sldId id="277" r:id="rId32"/>
    <p:sldId id="328" r:id="rId33"/>
    <p:sldId id="329" r:id="rId34"/>
    <p:sldId id="330" r:id="rId35"/>
    <p:sldId id="331" r:id="rId36"/>
    <p:sldId id="278" r:id="rId37"/>
    <p:sldId id="332" r:id="rId38"/>
    <p:sldId id="272" r:id="rId39"/>
    <p:sldId id="333" r:id="rId40"/>
    <p:sldId id="280" r:id="rId41"/>
    <p:sldId id="282" r:id="rId42"/>
    <p:sldId id="284" r:id="rId43"/>
    <p:sldId id="285" r:id="rId44"/>
    <p:sldId id="334" r:id="rId45"/>
    <p:sldId id="299" r:id="rId46"/>
    <p:sldId id="300" r:id="rId47"/>
    <p:sldId id="288" r:id="rId48"/>
    <p:sldId id="289" r:id="rId49"/>
    <p:sldId id="292" r:id="rId50"/>
    <p:sldId id="32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smtClean="0"/>
              <a:t>Chapter 13</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Scientific Principles and Materials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latin typeface="+mj-lt"/>
              </a:rPr>
              <a:t>Figure 13.2 Torque is a twisting force equal to the distance from the pivot point times the force applied expressed in units called pound-feet (lb-</a:t>
            </a:r>
            <a:r>
              <a:rPr lang="en-IN" dirty="0" err="1">
                <a:latin typeface="+mj-lt"/>
              </a:rPr>
              <a:t>ft</a:t>
            </a:r>
            <a:r>
              <a:rPr lang="en-IN" dirty="0">
                <a:latin typeface="+mj-lt"/>
              </a:rPr>
              <a:t>) or Newton-meters (N-m)</a:t>
            </a:r>
            <a:endParaRPr lang="en-US" dirty="0">
              <a:latin typeface="+mj-lt"/>
            </a:endParaRPr>
          </a:p>
        </p:txBody>
      </p:sp>
      <p:pic>
        <p:nvPicPr>
          <p:cNvPr id="6" name="Picture 2" descr="A figure shows a wrench tightening a bolt. 10 pounds of force is applied on the wrench at a distance of 1 foot from the center of the bol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6400" y="2841728"/>
            <a:ext cx="5791200" cy="332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WORK</a:t>
            </a:r>
            <a:endParaRPr lang="en-US" dirty="0">
              <a:latin typeface="+mj-lt"/>
            </a:endParaRPr>
          </a:p>
        </p:txBody>
      </p:sp>
      <p:sp>
        <p:nvSpPr>
          <p:cNvPr id="28675" name="Content Placeholder 2"/>
          <p:cNvSpPr>
            <a:spLocks noGrp="1"/>
          </p:cNvSpPr>
          <p:nvPr>
            <p:ph idx="1"/>
          </p:nvPr>
        </p:nvSpPr>
        <p:spPr/>
        <p:txBody>
          <a:bodyPr/>
          <a:lstStyle/>
          <a:p>
            <a:r>
              <a:rPr lang="en-US" dirty="0" smtClean="0"/>
              <a:t>Work is </a:t>
            </a:r>
            <a:r>
              <a:rPr lang="en-US" dirty="0"/>
              <a:t>defined as actually accomplishing movement when </a:t>
            </a:r>
            <a:r>
              <a:rPr lang="en-US" dirty="0" smtClean="0"/>
              <a:t>force (torque</a:t>
            </a:r>
            <a:r>
              <a:rPr lang="en-US" dirty="0"/>
              <a:t>) is applied to an object</a:t>
            </a:r>
            <a:r>
              <a:rPr lang="en-US" dirty="0" smtClean="0"/>
              <a:t>.</a:t>
            </a:r>
          </a:p>
          <a:p>
            <a:r>
              <a:rPr lang="en-US" dirty="0" smtClean="0"/>
              <a:t>Work is calculated by multiplying the applied force by the distance the object moves.</a:t>
            </a:r>
          </a:p>
          <a:p>
            <a:r>
              <a:rPr lang="en-US" dirty="0" smtClean="0"/>
              <a:t> </a:t>
            </a:r>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600" dirty="0">
                <a:latin typeface="+mj-lt"/>
              </a:rPr>
              <a:t>Figure 13.3 Work is calculated by multiplying force times distance. If you push 100 pounds 10 feet, you have done 1,000 foot-pounds of work</a:t>
            </a:r>
            <a:endParaRPr lang="en-US" sz="2600" dirty="0">
              <a:latin typeface="+mj-lt"/>
            </a:endParaRPr>
          </a:p>
        </p:txBody>
      </p:sp>
      <p:pic>
        <p:nvPicPr>
          <p:cNvPr id="4" name="Picture 2" descr="A figure shows a person applying a force of 100 pounds to push an object across a distance of 10 fe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6464" y="2489199"/>
            <a:ext cx="6291071"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IN" sz="3200" dirty="0">
                <a:latin typeface="+mj-lt"/>
              </a:rPr>
              <a:t>Newton-Meters to Pound-Feet Conversion Chart</a:t>
            </a:r>
            <a:endParaRPr lang="en-US" sz="3200" dirty="0">
              <a:latin typeface="+mj-lt"/>
            </a:endParaRPr>
          </a:p>
        </p:txBody>
      </p:sp>
      <p:pic>
        <p:nvPicPr>
          <p:cNvPr id="4" name="Picture 3" descr="The table lists the following conversion:&#10;N-m Lb-ft&#10;1 0.74&#10;2 1.5&#10;3 2.2&#10;4 3.0&#10;5 3.7&#10;6 4.4&#10;7 5.2&#10;8 5.9&#10;9 6.7&#10;10 7.4&#10;11 8.1&#10;12 8.9&#10;13 9.6&#10;14 10.4&#10;15 11.1&#10;16 11.8&#10;17 12.6&#10;18 13.3&#10;19 14.1&#10;20 14.8&#10;21 15.5&#10;22 16.3&#10;23 17.0&#10;24 17.8&#10;25 18.5&#10;26 19.2&#10;27 20.0&#10;28 20.7&#10;29 21.5&#10;30 22.2&#10;31 22.9&#10;32 23.7&#10;33 24.4&#10;34 25.2&#10;35 25.9&#10;36 26.6&#10;37 27.4&#10;38 28.1&#10;39 28.9&#10;40 29.6&#10;41 30.3&#10;42 31.1&#10;43 31.8&#10;44 32.6&#10;45 33.3&#10;46 34.0&#10;47 34.8&#10;48 35.5&#10;49 36.3&#10;50 37.0&#10;51 37.7&#10;52 38.5&#10;53 39.2&#10;54 40.0&#10;55 40.7&#10;56 41.4&#10;57 42.2&#10;58 42.9&#10;59 43.7&#10;60 44.4&#10;61 45.1&#10;62 45.9&#10;63 46.6&#10;64 47.4&#10;65 48.1&#10;66 48.8&#10;67 49.6&#10;68 50.3&#10;69 51.0&#10;70 51.8&#10;71 52.5&#10;72 53.3&#10;73 54.0&#10;74 54.8&#10;75 55.5&#10;76 56.2&#10;77 57.0&#10;78 57.7&#10;79 58.5&#10;80 59.2&#10;81 59.9&#10;82 60.7&#10;83 61.4&#10;84 62.2&#10;85 62.9&#10;86 63.6&#10;87 64.4&#10;88 65.1&#10;89 65.9&#10;90 66.6&#10;91 67.3&#10;92 68.1&#10;93 68.8&#10;94 69.6&#10;95 70.3&#10;96 71.0&#10;97 71.8&#10;98 72.5&#10;99 73.3&#10;100 74.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70844"/>
            <a:ext cx="3102018" cy="449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3200" dirty="0">
                <a:latin typeface="+mj-lt"/>
              </a:rPr>
              <a:t>Pound-Feet to Newton-Meters Conversion Chart</a:t>
            </a:r>
            <a:endParaRPr lang="en-US" sz="3200" dirty="0">
              <a:latin typeface="+mj-lt"/>
            </a:endParaRPr>
          </a:p>
        </p:txBody>
      </p:sp>
      <p:pic>
        <p:nvPicPr>
          <p:cNvPr id="6" name="Picture 2" descr="The table lists the following conversion:&#10;Lb ft N m&#10;1 1.4&#10;2 2.8&#10;3 4.2&#10;4 5.6&#10;5 7.0&#10;6 8.4&#10;7 9.8&#10;8 11.2&#10;9 12.6&#10;10 14.0&#10;11 15.4&#10;12 16.8&#10;13 18.2&#10;14 19.6&#10;15 21.0&#10;16 22.4&#10;17 23.8&#10;18 25.2&#10;19 26.6&#10;20 28.0&#10;21 29.4&#10;22 30.8&#10;23 32.2&#10;24 33.6&#10;25 35.0&#10;26 36.4&#10;27 37.8&#10;28 39.2&#10;29 40.6&#10;30 42.0&#10;31 43.4&#10;32 44.8&#10;33 46.2&#10;34 47.6&#10;35 49.0&#10;36 50.4&#10;37 51.8&#10;38 53.2&#10;39 54.6&#10;40 56.0&#10;41 57.4&#10;42 58.8&#10;43 60.2&#10;44 61.6&#10;45 63.0&#10;46 64.4&#10;47 65.8&#10;48 67.2&#10;49 68.6&#10;50 70.0&#10;51 71.4&#10;52 72.8&#10;53 74.2&#10;54 75.6&#10;55 77.0&#10;56 78.4&#10;57 79.8&#10;58 81.2&#10;59 82.6&#10;60 84.0&#10;61 85.4&#10;62 86.8&#10;63 88.2&#10;64 89.6&#10;65 91.0&#10;66 92.4&#10;67 93.8&#10;68 95.2&#10;69 96.6&#10;70 98.0&#10;71 99.4&#10;72 100.8&#10;73 102.2&#10;74 103.6&#10;75 105.0&#10;76 106.4&#10;77 107.8&#10;78 109.2&#10;79 110.6&#10;80 112.0&#10;81 113.4&#10;82 114.8&#10;83 116.2&#10;84 117.6&#10;85 119.0&#10;86 120.4&#10;87 121.8&#10;88 123.2&#10;89 124.6&#10;90 126.0&#10;91 127.4&#10;92 128.8&#10;93 130.2&#10;94 131.6&#10;95 133.0&#10;96 134.4&#10;97 135.8&#10;98 137.2&#10;99 138.6&#10;100 140.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30291"/>
            <a:ext cx="2996036" cy="443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1519238"/>
            <a:ext cx="6200775"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POWER AND HORSEPOWER</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Power means the rate of doing work.</a:t>
            </a:r>
          </a:p>
          <a:p>
            <a:pPr lvl="1"/>
            <a:r>
              <a:rPr lang="en-US" dirty="0" smtClean="0"/>
              <a:t>Typically expressed in foot-pound per minute</a:t>
            </a:r>
          </a:p>
          <a:p>
            <a:r>
              <a:rPr lang="en-US" dirty="0" smtClean="0"/>
              <a:t>Horsepower is defined as the power needed to move 550 pounds one foot in one second.</a:t>
            </a:r>
          </a:p>
          <a:p>
            <a:r>
              <a:rPr lang="en-US" dirty="0" smtClean="0"/>
              <a:t>Engine horsepower often is measured by a dynamometer.</a:t>
            </a:r>
          </a:p>
          <a:p>
            <a:r>
              <a:rPr lang="en-US" dirty="0" smtClean="0"/>
              <a:t> </a:t>
            </a:r>
            <a:r>
              <a:rPr lang="en-US" dirty="0" smtClean="0"/>
              <a:t>  </a:t>
            </a:r>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13.4 One horsepower is equal to 33,000 foot-pounds (200 lbs × 165 </a:t>
            </a:r>
            <a:r>
              <a:rPr lang="en-IN" sz="2800" dirty="0" err="1">
                <a:latin typeface="+mj-lt"/>
              </a:rPr>
              <a:t>ft</a:t>
            </a:r>
            <a:r>
              <a:rPr lang="en-IN" sz="2800" dirty="0">
                <a:latin typeface="+mj-lt"/>
              </a:rPr>
              <a:t>) of work per minute</a:t>
            </a:r>
            <a:endParaRPr lang="en-US" sz="2800" dirty="0">
              <a:latin typeface="+mj-lt"/>
            </a:endParaRPr>
          </a:p>
        </p:txBody>
      </p:sp>
      <p:pic>
        <p:nvPicPr>
          <p:cNvPr id="6" name="Picture 2" descr="The figure shows the following:&#10;• The figure shows a horse pulling an object from the floor with the help of a rope attached to a pulley, which in turn is connected to a frame.&#10;• The object has a weight of 200 pounds or 91 kilograms and is lifted from the floor to a height of 165 feet or 50 meters at rate of 165 feet or 50 meters per minut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6269" y="1731559"/>
            <a:ext cx="6911462"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the difference between torque and power?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Torque is a force and power is the rate of doing work.</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13.1</a:t>
            </a:r>
            <a:r>
              <a:rPr lang="en-US" dirty="0" smtClean="0"/>
              <a:t> </a:t>
            </a:r>
            <a:r>
              <a:rPr lang="en-US" dirty="0"/>
              <a:t>Discuss the use of scientific methods and energy principles </a:t>
            </a:r>
            <a:r>
              <a:rPr lang="en-US" dirty="0" smtClean="0"/>
              <a:t>in solving </a:t>
            </a:r>
            <a:r>
              <a:rPr lang="en-US" dirty="0"/>
              <a:t>problems</a:t>
            </a:r>
            <a:r>
              <a:rPr lang="en-US" dirty="0" smtClean="0"/>
              <a:t>.</a:t>
            </a:r>
          </a:p>
          <a:p>
            <a:pPr marL="0" indent="0">
              <a:buNone/>
            </a:pPr>
            <a:r>
              <a:rPr lang="en-US" b="1" dirty="0" smtClean="0">
                <a:solidFill>
                  <a:srgbClr val="005A70"/>
                </a:solidFill>
              </a:rPr>
              <a:t>13.2  </a:t>
            </a:r>
            <a:r>
              <a:rPr lang="en-US" dirty="0"/>
              <a:t>Explain the relationship between torque, work, power, </a:t>
            </a:r>
            <a:r>
              <a:rPr lang="en-US" dirty="0" smtClean="0"/>
              <a:t>and horsepower.</a:t>
            </a:r>
          </a:p>
          <a:p>
            <a:pPr marL="0" indent="0">
              <a:buNone/>
            </a:pPr>
            <a:r>
              <a:rPr lang="en-US" b="1" dirty="0" smtClean="0">
                <a:solidFill>
                  <a:srgbClr val="005A70"/>
                </a:solidFill>
              </a:rPr>
              <a:t>13.3  </a:t>
            </a:r>
            <a:r>
              <a:rPr lang="en-US" dirty="0"/>
              <a:t>Explain the importance of Newton’s laws of motion, kinetic </a:t>
            </a:r>
            <a:r>
              <a:rPr lang="en-US" dirty="0" smtClean="0"/>
              <a:t>energy, inertia</a:t>
            </a:r>
            <a:r>
              <a:rPr lang="en-US" dirty="0"/>
              <a:t>, and mechanical principles in brake design.</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NEWTON’S LAWS OF MOTION</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smtClean="0"/>
              <a:t>1. </a:t>
            </a:r>
            <a:r>
              <a:rPr lang="en-US" dirty="0"/>
              <a:t>Newton’s first law of motion states that an object at rest </a:t>
            </a:r>
            <a:r>
              <a:rPr lang="en-US" dirty="0" smtClean="0"/>
              <a:t>tends to </a:t>
            </a:r>
            <a:r>
              <a:rPr lang="en-US" dirty="0"/>
              <a:t>stay at rest and an object in motion tends to stay in </a:t>
            </a:r>
            <a:r>
              <a:rPr lang="en-US" dirty="0" smtClean="0"/>
              <a:t>motion unless </a:t>
            </a:r>
            <a:r>
              <a:rPr lang="en-US" dirty="0"/>
              <a:t>acted on by an outside force</a:t>
            </a:r>
            <a:r>
              <a:rPr lang="en-US" dirty="0" smtClean="0"/>
              <a:t>.</a:t>
            </a:r>
          </a:p>
          <a:p>
            <a:r>
              <a:rPr lang="en-US" dirty="0" smtClean="0"/>
              <a:t>2. </a:t>
            </a:r>
            <a:r>
              <a:rPr lang="en-US" dirty="0"/>
              <a:t>Newton’s second law of motion states that the force needed </a:t>
            </a:r>
            <a:r>
              <a:rPr lang="en-US" dirty="0" smtClean="0"/>
              <a:t>to move </a:t>
            </a:r>
            <a:r>
              <a:rPr lang="en-US" dirty="0"/>
              <a:t>an object is proportional to the mass of the object </a:t>
            </a:r>
            <a:r>
              <a:rPr lang="en-US" dirty="0" smtClean="0"/>
              <a:t>multiplied by </a:t>
            </a:r>
            <a:r>
              <a:rPr lang="en-US" dirty="0"/>
              <a:t>the acceleration rate of the object</a:t>
            </a:r>
            <a:r>
              <a:rPr lang="en-US" dirty="0" smtClean="0"/>
              <a:t>.</a:t>
            </a:r>
          </a:p>
          <a:p>
            <a:r>
              <a:rPr lang="en-US" dirty="0" smtClean="0"/>
              <a:t>3. </a:t>
            </a:r>
            <a:r>
              <a:rPr lang="en-US" dirty="0"/>
              <a:t>Newton’s third law of motion states that for every action, there </a:t>
            </a:r>
            <a:r>
              <a:rPr lang="en-US" dirty="0" smtClean="0"/>
              <a:t>is an </a:t>
            </a:r>
            <a:r>
              <a:rPr lang="en-US" dirty="0"/>
              <a:t>opposite and equal reaction.</a:t>
            </a:r>
            <a:endParaRPr lang="en-US"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KINETIC ENERGY</a:t>
            </a:r>
            <a:endParaRPr lang="en-US" dirty="0">
              <a:latin typeface="+mj-lt"/>
            </a:endParaRPr>
          </a:p>
        </p:txBody>
      </p:sp>
      <p:sp>
        <p:nvSpPr>
          <p:cNvPr id="3" name="Content Placeholder 2"/>
          <p:cNvSpPr>
            <a:spLocks noGrp="1"/>
          </p:cNvSpPr>
          <p:nvPr>
            <p:ph idx="1"/>
          </p:nvPr>
        </p:nvSpPr>
        <p:spPr/>
        <p:txBody>
          <a:bodyPr/>
          <a:lstStyle/>
          <a:p>
            <a:r>
              <a:rPr lang="en-US" dirty="0" smtClean="0"/>
              <a:t>The energy of mass in motion.</a:t>
            </a:r>
          </a:p>
          <a:p>
            <a:r>
              <a:rPr lang="en-US" dirty="0" smtClean="0"/>
              <a:t>Every moving object possesses kinetic energy.</a:t>
            </a:r>
          </a:p>
          <a:p>
            <a:r>
              <a:rPr lang="en-US" dirty="0" smtClean="0"/>
              <a:t>The amount of energy is determined by the speed and mass of the object.</a:t>
            </a:r>
          </a:p>
          <a:p>
            <a:r>
              <a:rPr lang="en-US" dirty="0" smtClean="0"/>
              <a:t>The greater the mass or the faster the speed, the more kinetic energy.</a:t>
            </a:r>
          </a:p>
          <a:p>
            <a:endParaRPr lang="en-US" dirty="0"/>
          </a:p>
        </p:txBody>
      </p:sp>
    </p:spTree>
    <p:extLst>
      <p:ext uri="{BB962C8B-B14F-4D97-AF65-F5344CB8AC3E}">
        <p14:creationId xmlns:p14="http://schemas.microsoft.com/office/powerpoint/2010/main" val="3535140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13.5 Kinetic energy increases in direct proportion to the weight of the vehicle</a:t>
            </a:r>
            <a:endParaRPr lang="en-US" sz="2800" dirty="0">
              <a:latin typeface="+mj-lt"/>
            </a:endParaRPr>
          </a:p>
        </p:txBody>
      </p:sp>
      <p:pic>
        <p:nvPicPr>
          <p:cNvPr id="3" name="Picture 2" descr="A figure shows that a car weighing 3,000 pounds and travelling at 30 mph has a kinetic energy of 90,301 lb ft and a car weighing 6,000 pounds and travelling at 30 mph has a kinetic energy of 180,602 lb 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6824" y="1828080"/>
            <a:ext cx="6370352" cy="433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99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13.6 Kinetic energy increases as the square of any increase in vehicle speed</a:t>
            </a:r>
            <a:endParaRPr lang="en-US" sz="2800" dirty="0">
              <a:latin typeface="+mj-lt"/>
            </a:endParaRPr>
          </a:p>
        </p:txBody>
      </p:sp>
      <p:pic>
        <p:nvPicPr>
          <p:cNvPr id="3" name="Picture 2" descr="A figure shows that a car weighing 3,000 pounds and travelling at 30 mph has a kinetic energy of 90,301 lb ft and a car weighing 3,000 pounds and travelling at 60 mph has a kinetic energy of 361,204 lb 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5831" y="1858034"/>
            <a:ext cx="6832338" cy="430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740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8" y="1514475"/>
            <a:ext cx="610552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68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TECH TIP</a:t>
            </a:r>
            <a:endParaRPr lang="en-US" sz="36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2166938"/>
            <a:ext cx="59340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02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MECHANICAL PRINCIPLES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Leverage: Used to increase application force.</a:t>
            </a:r>
          </a:p>
          <a:p>
            <a:r>
              <a:rPr lang="en-US" dirty="0" smtClean="0"/>
              <a:t>Fulcrum: A fixed point that is used for a pivot.</a:t>
            </a:r>
          </a:p>
          <a:p>
            <a:r>
              <a:rPr lang="en-US" dirty="0" smtClean="0"/>
              <a:t>Three basic types of levers.</a:t>
            </a:r>
          </a:p>
          <a:p>
            <a:pPr lvl="1"/>
            <a:r>
              <a:rPr lang="en-US" dirty="0" smtClean="0"/>
              <a:t>All change a quantity of energy into a useful form.</a:t>
            </a:r>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13.7 A first-class lever increases force and changes the direction of the force</a:t>
            </a:r>
            <a:endParaRPr lang="en-US" sz="2800" dirty="0">
              <a:latin typeface="+mj-lt"/>
            </a:endParaRPr>
          </a:p>
        </p:txBody>
      </p:sp>
      <p:pic>
        <p:nvPicPr>
          <p:cNvPr id="3" name="Picture 2" descr="5 pounds of force is applied in clockwise direction at a distance of 2 feet from the fulcrum to lift a 10-pound weight placed at 1-foot distance from the fulcrum to the le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0470" y="1958615"/>
            <a:ext cx="7863061" cy="412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094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13.8 A second-class lever increases force in the same direction as it is applied</a:t>
            </a:r>
            <a:endParaRPr lang="en-US" sz="2800" dirty="0">
              <a:latin typeface="+mj-lt"/>
            </a:endParaRPr>
          </a:p>
        </p:txBody>
      </p:sp>
      <p:pic>
        <p:nvPicPr>
          <p:cNvPr id="3" name="Picture 2" descr="5 pounds of force is applied in anticlockwise direction and placed at a distance of 1.5 feet from a 10-pound weight to the right. The weight is placed at a distance of 1.5 feet distance to the left of the fulc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8002" y="2208693"/>
            <a:ext cx="7587997" cy="349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156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13.9 A third-class lever reduces force but increases the speed and travel of the resulting work</a:t>
            </a:r>
            <a:endParaRPr lang="en-US" sz="2800" dirty="0">
              <a:latin typeface="+mj-lt"/>
            </a:endParaRPr>
          </a:p>
        </p:txBody>
      </p:sp>
      <p:pic>
        <p:nvPicPr>
          <p:cNvPr id="3" name="Picture 2" descr="The figure shows a force of 20 pounds applied at a distance of 1.5 feet from the fulcrum. The 10-pound weight is placed at a distance of 1.5 feet to the right of the force applie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75427" y="2105315"/>
            <a:ext cx="7393146" cy="367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23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13.4</a:t>
            </a:r>
            <a:r>
              <a:rPr lang="en-US" dirty="0" smtClean="0"/>
              <a:t> </a:t>
            </a:r>
            <a:r>
              <a:rPr lang="en-US" dirty="0"/>
              <a:t>Discuss the concepts of heat, temperature, pH scale, gas </a:t>
            </a:r>
            <a:r>
              <a:rPr lang="en-US" dirty="0" smtClean="0"/>
              <a:t>laws, and </a:t>
            </a:r>
            <a:r>
              <a:rPr lang="en-US" dirty="0"/>
              <a:t>acoustics</a:t>
            </a:r>
            <a:r>
              <a:rPr lang="en-US" dirty="0" smtClean="0"/>
              <a:t>.</a:t>
            </a:r>
          </a:p>
          <a:p>
            <a:pPr marL="0" indent="0">
              <a:buNone/>
            </a:pPr>
            <a:r>
              <a:rPr lang="en-US" b="1" dirty="0" smtClean="0">
                <a:solidFill>
                  <a:srgbClr val="005A70"/>
                </a:solidFill>
              </a:rPr>
              <a:t>13.5</a:t>
            </a:r>
            <a:r>
              <a:rPr lang="en-US" dirty="0" smtClean="0"/>
              <a:t> </a:t>
            </a:r>
            <a:r>
              <a:rPr lang="en-US" dirty="0"/>
              <a:t>Describe the types of plastics, iron, steel, and aluminum alloys.</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13.10 This brake pedal assembly provides a 5:1 mechanical advantage because a 10-lb force input results in a 50-lb force into the master cylinder</a:t>
            </a:r>
            <a:endParaRPr lang="en-US" sz="2400" dirty="0">
              <a:latin typeface="+mj-lt"/>
            </a:endParaRPr>
          </a:p>
        </p:txBody>
      </p:sp>
      <p:pic>
        <p:nvPicPr>
          <p:cNvPr id="3" name="Picture 2" descr="The figure shows a brake lever of length of 10 inches connected that is pivoted at a fulcrum, which in turn is connected to the master cylinder assembly. Another pivot is located at a distance of 2 inches from the fulcrum. A 10-pound force applied at the brake pedal is amplified due to mechanical advantage and as a result 50 pounds of force is applied at the second pivot poin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9263" y="2290978"/>
            <a:ext cx="4305475" cy="38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878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HEAT AND TEMPERATURE</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sz="2400" dirty="0" smtClean="0"/>
              <a:t>Heat is measured in British Thermal Units (BTUs)</a:t>
            </a:r>
          </a:p>
          <a:p>
            <a:r>
              <a:rPr lang="en-US" sz="2400" dirty="0" smtClean="0"/>
              <a:t>One BTU is the amount of heat needed to the temperature of one pound of water one degree Fahrenheit.</a:t>
            </a:r>
          </a:p>
          <a:p>
            <a:r>
              <a:rPr lang="en-US" sz="2400" dirty="0" smtClean="0"/>
              <a:t>Heat transferred three ways:</a:t>
            </a:r>
          </a:p>
          <a:p>
            <a:pPr lvl="1"/>
            <a:r>
              <a:rPr lang="en-US" sz="2000" dirty="0" smtClean="0"/>
              <a:t>Conduction</a:t>
            </a:r>
          </a:p>
          <a:p>
            <a:pPr lvl="1"/>
            <a:r>
              <a:rPr lang="en-US" sz="2000" dirty="0" smtClean="0"/>
              <a:t>Convection</a:t>
            </a:r>
          </a:p>
          <a:p>
            <a:pPr lvl="1"/>
            <a:r>
              <a:rPr lang="en-US" sz="2000" dirty="0" smtClean="0"/>
              <a:t>Radiation</a:t>
            </a:r>
          </a:p>
          <a:p>
            <a:r>
              <a:rPr lang="en-US" sz="2400" dirty="0" smtClean="0"/>
              <a:t>Temperature is the measurement of the ability to give up or absorb heat.</a:t>
            </a:r>
          </a:p>
          <a:p>
            <a:pPr lvl="1"/>
            <a:r>
              <a:rPr lang="en-US" sz="2000" dirty="0" smtClean="0"/>
              <a:t>Measured in Celsius or Fahrenheit</a:t>
            </a:r>
          </a:p>
          <a:p>
            <a:endParaRPr lang="en-US" dirty="0"/>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13.11 A typical outdoor thermometer which is used to measure temperature, not heat</a:t>
            </a:r>
            <a:endParaRPr lang="en-US" sz="2800" dirty="0">
              <a:latin typeface="+mj-lt"/>
            </a:endParaRPr>
          </a:p>
        </p:txBody>
      </p:sp>
      <p:pic>
        <p:nvPicPr>
          <p:cNvPr id="3" name="Picture 2" descr="Photo of a typical analogue outdoor thermometer that shows temperature in Fahrenheit and Celsius. Outer scale is graduated from minus 60 to 120 degrees F and inner scale from minus 50 to 50 degrees C. The scale is at 80 degree Fahrenheit (27 degrees 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9784" y="1946299"/>
            <a:ext cx="5605757" cy="420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58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25481"/>
            <a:ext cx="4929188" cy="486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latin typeface="+mj-lt"/>
              </a:rPr>
              <a:t>Temperature</a:t>
            </a:r>
            <a:endParaRPr lang="en-US" sz="3200" dirty="0">
              <a:latin typeface="+mj-lt"/>
            </a:endParaRPr>
          </a:p>
        </p:txBody>
      </p:sp>
      <p:pic>
        <p:nvPicPr>
          <p:cNvPr id="3" name="Picture 2" descr="The table lists the following:&#10;• Boiling point of water: 100.0 degrees C; 212.0 degrees F&#10;• Average human body temperature 37.0 degrees C; 98.6 degrees F&#10;• Average room temperature 20.0 to 25.0 degrees C; 68.0 to 77.0 degrees F&#10;• Melting point of ice 0.0 degrees C; 32.0 degrees F&#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01" y="1825240"/>
            <a:ext cx="8058194" cy="3207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26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ACIDS AND BASES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Acids: Substances that can corrode metal or cause severe skin burns. Include hydrochloric acid, nitric acid, and battery acid. </a:t>
            </a:r>
          </a:p>
          <a:p>
            <a:r>
              <a:rPr lang="en-US" dirty="0" smtClean="0"/>
              <a:t>Bases: An alkaline that if strong enough can burn skin. Include: lye, bleach, drain cleaner.  </a:t>
            </a:r>
          </a:p>
          <a:p>
            <a:r>
              <a:rPr lang="en-US" dirty="0" smtClean="0"/>
              <a:t>pH Scale: On a scale of 1-14; used to indicate the amount of chemical activity in a substance.  </a:t>
            </a:r>
            <a:endParaRPr lang="en-US" dirty="0"/>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GAS LAWS</a:t>
            </a:r>
            <a:endParaRPr lang="en-US" dirty="0">
              <a:latin typeface="+mj-lt"/>
            </a:endParaRPr>
          </a:p>
        </p:txBody>
      </p:sp>
      <p:sp>
        <p:nvSpPr>
          <p:cNvPr id="28675" name="Content Placeholder 2"/>
          <p:cNvSpPr>
            <a:spLocks noGrp="1"/>
          </p:cNvSpPr>
          <p:nvPr>
            <p:ph idx="1"/>
          </p:nvPr>
        </p:nvSpPr>
        <p:spPr>
          <a:xfrm>
            <a:off x="76200" y="1524000"/>
            <a:ext cx="8839200" cy="4525963"/>
          </a:xfrm>
        </p:spPr>
        <p:txBody>
          <a:bodyPr/>
          <a:lstStyle/>
          <a:p>
            <a:r>
              <a:rPr lang="en-US" dirty="0" smtClean="0"/>
              <a:t>Boyle’s Law: T</a:t>
            </a:r>
            <a:r>
              <a:rPr lang="en-US" dirty="0" smtClean="0"/>
              <a:t>he </a:t>
            </a:r>
            <a:r>
              <a:rPr lang="en-US" dirty="0"/>
              <a:t>volume of a gas varies inversely (opposite) with the pressure </a:t>
            </a:r>
            <a:r>
              <a:rPr lang="en-US" dirty="0" smtClean="0"/>
              <a:t>exerted against </a:t>
            </a:r>
            <a:r>
              <a:rPr lang="en-US" dirty="0"/>
              <a:t>it in a closed container</a:t>
            </a:r>
            <a:r>
              <a:rPr lang="en-US" dirty="0" smtClean="0"/>
              <a:t>.</a:t>
            </a:r>
          </a:p>
          <a:p>
            <a:r>
              <a:rPr lang="en-US" dirty="0" smtClean="0"/>
              <a:t>Charles's Law: W</a:t>
            </a:r>
            <a:r>
              <a:rPr lang="en-US" dirty="0" smtClean="0"/>
              <a:t>hen </a:t>
            </a:r>
            <a:r>
              <a:rPr lang="en-US" dirty="0"/>
              <a:t>the temperature of a gas increases, the volume </a:t>
            </a:r>
            <a:r>
              <a:rPr lang="en-US" dirty="0" smtClean="0"/>
              <a:t>increases. When </a:t>
            </a:r>
            <a:r>
              <a:rPr lang="en-US" dirty="0"/>
              <a:t>the temperature of a gas decreases, the volume decreases.</a:t>
            </a:r>
            <a:endParaRPr lang="en-US" dirty="0"/>
          </a:p>
          <a:p>
            <a:pPr lvl="1"/>
            <a:endParaRPr lang="en-US" b="1" dirty="0">
              <a:solidFill>
                <a:srgbClr val="0000FF"/>
              </a:solidFill>
            </a:endParaRPr>
          </a:p>
        </p:txBody>
      </p:sp>
    </p:spTree>
    <p:extLst>
      <p:ext uri="{BB962C8B-B14F-4D97-AF65-F5344CB8AC3E}">
        <p14:creationId xmlns:p14="http://schemas.microsoft.com/office/powerpoint/2010/main" val="6184136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SOUND AND ACOUSTICS</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pPr marL="427482" indent="-457200"/>
            <a:r>
              <a:rPr lang="en-US" dirty="0" smtClean="0"/>
              <a:t>Sound: T</a:t>
            </a:r>
            <a:r>
              <a:rPr lang="en-US" dirty="0" smtClean="0"/>
              <a:t>he </a:t>
            </a:r>
            <a:r>
              <a:rPr lang="en-US" dirty="0"/>
              <a:t>movement of air that the ear </a:t>
            </a:r>
            <a:r>
              <a:rPr lang="en-US" dirty="0" smtClean="0"/>
              <a:t>interprets.</a:t>
            </a:r>
          </a:p>
          <a:p>
            <a:pPr marL="427482" indent="-457200"/>
            <a:r>
              <a:rPr lang="en-US" dirty="0" smtClean="0"/>
              <a:t>Sound has two properties:</a:t>
            </a:r>
          </a:p>
          <a:p>
            <a:pPr marL="914400" lvl="1" indent="-457200"/>
            <a:r>
              <a:rPr lang="en-US" dirty="0" smtClean="0"/>
              <a:t>Frequency: cycles per second</a:t>
            </a:r>
          </a:p>
          <a:p>
            <a:pPr marL="914400" lvl="1" indent="-457200"/>
            <a:r>
              <a:rPr lang="en-US" dirty="0" smtClean="0"/>
              <a:t>Intensity: The loudness of the sound</a:t>
            </a:r>
          </a:p>
          <a:p>
            <a:pPr marL="427482" indent="-457200"/>
            <a:r>
              <a:rPr lang="en-US" dirty="0" smtClean="0"/>
              <a:t>Acoustics: The study of how sound is generated and transmitted.</a:t>
            </a:r>
          </a:p>
          <a:p>
            <a:pPr marL="914400" lvl="1" indent="-457200"/>
            <a:r>
              <a:rPr lang="en-US" dirty="0" smtClean="0"/>
              <a:t>Used to reduce noise that is transmitted to passenger compartment.</a:t>
            </a:r>
          </a:p>
          <a:p>
            <a:pPr marL="427482" indent="-457200"/>
            <a:endParaRPr lang="en-US" b="1" dirty="0">
              <a:solidFill>
                <a:srgbClr val="0000FF"/>
              </a:solidFill>
            </a:endParaRPr>
          </a:p>
          <a:p>
            <a:pPr lvl="1"/>
            <a:endParaRPr lang="en-US" b="1" dirty="0">
              <a:solidFill>
                <a:srgbClr val="0000FF"/>
              </a:solidFill>
            </a:endParaRPr>
          </a:p>
        </p:txBody>
      </p:sp>
    </p:spTree>
    <p:extLst>
      <p:ext uri="{BB962C8B-B14F-4D97-AF65-F5344CB8AC3E}">
        <p14:creationId xmlns:p14="http://schemas.microsoft.com/office/powerpoint/2010/main" val="4439720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PLASTICS</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dirty="0" smtClean="0"/>
              <a:t>Thermoset Plastic: </a:t>
            </a:r>
            <a:r>
              <a:rPr lang="en-US" dirty="0"/>
              <a:t>This type of plastic is changed </a:t>
            </a:r>
            <a:r>
              <a:rPr lang="en-US" dirty="0" smtClean="0"/>
              <a:t>chemically when </a:t>
            </a:r>
            <a:r>
              <a:rPr lang="en-US" dirty="0"/>
              <a:t>cured and shaped and cannot be reheated or reformed.</a:t>
            </a:r>
            <a:endParaRPr lang="en-US" dirty="0" smtClean="0"/>
          </a:p>
          <a:p>
            <a:r>
              <a:rPr lang="en-US" dirty="0" smtClean="0"/>
              <a:t>Thermoplastic: This </a:t>
            </a:r>
            <a:r>
              <a:rPr lang="en-US" dirty="0"/>
              <a:t>type of plastic is flexible at room temperature.</a:t>
            </a:r>
            <a:endParaRPr lang="en-US" dirty="0" smtClean="0"/>
          </a:p>
          <a:p>
            <a:r>
              <a:rPr lang="en-US" dirty="0" smtClean="0"/>
              <a:t>Plastic Identification: </a:t>
            </a:r>
            <a:r>
              <a:rPr lang="en-US" dirty="0"/>
              <a:t>Most large plastic pieces are labeled on the inside with </a:t>
            </a:r>
            <a:r>
              <a:rPr lang="en-US" dirty="0" smtClean="0"/>
              <a:t>letters, such </a:t>
            </a:r>
            <a:r>
              <a:rPr lang="en-US" dirty="0"/>
              <a:t>as PP or PE</a:t>
            </a:r>
            <a:r>
              <a:rPr lang="en-US" dirty="0" smtClean="0"/>
              <a:t>.</a:t>
            </a:r>
          </a:p>
          <a:p>
            <a:r>
              <a:rPr lang="en-US" dirty="0" smtClean="0"/>
              <a:t>A burn test can be used to identify plastic type if no labeling is present.</a:t>
            </a:r>
            <a:endParaRPr lang="en-US" dirty="0" smtClean="0"/>
          </a:p>
          <a:p>
            <a:pPr lvl="2"/>
            <a:endParaRPr lang="en-US" b="1" dirty="0" smtClean="0"/>
          </a:p>
          <a:p>
            <a:pPr lvl="1"/>
            <a:endParaRPr lang="en-US" sz="1600" b="1" dirty="0"/>
          </a:p>
          <a:p>
            <a:pPr lvl="1"/>
            <a:endParaRPr lang="en-US" sz="1600" b="1" dirty="0"/>
          </a:p>
        </p:txBody>
      </p:sp>
    </p:spTree>
    <p:extLst>
      <p:ext uri="{BB962C8B-B14F-4D97-AF65-F5344CB8AC3E}">
        <p14:creationId xmlns:p14="http://schemas.microsoft.com/office/powerpoint/2010/main" val="17291116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13.12 This interior plastic part is </a:t>
            </a:r>
            <a:r>
              <a:rPr lang="en-IN" sz="2400" dirty="0" err="1">
                <a:latin typeface="+mj-lt"/>
              </a:rPr>
              <a:t>labeled</a:t>
            </a:r>
            <a:r>
              <a:rPr lang="en-IN" sz="2400" dirty="0">
                <a:latin typeface="+mj-lt"/>
              </a:rPr>
              <a:t> PE-HD, which means polyethylene-high density</a:t>
            </a:r>
            <a:endParaRPr lang="en-US" dirty="0">
              <a:latin typeface="+mj-lt"/>
            </a:endParaRPr>
          </a:p>
        </p:txBody>
      </p:sp>
      <p:pic>
        <p:nvPicPr>
          <p:cNvPr id="3" name="Picture 2" descr="Photo of the interior of a plastic part that is labeled: PE H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4749" y="1910250"/>
            <a:ext cx="6403605" cy="416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856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SCIENTIFIC METHOD</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A series of steps taken to solve a problem.</a:t>
            </a:r>
          </a:p>
          <a:p>
            <a:r>
              <a:rPr lang="en-US" dirty="0" smtClean="0"/>
              <a:t>Used to determine the root cause of a failure.</a:t>
            </a:r>
          </a:p>
          <a:p>
            <a:r>
              <a:rPr lang="en-US" dirty="0" smtClean="0"/>
              <a:t>Sometimes referred too as the “5 whys”</a:t>
            </a:r>
          </a:p>
          <a:p>
            <a:pPr lvl="1"/>
            <a:r>
              <a:rPr lang="en-US" dirty="0" smtClean="0"/>
              <a:t>The root cause of the problem is typically found by the fifth time the question is asked.</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How can a burn test help identify the type of plastic used?</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2554545"/>
          </a:xfrm>
          <a:prstGeom prst="rect">
            <a:avLst/>
          </a:prstGeom>
        </p:spPr>
        <p:txBody>
          <a:bodyPr wrap="square">
            <a:spAutoFit/>
          </a:bodyPr>
          <a:lstStyle/>
          <a:p>
            <a:r>
              <a:rPr lang="en-US" sz="4000" dirty="0"/>
              <a:t>No visible smoke means that the plastic is </a:t>
            </a:r>
            <a:r>
              <a:rPr lang="en-US" sz="4000" dirty="0" smtClean="0"/>
              <a:t>polypropylene. Visible </a:t>
            </a:r>
            <a:r>
              <a:rPr lang="en-US" sz="4000" dirty="0"/>
              <a:t>black smoke means that the plastic is ABS.</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IRON AND STEEL</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sz="2400" dirty="0" smtClean="0"/>
              <a:t>Cast Iron: </a:t>
            </a:r>
            <a:r>
              <a:rPr lang="en-US" sz="2400" dirty="0"/>
              <a:t>Cast iron contains 2% to 4% carbon and this </a:t>
            </a:r>
            <a:r>
              <a:rPr lang="en-US" sz="2400" dirty="0" smtClean="0"/>
              <a:t>carbon is </a:t>
            </a:r>
            <a:r>
              <a:rPr lang="en-US" sz="2400" dirty="0"/>
              <a:t>usually in the shape of flakes of graphite 0.001 to 0.004 </a:t>
            </a:r>
            <a:r>
              <a:rPr lang="en-US" sz="2400" dirty="0" smtClean="0"/>
              <a:t>inches long</a:t>
            </a:r>
            <a:r>
              <a:rPr lang="en-US" sz="2400" dirty="0"/>
              <a:t>.</a:t>
            </a:r>
            <a:endParaRPr lang="en-US" sz="2400" dirty="0" smtClean="0"/>
          </a:p>
          <a:p>
            <a:r>
              <a:rPr lang="en-US" sz="2400" dirty="0" smtClean="0"/>
              <a:t>Ductile Cast Iron:  The </a:t>
            </a:r>
            <a:r>
              <a:rPr lang="en-US" sz="2400" dirty="0"/>
              <a:t>carbon in the alloy </a:t>
            </a:r>
            <a:r>
              <a:rPr lang="en-US" sz="2400" dirty="0" smtClean="0"/>
              <a:t>with silicon </a:t>
            </a:r>
            <a:r>
              <a:rPr lang="en-US" sz="2400" dirty="0"/>
              <a:t>are small ball-shapes called </a:t>
            </a:r>
            <a:r>
              <a:rPr lang="en-US" sz="2400" dirty="0" err="1"/>
              <a:t>spherloidols</a:t>
            </a:r>
            <a:r>
              <a:rPr lang="en-US" sz="2400" dirty="0"/>
              <a:t>.</a:t>
            </a:r>
            <a:endParaRPr lang="en-US" sz="2400" dirty="0" smtClean="0"/>
          </a:p>
          <a:p>
            <a:r>
              <a:rPr lang="en-US" sz="2400" dirty="0" smtClean="0"/>
              <a:t>Grey Cast Iron: </a:t>
            </a:r>
            <a:r>
              <a:rPr lang="en-US" sz="2400" dirty="0"/>
              <a:t>Gray cast iron is cast iron that has </a:t>
            </a:r>
            <a:r>
              <a:rPr lang="en-US" sz="2400" dirty="0" smtClean="0"/>
              <a:t>another element</a:t>
            </a:r>
            <a:r>
              <a:rPr lang="en-US" sz="2400" dirty="0"/>
              <a:t>, silicon, in the alloy, giving the metal a gray color.</a:t>
            </a:r>
            <a:endParaRPr lang="en-US" sz="2400" dirty="0" smtClean="0"/>
          </a:p>
          <a:p>
            <a:endParaRPr lang="en-US" sz="2400" dirty="0" smtClean="0"/>
          </a:p>
        </p:txBody>
      </p:sp>
    </p:spTree>
    <p:extLst>
      <p:ext uri="{BB962C8B-B14F-4D97-AF65-F5344CB8AC3E}">
        <p14:creationId xmlns:p14="http://schemas.microsoft.com/office/powerpoint/2010/main" val="27549601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SAE STEEL DESIGNATIONS</a:t>
            </a:r>
            <a:endParaRPr lang="en-US" dirty="0">
              <a:latin typeface="+mj-lt"/>
            </a:endParaRPr>
          </a:p>
        </p:txBody>
      </p:sp>
      <p:sp>
        <p:nvSpPr>
          <p:cNvPr id="28675" name="Content Placeholder 2"/>
          <p:cNvSpPr>
            <a:spLocks noGrp="1"/>
          </p:cNvSpPr>
          <p:nvPr>
            <p:ph idx="1"/>
          </p:nvPr>
        </p:nvSpPr>
        <p:spPr>
          <a:xfrm>
            <a:off x="76200" y="1524000"/>
            <a:ext cx="8458200" cy="4800600"/>
          </a:xfrm>
        </p:spPr>
        <p:txBody>
          <a:bodyPr/>
          <a:lstStyle/>
          <a:p>
            <a:r>
              <a:rPr lang="en-US" sz="2400" dirty="0" smtClean="0"/>
              <a:t>Mild (low carbon) steel: H</a:t>
            </a:r>
            <a:r>
              <a:rPr lang="en-US" sz="2400" dirty="0" smtClean="0"/>
              <a:t>as </a:t>
            </a:r>
            <a:r>
              <a:rPr lang="en-US" sz="2400" dirty="0"/>
              <a:t>less than 20 points of </a:t>
            </a:r>
            <a:r>
              <a:rPr lang="en-US" sz="2400" dirty="0" smtClean="0"/>
              <a:t>carbon (0.02</a:t>
            </a:r>
            <a:r>
              <a:rPr lang="en-US" sz="2400" dirty="0"/>
              <a:t>%).</a:t>
            </a:r>
            <a:endParaRPr lang="en-US" sz="2400" dirty="0" smtClean="0"/>
          </a:p>
          <a:p>
            <a:r>
              <a:rPr lang="en-US" sz="2400" dirty="0" smtClean="0"/>
              <a:t>Medium carbon steel: Usually </a:t>
            </a:r>
            <a:r>
              <a:rPr lang="en-US" sz="2400" dirty="0"/>
              <a:t>has between 25 and 50 </a:t>
            </a:r>
            <a:r>
              <a:rPr lang="en-US" sz="2400" dirty="0" smtClean="0"/>
              <a:t>points of </a:t>
            </a:r>
            <a:r>
              <a:rPr lang="en-US" sz="2400" dirty="0"/>
              <a:t>carbon (0.25% and 0.50%).</a:t>
            </a:r>
            <a:endParaRPr lang="en-US" sz="2400" dirty="0" smtClean="0"/>
          </a:p>
          <a:p>
            <a:r>
              <a:rPr lang="en-US" sz="2400" dirty="0" smtClean="0"/>
              <a:t>High carbon steel: U</a:t>
            </a:r>
            <a:r>
              <a:rPr lang="en-US" sz="2400" dirty="0" smtClean="0"/>
              <a:t>sually </a:t>
            </a:r>
            <a:r>
              <a:rPr lang="en-US" sz="2400" dirty="0"/>
              <a:t>has between 60 and 100 </a:t>
            </a:r>
            <a:r>
              <a:rPr lang="en-US" sz="2400" dirty="0" smtClean="0"/>
              <a:t>points (0.60</a:t>
            </a:r>
            <a:r>
              <a:rPr lang="en-US" sz="2400" dirty="0"/>
              <a:t>% and 1.00%) of carbon and is very strong.</a:t>
            </a:r>
            <a:endParaRPr lang="en-US" sz="2400" dirty="0"/>
          </a:p>
        </p:txBody>
      </p:sp>
    </p:spTree>
    <p:extLst>
      <p:ext uri="{BB962C8B-B14F-4D97-AF65-F5344CB8AC3E}">
        <p14:creationId xmlns:p14="http://schemas.microsoft.com/office/powerpoint/2010/main" val="1609399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ALUMINIUM AND ALUMINIUM ALLOYS</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dirty="0" smtClean="0"/>
              <a:t>Lightweight material</a:t>
            </a:r>
          </a:p>
          <a:p>
            <a:r>
              <a:rPr lang="en-US" dirty="0" smtClean="0"/>
              <a:t>Most always combined with small quantities of other metals to form an alloy.</a:t>
            </a:r>
          </a:p>
          <a:p>
            <a:r>
              <a:rPr lang="en-US" dirty="0" smtClean="0"/>
              <a:t> </a:t>
            </a:r>
            <a:r>
              <a:rPr lang="en-US" dirty="0" smtClean="0"/>
              <a:t> Alloys are identified with a four-digit number and a letter to identify heat treating.</a:t>
            </a:r>
            <a:endParaRPr lang="en-US" dirty="0"/>
          </a:p>
        </p:txBody>
      </p:sp>
    </p:spTree>
    <p:extLst>
      <p:ext uri="{BB962C8B-B14F-4D97-AF65-F5344CB8AC3E}">
        <p14:creationId xmlns:p14="http://schemas.microsoft.com/office/powerpoint/2010/main" val="408496921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ENERGY PRINCIPLES</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Energy is the ability or capacity to do work.</a:t>
            </a:r>
          </a:p>
          <a:p>
            <a:r>
              <a:rPr lang="en-US" dirty="0" smtClean="0"/>
              <a:t>Many forms of energy:</a:t>
            </a:r>
          </a:p>
          <a:p>
            <a:pPr lvl="1"/>
            <a:r>
              <a:rPr lang="en-US" dirty="0" smtClean="0"/>
              <a:t>Chemical</a:t>
            </a:r>
          </a:p>
          <a:p>
            <a:pPr lvl="1"/>
            <a:r>
              <a:rPr lang="en-US" dirty="0" smtClean="0"/>
              <a:t>Mechanical</a:t>
            </a:r>
          </a:p>
          <a:p>
            <a:pPr lvl="1"/>
            <a:r>
              <a:rPr lang="en-US" dirty="0" smtClean="0"/>
              <a:t>Electrical</a:t>
            </a:r>
          </a:p>
          <a:p>
            <a:r>
              <a:rPr lang="en-US" dirty="0" smtClean="0"/>
              <a:t>Kinetic energy is energy in the form of a moving object.</a:t>
            </a:r>
          </a:p>
          <a:p>
            <a:r>
              <a:rPr lang="en-US" dirty="0" smtClean="0"/>
              <a:t>Potential energy is energy that is capable of being changed to useful energy.</a:t>
            </a:r>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latin typeface="+mj-lt"/>
              </a:rPr>
              <a:t>Figure 13.1 Energy, which is the ability to perform work, exists in many forms</a:t>
            </a:r>
            <a:endParaRPr lang="en-US" dirty="0">
              <a:latin typeface="+mj-lt"/>
            </a:endParaRPr>
          </a:p>
        </p:txBody>
      </p:sp>
      <p:pic>
        <p:nvPicPr>
          <p:cNvPr id="5" name="Picture 2" descr="A figure illustrates the different forms of energy using an example. Heat and light: sun; Mechanical: hammering a nail; Chemical: Gasoline can; Sound: playing a trump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1060" y="1848764"/>
            <a:ext cx="3321881" cy="429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a:t>What is kinetic energy?</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t>Energy </a:t>
            </a:r>
            <a:r>
              <a:rPr lang="en-US" sz="4000" dirty="0"/>
              <a:t>in the form of a moving object.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TORQUE</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smtClean="0"/>
              <a:t>A term used to describe a rotating force that may or may not result in motion.</a:t>
            </a:r>
          </a:p>
          <a:p>
            <a:r>
              <a:rPr lang="en-US" dirty="0" smtClean="0"/>
              <a:t>Measured as the amount of force multiplied by the length of the lever on which it acts.</a:t>
            </a:r>
          </a:p>
          <a:p>
            <a:r>
              <a:rPr lang="en-US" dirty="0" smtClean="0"/>
              <a:t>Typically measured in:</a:t>
            </a:r>
          </a:p>
          <a:p>
            <a:pPr lvl="1"/>
            <a:r>
              <a:rPr lang="en-US" dirty="0" smtClean="0"/>
              <a:t>Newton-meters</a:t>
            </a:r>
          </a:p>
          <a:p>
            <a:pPr lvl="1"/>
            <a:r>
              <a:rPr lang="en-US" dirty="0" smtClean="0"/>
              <a:t>Pound-foot </a:t>
            </a:r>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745</TotalTime>
  <Words>1352</Words>
  <Application>Microsoft Office PowerPoint</Application>
  <PresentationFormat>On-screen Show (4:3)</PresentationFormat>
  <Paragraphs>129</Paragraphs>
  <Slides>45</Slides>
  <Notes>0</Notes>
  <HiddenSlides>0</HiddenSlides>
  <MMClips>0</MMClips>
  <ScaleCrop>false</ScaleCrop>
  <HeadingPairs>
    <vt:vector size="4" baseType="variant">
      <vt:variant>
        <vt:lpstr>Theme</vt:lpstr>
      </vt:variant>
      <vt:variant>
        <vt:i4>6</vt:i4>
      </vt:variant>
      <vt:variant>
        <vt:lpstr>Slide Titles</vt:lpstr>
      </vt:variant>
      <vt:variant>
        <vt:i4>45</vt:i4>
      </vt:variant>
    </vt:vector>
  </HeadingPairs>
  <TitlesOfParts>
    <vt:vector size="51"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SCIENTIFIC METHOD</vt:lpstr>
      <vt:lpstr>ENERGY PRINCIPLES</vt:lpstr>
      <vt:lpstr>Figure 13.1 Energy, which is the ability to perform work, exists in many forms</vt:lpstr>
      <vt:lpstr>QUESTION 1: ?</vt:lpstr>
      <vt:lpstr>ANSWER 1:</vt:lpstr>
      <vt:lpstr>TORQUE</vt:lpstr>
      <vt:lpstr>Figure 13.2 Torque is a twisting force equal to the distance from the pivot point times the force applied expressed in units called pound-feet (lb-ft) or Newton-meters (N-m)</vt:lpstr>
      <vt:lpstr>WORK</vt:lpstr>
      <vt:lpstr>Figure 13.3 Work is calculated by multiplying force times distance. If you push 100 pounds 10 feet, you have done 1,000 foot-pounds of work</vt:lpstr>
      <vt:lpstr>Newton-Meters to Pound-Feet Conversion Chart</vt:lpstr>
      <vt:lpstr>Pound-Feet to Newton-Meters Conversion Chart</vt:lpstr>
      <vt:lpstr>FREQUENTLY ASKED QUESTION</vt:lpstr>
      <vt:lpstr>POWER AND HORSEPOWER</vt:lpstr>
      <vt:lpstr>Figure 13.4 One horsepower is equal to 33,000 foot-pounds (200 lbs × 165 ft) of work per minute</vt:lpstr>
      <vt:lpstr>QUESTION 2: ?</vt:lpstr>
      <vt:lpstr>ANSWER 2:</vt:lpstr>
      <vt:lpstr> NEWTON’S LAWS OF MOTION</vt:lpstr>
      <vt:lpstr>KINETIC ENERGY</vt:lpstr>
      <vt:lpstr>Figure 13.5 Kinetic energy increases in direct proportion to the weight of the vehicle</vt:lpstr>
      <vt:lpstr>Figure 13.6 Kinetic energy increases as the square of any increase in vehicle speed</vt:lpstr>
      <vt:lpstr>FREQUENTLY ASKED QUESTION</vt:lpstr>
      <vt:lpstr>TECH TIP</vt:lpstr>
      <vt:lpstr> MECHANICAL PRINCIPLES</vt:lpstr>
      <vt:lpstr>Figure 13.7 A first-class lever increases force and changes the direction of the force</vt:lpstr>
      <vt:lpstr>Figure 13.8 A second-class lever increases force in the same direction as it is applied</vt:lpstr>
      <vt:lpstr>Figure 13.9 A third-class lever reduces force but increases the speed and travel of the resulting work</vt:lpstr>
      <vt:lpstr>Figure 13.10 This brake pedal assembly provides a 5:1 mechanical advantage because a 10-lb force input results in a 50-lb force into the master cylinder</vt:lpstr>
      <vt:lpstr> HEAT AND TEMPERATURE</vt:lpstr>
      <vt:lpstr>Figure 13.11 A typical outdoor thermometer which is used to measure temperature, not heat</vt:lpstr>
      <vt:lpstr>Tech Tip </vt:lpstr>
      <vt:lpstr>Temperature</vt:lpstr>
      <vt:lpstr> ACIDS AND BASES</vt:lpstr>
      <vt:lpstr> GAS LAWS</vt:lpstr>
      <vt:lpstr> SOUND AND ACOUSTICS</vt:lpstr>
      <vt:lpstr> PLASTICS</vt:lpstr>
      <vt:lpstr>Figure 13.12 This interior plastic part is labeled PE-HD, which means polyethylene-high density</vt:lpstr>
      <vt:lpstr>QUESTION 3: ?</vt:lpstr>
      <vt:lpstr>ANSWER 3:</vt:lpstr>
      <vt:lpstr> IRON AND STEEL</vt:lpstr>
      <vt:lpstr> SAE STEEL DESIGNATIONS</vt:lpstr>
      <vt:lpstr> ALUMINIUM AND ALUMINIUM ALLOYS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13</dc:title>
  <dc:creator>Curt &amp; Tammy</dc:creator>
  <cp:lastModifiedBy>Curt &amp; Tammy</cp:lastModifiedBy>
  <cp:revision>55</cp:revision>
  <dcterms:created xsi:type="dcterms:W3CDTF">2018-09-25T19:30:15Z</dcterms:created>
  <dcterms:modified xsi:type="dcterms:W3CDTF">2019-01-21T21:46:30Z</dcterms:modified>
</cp:coreProperties>
</file>