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274" r:id="rId11"/>
    <p:sldId id="315" r:id="rId12"/>
    <p:sldId id="267" r:id="rId13"/>
    <p:sldId id="268" r:id="rId14"/>
    <p:sldId id="365" r:id="rId15"/>
    <p:sldId id="316" r:id="rId16"/>
    <p:sldId id="317" r:id="rId17"/>
    <p:sldId id="326" r:id="rId18"/>
    <p:sldId id="327" r:id="rId19"/>
    <p:sldId id="328" r:id="rId20"/>
    <p:sldId id="366" r:id="rId21"/>
    <p:sldId id="329" r:id="rId22"/>
    <p:sldId id="330" r:id="rId23"/>
    <p:sldId id="331" r:id="rId24"/>
    <p:sldId id="272" r:id="rId25"/>
    <p:sldId id="332" r:id="rId26"/>
    <p:sldId id="333" r:id="rId27"/>
    <p:sldId id="334" r:id="rId28"/>
    <p:sldId id="335" r:id="rId29"/>
    <p:sldId id="367" r:id="rId30"/>
    <p:sldId id="336" r:id="rId31"/>
    <p:sldId id="337" r:id="rId32"/>
    <p:sldId id="338" r:id="rId33"/>
    <p:sldId id="339" r:id="rId34"/>
    <p:sldId id="286" r:id="rId35"/>
    <p:sldId id="287" r:id="rId36"/>
    <p:sldId id="368" r:id="rId37"/>
    <p:sldId id="369" r:id="rId38"/>
    <p:sldId id="370"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299" r:id="rId54"/>
    <p:sldId id="300" r:id="rId55"/>
    <p:sldId id="371" r:id="rId56"/>
    <p:sldId id="354" r:id="rId57"/>
    <p:sldId id="355" r:id="rId58"/>
    <p:sldId id="356" r:id="rId59"/>
    <p:sldId id="357" r:id="rId60"/>
    <p:sldId id="358" r:id="rId61"/>
    <p:sldId id="359" r:id="rId62"/>
    <p:sldId id="360" r:id="rId63"/>
    <p:sldId id="361" r:id="rId64"/>
    <p:sldId id="362" r:id="rId65"/>
    <p:sldId id="363" r:id="rId66"/>
    <p:sldId id="364" r:id="rId67"/>
    <p:sldId id="325"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01751"/>
            <a:ext cx="8229600" cy="317843"/>
          </a:xfrm>
        </p:spPr>
        <p:txBody>
          <a:bodyPr/>
          <a:lstStyle>
            <a:lvl1pPr>
              <a:defRPr sz="2000">
                <a:latin typeface="+mj-lt"/>
                <a:cs typeface="Times New Roman" panose="02020603050405020304" pitchFamily="18" charset="0"/>
              </a:defRPr>
            </a:lvl1pPr>
          </a:lstStyle>
          <a:p>
            <a:r>
              <a:rPr lang="en-US" dirty="0" smtClean="0"/>
              <a:t>Click to edit Master title style</a:t>
            </a:r>
            <a:endParaRPr lang="en-IN" dirty="0"/>
          </a:p>
        </p:txBody>
      </p:sp>
      <p:sp>
        <p:nvSpPr>
          <p:cNvPr id="3" name="Footer Placeholder 2"/>
          <p:cNvSpPr>
            <a:spLocks noGrp="1"/>
          </p:cNvSpPr>
          <p:nvPr>
            <p:ph type="ftr" sz="quarter" idx="10"/>
          </p:nvPr>
        </p:nvSpPr>
        <p:spPr>
          <a:xfrm>
            <a:off x="93969" y="6172200"/>
            <a:ext cx="8595360" cy="235463"/>
          </a:xfrm>
          <a:prstGeom prst="rect">
            <a:avLst/>
          </a:prstGeom>
        </p:spPr>
        <p:txBody>
          <a:bodyPr/>
          <a:lstStyle/>
          <a:p>
            <a:pPr eaLnBrk="1" fontAlgn="auto" hangingPunct="1">
              <a:spcBef>
                <a:spcPts val="0"/>
              </a:spcBef>
              <a:spcAft>
                <a:spcPts val="0"/>
              </a:spcAft>
            </a:pPr>
            <a:endParaRPr lang="en-US" dirty="0">
              <a:solidFill>
                <a:prstClr val="black"/>
              </a:solidFill>
              <a:latin typeface="Arial"/>
            </a:endParaRPr>
          </a:p>
        </p:txBody>
      </p:sp>
      <p:sp>
        <p:nvSpPr>
          <p:cNvPr id="4" name="Date Placeholder 3"/>
          <p:cNvSpPr>
            <a:spLocks noGrp="1"/>
          </p:cNvSpPr>
          <p:nvPr>
            <p:ph type="dt" sz="half" idx="11"/>
          </p:nvPr>
        </p:nvSpPr>
        <p:spPr/>
        <p:txBody>
          <a:bodyPr/>
          <a:lstStyle/>
          <a:p>
            <a:pPr eaLnBrk="1" fontAlgn="auto" hangingPunct="1">
              <a:spcBef>
                <a:spcPts val="0"/>
              </a:spcBef>
              <a:spcAft>
                <a:spcPts val="0"/>
              </a:spcAft>
            </a:pPr>
            <a:fld id="{A9DF6EFB-3F44-496C-A842-1E0B3D3B975A}" type="datetimeFigureOut">
              <a:rPr lang="en-US" smtClean="0">
                <a:solidFill>
                  <a:prstClr val="white"/>
                </a:solidFill>
                <a:latin typeface="Arial"/>
              </a:rPr>
              <a:pPr eaLnBrk="1" fontAlgn="auto" hangingPunct="1">
                <a:spcBef>
                  <a:spcPts val="0"/>
                </a:spcBef>
                <a:spcAft>
                  <a:spcPts val="0"/>
                </a:spcAft>
              </a:pPr>
              <a:t>7/30/2019</a:t>
            </a:fld>
            <a:endParaRPr lang="en-US" dirty="0">
              <a:solidFill>
                <a:prstClr val="white"/>
              </a:solidFill>
              <a:latin typeface="Arial"/>
            </a:endParaRPr>
          </a:p>
        </p:txBody>
      </p:sp>
      <p:sp>
        <p:nvSpPr>
          <p:cNvPr id="5" name="Slide Number Placeholder 4"/>
          <p:cNvSpPr>
            <a:spLocks noGrp="1"/>
          </p:cNvSpPr>
          <p:nvPr>
            <p:ph type="sldNum" sz="quarter" idx="12"/>
          </p:nvPr>
        </p:nvSpPr>
        <p:spPr/>
        <p:txBody>
          <a:bodyPr/>
          <a:lstStyle/>
          <a:p>
            <a:pPr eaLnBrk="1" fontAlgn="auto" hangingPunct="1">
              <a:spcBef>
                <a:spcPts val="0"/>
              </a:spcBef>
              <a:spcAft>
                <a:spcPts val="0"/>
              </a:spcAft>
            </a:pPr>
            <a:fld id="{200B2350-5261-4F5C-9DF5-EF0D264FC8D2}" type="slidenum">
              <a:rPr lang="en-US" smtClean="0">
                <a:solidFill>
                  <a:prstClr val="white"/>
                </a:solidFill>
                <a:latin typeface="Arial"/>
              </a:rPr>
              <a:pPr eaLnBrk="1" fontAlgn="auto" hangingPunct="1">
                <a:spcBef>
                  <a:spcPts val="0"/>
                </a:spcBef>
                <a:spcAft>
                  <a:spcPts val="0"/>
                </a:spcAft>
              </a:pPr>
              <a:t>‹#›</a:t>
            </a:fld>
            <a:endParaRPr lang="en-US" dirty="0">
              <a:solidFill>
                <a:prstClr val="white"/>
              </a:solidFill>
              <a:latin typeface="Arial"/>
            </a:endParaRPr>
          </a:p>
        </p:txBody>
      </p:sp>
      <p:sp>
        <p:nvSpPr>
          <p:cNvPr id="7" name="Content Placeholder 6"/>
          <p:cNvSpPr>
            <a:spLocks noGrp="1"/>
          </p:cNvSpPr>
          <p:nvPr>
            <p:ph sz="quarter" idx="13"/>
          </p:nvPr>
        </p:nvSpPr>
        <p:spPr>
          <a:xfrm>
            <a:off x="457200" y="1143000"/>
            <a:ext cx="8229600" cy="627077"/>
          </a:xfrm>
        </p:spPr>
        <p:txBody>
          <a:bodyPr/>
          <a:lstStyle>
            <a:lvl1pPr marL="0" indent="0">
              <a:buNone/>
              <a:defRPr/>
            </a:lvl1pPr>
          </a:lstStyle>
          <a:p>
            <a:pPr lvl="0"/>
            <a:endParaRPr lang="en-IN" dirty="0"/>
          </a:p>
        </p:txBody>
      </p:sp>
    </p:spTree>
    <p:extLst>
      <p:ext uri="{BB962C8B-B14F-4D97-AF65-F5344CB8AC3E}">
        <p14:creationId xmlns:p14="http://schemas.microsoft.com/office/powerpoint/2010/main" val="16728482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7/30/2019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1.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1"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7/30/2019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4.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4.xml"/></Relationships>
</file>

<file path=ppt/slides/_rels/slide4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4.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4.xm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7.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7.xml"/></Relationships>
</file>

<file path=ppt/slides/_rels/slide5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57.xml"/></Relationships>
</file>

<file path=ppt/slides/_rels/slide56.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7.xml"/></Relationships>
</file>

<file path=ppt/slides/_rels/slide59.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7.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7.xml"/></Relationships>
</file>

<file path=ppt/slides/_rels/slide6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129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Drive Shaft and CV Joint Service</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129.2 All U-joints and spline collars equipped with a grease fitting should be greased four times a year as part of a regular lubrication service</a:t>
            </a:r>
            <a:endParaRPr lang="en-US" sz="2400" dirty="0">
              <a:latin typeface="+mj-lt"/>
            </a:endParaRPr>
          </a:p>
        </p:txBody>
      </p:sp>
      <p:pic>
        <p:nvPicPr>
          <p:cNvPr id="6" name="Picture 2" descr="A figure shows U-joint with grease applied on the surface and joints. It is basically done when servicing the compone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82046" y="2116890"/>
            <a:ext cx="2778320"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129.3 Many U-joints require a special grease gun tool to reach the grease fittings</a:t>
            </a:r>
            <a:endParaRPr lang="en-US" sz="2800" dirty="0">
              <a:latin typeface="+mj-lt"/>
            </a:endParaRPr>
          </a:p>
        </p:txBody>
      </p:sp>
      <p:pic>
        <p:nvPicPr>
          <p:cNvPr id="4" name="Picture 2" descr="A figure shows an alemite tool used to apply grease into the U -joi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5173" y="1795144"/>
            <a:ext cx="3072066"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129.4 Always mark the original location of U-joints before disassembly</a:t>
            </a:r>
            <a:endParaRPr lang="en-US" dirty="0">
              <a:latin typeface="+mj-lt"/>
            </a:endParaRPr>
          </a:p>
        </p:txBody>
      </p:sp>
      <p:pic>
        <p:nvPicPr>
          <p:cNvPr id="3" name="Picture 2" descr="A photo shows a marking with whitener. Before the parts dissembled marking should be done hence no confusion occurs while fitting b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4401" y="1982161"/>
            <a:ext cx="4893611"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2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129.5 Two types of retaining methods that are commonly used at the rear U-joint at the differential</a:t>
            </a:r>
            <a:endParaRPr lang="en-US" dirty="0">
              <a:latin typeface="+mj-lt"/>
            </a:endParaRPr>
          </a:p>
        </p:txBody>
      </p:sp>
      <p:pic>
        <p:nvPicPr>
          <p:cNvPr id="3" name="Picture 2" descr="A figure shows a U-joint cap &amp; bearings used to retain the position.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6426" y="2140741"/>
            <a:ext cx="6629561" cy="3423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021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129.6 The best way to check any U joint is to remove the driveshaft from the vehicle and move each joint in all directions. A good U-joint should be free to move without binding</a:t>
            </a:r>
          </a:p>
        </p:txBody>
      </p:sp>
      <p:pic>
        <p:nvPicPr>
          <p:cNvPr id="3" name="Picture 2" descr="A figure shows universal joint removed from the driveshaft and rotated in all the directions to check how freely joint is mov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2203307"/>
            <a:ext cx="6026874" cy="3382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312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U-JOINT REPLACEMENT</a:t>
            </a:r>
            <a:endParaRPr lang="en-US" dirty="0">
              <a:latin typeface="+mj-lt"/>
            </a:endParaRPr>
          </a:p>
        </p:txBody>
      </p:sp>
      <p:sp>
        <p:nvSpPr>
          <p:cNvPr id="3" name="Content Placeholder 2"/>
          <p:cNvSpPr>
            <a:spLocks noGrp="1"/>
          </p:cNvSpPr>
          <p:nvPr>
            <p:ph idx="1"/>
          </p:nvPr>
        </p:nvSpPr>
        <p:spPr/>
        <p:txBody>
          <a:bodyPr/>
          <a:lstStyle/>
          <a:p>
            <a:r>
              <a:rPr lang="en-US" sz="2600" dirty="0"/>
              <a:t>Three types of </a:t>
            </a:r>
            <a:r>
              <a:rPr lang="en-US" sz="2600" dirty="0" smtClean="0"/>
              <a:t>retainers are </a:t>
            </a:r>
            <a:r>
              <a:rPr lang="en-US" sz="2600" dirty="0"/>
              <a:t>used to keep the bearing caps on the U-joints: the </a:t>
            </a:r>
            <a:r>
              <a:rPr lang="en-US" sz="2600" dirty="0" smtClean="0"/>
              <a:t>outside snap ring, the </a:t>
            </a:r>
            <a:r>
              <a:rPr lang="en-US" sz="2600" dirty="0"/>
              <a:t>inside retaining ring, and </a:t>
            </a:r>
            <a:r>
              <a:rPr lang="en-US" sz="2600" dirty="0" smtClean="0"/>
              <a:t>injected synthetic </a:t>
            </a:r>
            <a:r>
              <a:rPr lang="en-US" sz="2600" dirty="0"/>
              <a:t>(usually nylon). </a:t>
            </a:r>
            <a:endParaRPr lang="en-US" sz="2600" dirty="0" smtClean="0"/>
          </a:p>
          <a:p>
            <a:r>
              <a:rPr lang="en-US" sz="2600" dirty="0"/>
              <a:t>After removing the retainers, use a press or a vise to </a:t>
            </a:r>
            <a:r>
              <a:rPr lang="en-US" sz="2600" dirty="0" smtClean="0"/>
              <a:t>separate the </a:t>
            </a:r>
            <a:r>
              <a:rPr lang="en-US" sz="2600" dirty="0"/>
              <a:t>U-joint from the yoke</a:t>
            </a:r>
            <a:r>
              <a:rPr lang="en-US" sz="2600" dirty="0" smtClean="0"/>
              <a:t>.</a:t>
            </a:r>
          </a:p>
          <a:p>
            <a:r>
              <a:rPr lang="en-US" sz="2600" dirty="0"/>
              <a:t>After removing any dirt or burrs from the yoke, press in a </a:t>
            </a:r>
            <a:r>
              <a:rPr lang="en-US" sz="2600" dirty="0" smtClean="0"/>
              <a:t>new U-joint.</a:t>
            </a:r>
          </a:p>
          <a:p>
            <a:r>
              <a:rPr lang="en-US" sz="2600" dirty="0"/>
              <a:t>Rotate the new joint after installation to make sure it </a:t>
            </a:r>
            <a:r>
              <a:rPr lang="en-US" sz="2600" dirty="0" smtClean="0"/>
              <a:t>moves freely</a:t>
            </a:r>
            <a:r>
              <a:rPr lang="en-US" sz="2600" dirty="0"/>
              <a:t>, without binding or stiffness.</a:t>
            </a:r>
            <a:endParaRPr lang="en-US" sz="2600" dirty="0"/>
          </a:p>
        </p:txBody>
      </p:sp>
    </p:spTree>
    <p:extLst>
      <p:ext uri="{BB962C8B-B14F-4D97-AF65-F5344CB8AC3E}">
        <p14:creationId xmlns:p14="http://schemas.microsoft.com/office/powerpoint/2010/main" val="1200420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129.7 Typical U-joint that uses an outside snap ring. This style of joint bolts directly to the companion flange that is attached to the pinion gear in the differential</a:t>
            </a:r>
          </a:p>
        </p:txBody>
      </p:sp>
      <p:pic>
        <p:nvPicPr>
          <p:cNvPr id="3" name="Picture 2" descr="A photo shows a universal joint fitted to the drive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3" y="2244638"/>
            <a:ext cx="4980886"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779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129.8 A U-joint that is held together by nylon and usually requires that heat be applied to remove from the yoke</a:t>
            </a:r>
            <a:endParaRPr lang="en-US" dirty="0">
              <a:latin typeface="+mj-lt"/>
            </a:endParaRPr>
          </a:p>
        </p:txBody>
      </p:sp>
      <p:pic>
        <p:nvPicPr>
          <p:cNvPr id="3" name="Picture 2" descr="A photo shows a universal joint with nyl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3" y="1982161"/>
            <a:ext cx="4980886"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376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129.9 Use a vise and two sockets to remove a U-joint. One socket fits over the bearing cup and the other fits on the bearing to press-fit the cups from the crosspiece</a:t>
            </a:r>
          </a:p>
        </p:txBody>
      </p:sp>
      <p:pic>
        <p:nvPicPr>
          <p:cNvPr id="3" name="Picture 2" descr=" A figure shows a universal joint fitted to the machine vise with the help of two sockets one on each si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12989" y="2253105"/>
            <a:ext cx="3316434"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8877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2076450"/>
            <a:ext cx="5857875"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129.1</a:t>
            </a:r>
            <a:r>
              <a:rPr lang="en-US" dirty="0" smtClean="0"/>
              <a:t> </a:t>
            </a:r>
            <a:r>
              <a:rPr lang="en-US" dirty="0"/>
              <a:t>Explain how to diagnose and inspect a U-joint</a:t>
            </a:r>
            <a:r>
              <a:rPr lang="en-US" dirty="0" smtClean="0"/>
              <a:t>.</a:t>
            </a:r>
          </a:p>
          <a:p>
            <a:pPr marL="0" indent="0">
              <a:buNone/>
            </a:pPr>
            <a:r>
              <a:rPr lang="en-US" b="1" dirty="0" smtClean="0">
                <a:solidFill>
                  <a:srgbClr val="005A70"/>
                </a:solidFill>
              </a:rPr>
              <a:t>129.2 </a:t>
            </a:r>
            <a:r>
              <a:rPr lang="en-US" dirty="0"/>
              <a:t>List the steps necessary to replace a U-joint</a:t>
            </a:r>
            <a:r>
              <a:rPr lang="en-US" dirty="0" smtClean="0"/>
              <a:t>.</a:t>
            </a:r>
          </a:p>
          <a:p>
            <a:pPr marL="0" indent="0">
              <a:buNone/>
            </a:pPr>
            <a:r>
              <a:rPr lang="en-US" b="1" dirty="0" smtClean="0">
                <a:solidFill>
                  <a:srgbClr val="005A70"/>
                </a:solidFill>
              </a:rPr>
              <a:t>129.3 </a:t>
            </a:r>
            <a:r>
              <a:rPr lang="en-US" dirty="0"/>
              <a:t>Explain how to perform a measurement of the working </a:t>
            </a:r>
            <a:r>
              <a:rPr lang="en-US" dirty="0" smtClean="0"/>
              <a:t>angles of </a:t>
            </a:r>
            <a:r>
              <a:rPr lang="en-US" dirty="0"/>
              <a:t>a U-joint.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129.10 Taping the U-joint to prevent the caps from coming off</a:t>
            </a:r>
            <a:endParaRPr lang="en-US" dirty="0">
              <a:latin typeface="+mj-lt"/>
            </a:endParaRPr>
          </a:p>
        </p:txBody>
      </p:sp>
      <p:pic>
        <p:nvPicPr>
          <p:cNvPr id="3" name="Picture 2" descr="A photo shows a universal joint removed from the vehicle with tape applied on it to prevent caps from coming off."/>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45446" y="1795144"/>
            <a:ext cx="4251520"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18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129.11 A special tool being used to press apart a U-joint that is retained by injected plastic. Heat from a propane torch may be necessary to soften the plastic to avoid exerting too much force on the U-joint</a:t>
            </a:r>
          </a:p>
        </p:txBody>
      </p:sp>
      <p:pic>
        <p:nvPicPr>
          <p:cNvPr id="3" name="Picture 2" descr="A figure shows a yoke pressed using tool on one end and socket to support yoke lug on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1109" y="2125357"/>
            <a:ext cx="2760194"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964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129.12 Removing the worn cross from the yoke</a:t>
            </a:r>
            <a:endParaRPr lang="en-US" dirty="0">
              <a:latin typeface="+mj-lt"/>
            </a:endParaRPr>
          </a:p>
        </p:txBody>
      </p:sp>
      <p:pic>
        <p:nvPicPr>
          <p:cNvPr id="3" name="Picture 2" descr="A photo shows a technician removing a worn cross from the yo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719258"/>
            <a:ext cx="6026874" cy="4520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988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129.13 When installing a new U-joint, position the grease fitting on the inboard side (toward the driveshaft tube) and in alignment with the grease fitting of the U-joint at the other end</a:t>
            </a:r>
          </a:p>
        </p:txBody>
      </p:sp>
      <p:pic>
        <p:nvPicPr>
          <p:cNvPr id="3" name="Picture 2" descr="A figure shows a u joint installed inboard by holding two ends of the u joint to the v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2259017"/>
            <a:ext cx="6026874" cy="355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184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U-JOINT WORKING ANGLES</a:t>
            </a:r>
            <a:endParaRPr lang="en-US" dirty="0">
              <a:latin typeface="+mj-lt"/>
            </a:endParaRPr>
          </a:p>
        </p:txBody>
      </p:sp>
      <p:sp>
        <p:nvSpPr>
          <p:cNvPr id="3" name="Content Placeholder 2"/>
          <p:cNvSpPr>
            <a:spLocks noGrp="1"/>
          </p:cNvSpPr>
          <p:nvPr>
            <p:ph idx="1"/>
          </p:nvPr>
        </p:nvSpPr>
        <p:spPr/>
        <p:txBody>
          <a:bodyPr/>
          <a:lstStyle/>
          <a:p>
            <a:r>
              <a:rPr lang="en-US" dirty="0"/>
              <a:t>Unequal or incorrect U-joint working angles can cause severe </a:t>
            </a:r>
            <a:r>
              <a:rPr lang="en-US" dirty="0" smtClean="0"/>
              <a:t>vibrations. Driveshaft </a:t>
            </a:r>
            <a:r>
              <a:rPr lang="en-US" dirty="0"/>
              <a:t>and U-joint angles may change from the </a:t>
            </a:r>
            <a:r>
              <a:rPr lang="en-US" dirty="0" smtClean="0"/>
              <a:t>original factory </a:t>
            </a:r>
            <a:r>
              <a:rPr lang="en-US" dirty="0"/>
              <a:t>setting due to one or more of the following</a:t>
            </a:r>
            <a:r>
              <a:rPr lang="en-US" dirty="0" smtClean="0"/>
              <a:t>:</a:t>
            </a:r>
          </a:p>
          <a:p>
            <a:pPr lvl="1"/>
            <a:r>
              <a:rPr lang="en-US" dirty="0"/>
              <a:t>Defective or collapsed engine or transmission </a:t>
            </a:r>
            <a:r>
              <a:rPr lang="en-US" dirty="0" smtClean="0"/>
              <a:t>mounts</a:t>
            </a:r>
          </a:p>
          <a:p>
            <a:pPr lvl="1"/>
            <a:r>
              <a:rPr lang="en-US" dirty="0"/>
              <a:t>Defective or sagging springs, especially the rear springs due </a:t>
            </a:r>
            <a:r>
              <a:rPr lang="en-US" dirty="0" smtClean="0"/>
              <a:t>to overloading </a:t>
            </a:r>
            <a:r>
              <a:rPr lang="en-US" dirty="0"/>
              <a:t>or other </a:t>
            </a:r>
            <a:r>
              <a:rPr lang="en-US" dirty="0" smtClean="0"/>
              <a:t>causes</a:t>
            </a:r>
          </a:p>
          <a:p>
            <a:pPr lvl="1"/>
            <a:r>
              <a:rPr lang="en-US" dirty="0"/>
              <a:t>Accident damage or other changes to the chassis of the </a:t>
            </a:r>
            <a:r>
              <a:rPr lang="en-US" dirty="0" smtClean="0"/>
              <a:t>vehicle</a:t>
            </a:r>
          </a:p>
          <a:p>
            <a:pPr lvl="1"/>
            <a:r>
              <a:rPr lang="en-US" dirty="0"/>
              <a:t>Vehicle modification that raises or lowers the ride height</a:t>
            </a:r>
            <a:endParaRPr lang="en-US" dirty="0"/>
          </a:p>
        </p:txBody>
      </p:sp>
    </p:spTree>
    <p:extLst>
      <p:ext uri="{BB962C8B-B14F-4D97-AF65-F5344CB8AC3E}">
        <p14:creationId xmlns:p14="http://schemas.microsoft.com/office/powerpoint/2010/main" val="2991534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304800"/>
            <a:ext cx="8229600" cy="1097280"/>
          </a:xfrm>
        </p:spPr>
        <p:txBody>
          <a:bodyPr/>
          <a:lstStyle/>
          <a:p>
            <a:r>
              <a:rPr lang="en-US" sz="1800" dirty="0">
                <a:latin typeface="+mj-lt"/>
              </a:rPr>
              <a:t>Figure 129.14 The working angle of most U-joints should be at least 1/2 degree (to permit the needle bearing to rotate in the U-joints) and should not exceed 3 degrees or a vibration can occur in the driveshaft, especially at higher speeds. The difference between the front and rear working angles should be within 1/2 degree of each other</a:t>
            </a:r>
          </a:p>
        </p:txBody>
      </p:sp>
      <p:pic>
        <p:nvPicPr>
          <p:cNvPr id="3" name="Picture 2" descr="A figure shows a stub axle with front working angle and rear working angle about half degre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2856752"/>
            <a:ext cx="6026874" cy="3074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5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129.15 An inclinometer with a magnetic base is being used to measure the angle of the driveshaft at the rear U joint</a:t>
            </a:r>
            <a:endParaRPr lang="en-US" dirty="0">
              <a:latin typeface="+mj-lt"/>
            </a:endParaRPr>
          </a:p>
        </p:txBody>
      </p:sp>
      <p:pic>
        <p:nvPicPr>
          <p:cNvPr id="3" name="Picture 2" descr="A photo shows a magnetic base angle find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8" y="2174966"/>
            <a:ext cx="5478976" cy="391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67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129.16 Placing a tapered metal wedge between the rear leaf spring and the rear axle pedestal to correct rear U-joint working angles</a:t>
            </a:r>
            <a:endParaRPr lang="en-US" dirty="0">
              <a:latin typeface="+mj-lt"/>
            </a:endParaRPr>
          </a:p>
        </p:txBody>
      </p:sp>
      <p:pic>
        <p:nvPicPr>
          <p:cNvPr id="3" name="Picture 2" descr="A figure shows a wedge inserted between the rear axle and rear leaf springs. Wedge is used to correct the rear working ang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8" y="2127143"/>
            <a:ext cx="5478976" cy="3970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599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129.17 A transmission oil pan gasket leak allowed automatic transmission fluid (ATF) to saturate the rear transmission mount rubber, causing it to collapse. After replacing the defective mount, proper driveshaft angles were restored and the driveline vibration was corrected</a:t>
            </a:r>
          </a:p>
        </p:txBody>
      </p:sp>
      <p:pic>
        <p:nvPicPr>
          <p:cNvPr id="3" name="Picture 2" descr="A photo shows an oil-soaked cross member as oil pan gasket leak allows automatic transmission fluid. This oil soaked member will let the rear transmission mount collaps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2" y="2362200"/>
            <a:ext cx="4980887" cy="345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573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is the allowable difference in working angles between the front and rear u-joint?</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129.4</a:t>
            </a:r>
            <a:r>
              <a:rPr lang="en-US" dirty="0" smtClean="0"/>
              <a:t> </a:t>
            </a:r>
            <a:r>
              <a:rPr lang="en-US" dirty="0"/>
              <a:t>Diagnose problems with CV joints and describe the </a:t>
            </a:r>
            <a:r>
              <a:rPr lang="en-US" dirty="0" smtClean="0"/>
              <a:t>service procedures </a:t>
            </a:r>
            <a:r>
              <a:rPr lang="en-US" dirty="0"/>
              <a:t>for replacing CV joints</a:t>
            </a:r>
            <a:r>
              <a:rPr lang="en-US" dirty="0" smtClean="0"/>
              <a:t>.</a:t>
            </a:r>
          </a:p>
          <a:p>
            <a:pPr marL="0" indent="0">
              <a:buNone/>
            </a:pPr>
            <a:r>
              <a:rPr lang="en-US" b="1" dirty="0" smtClean="0">
                <a:solidFill>
                  <a:srgbClr val="005A70"/>
                </a:solidFill>
              </a:rPr>
              <a:t>129.5</a:t>
            </a:r>
            <a:r>
              <a:rPr lang="en-US" dirty="0" smtClean="0"/>
              <a:t> </a:t>
            </a:r>
            <a:r>
              <a:rPr lang="en-US" dirty="0"/>
              <a:t>This chapter will help prepare for Suspension and </a:t>
            </a:r>
            <a:r>
              <a:rPr lang="en-US" dirty="0" smtClean="0"/>
              <a:t>Steering (A4</a:t>
            </a:r>
            <a:r>
              <a:rPr lang="en-US" dirty="0"/>
              <a:t>) ASE certification test content area “C” (</a:t>
            </a:r>
            <a:r>
              <a:rPr lang="en-US" dirty="0" smtClean="0"/>
              <a:t>Related Suspension </a:t>
            </a:r>
            <a:r>
              <a:rPr lang="en-US" dirty="0"/>
              <a:t>and Steering Service).</a:t>
            </a:r>
            <a:r>
              <a:rPr lang="en-US" dirty="0" smtClean="0"/>
              <a:t> </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½ degree.</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CV JOINT DIAGNOSIS</a:t>
            </a:r>
            <a:endParaRPr lang="en-US" dirty="0">
              <a:latin typeface="+mj-lt"/>
            </a:endParaRPr>
          </a:p>
        </p:txBody>
      </p:sp>
      <p:sp>
        <p:nvSpPr>
          <p:cNvPr id="3" name="Content Placeholder 2"/>
          <p:cNvSpPr>
            <a:spLocks noGrp="1"/>
          </p:cNvSpPr>
          <p:nvPr>
            <p:ph idx="1"/>
          </p:nvPr>
        </p:nvSpPr>
        <p:spPr/>
        <p:txBody>
          <a:bodyPr/>
          <a:lstStyle/>
          <a:p>
            <a:r>
              <a:rPr lang="en-US" dirty="0"/>
              <a:t>When a CV joint wears or fails, the most common symptom is </a:t>
            </a:r>
            <a:r>
              <a:rPr lang="en-US" dirty="0" smtClean="0"/>
              <a:t>noise while </a:t>
            </a:r>
            <a:r>
              <a:rPr lang="en-US" dirty="0"/>
              <a:t>driving</a:t>
            </a:r>
            <a:r>
              <a:rPr lang="en-US" dirty="0" smtClean="0"/>
              <a:t>.</a:t>
            </a:r>
          </a:p>
          <a:p>
            <a:r>
              <a:rPr lang="en-US" dirty="0"/>
              <a:t>An outer fixed CV joint will most likely be heard </a:t>
            </a:r>
            <a:r>
              <a:rPr lang="en-US" dirty="0" smtClean="0"/>
              <a:t>when turning </a:t>
            </a:r>
            <a:r>
              <a:rPr lang="en-US" dirty="0"/>
              <a:t>sharply and accelerating at the same time</a:t>
            </a:r>
            <a:r>
              <a:rPr lang="en-US" dirty="0" smtClean="0"/>
              <a:t>.</a:t>
            </a:r>
          </a:p>
          <a:p>
            <a:r>
              <a:rPr lang="en-US" dirty="0"/>
              <a:t>This noise is </a:t>
            </a:r>
            <a:r>
              <a:rPr lang="en-US" dirty="0" smtClean="0"/>
              <a:t>usually a </a:t>
            </a:r>
            <a:r>
              <a:rPr lang="en-US" dirty="0"/>
              <a:t>clicking sound.</a:t>
            </a:r>
            <a:endParaRPr lang="en-US" dirty="0"/>
          </a:p>
        </p:txBody>
      </p:sp>
    </p:spTree>
    <p:extLst>
      <p:ext uri="{BB962C8B-B14F-4D97-AF65-F5344CB8AC3E}">
        <p14:creationId xmlns:p14="http://schemas.microsoft.com/office/powerpoint/2010/main" val="301689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REPLACEMENT SHAFT ASSEMBLIES</a:t>
            </a:r>
            <a:endParaRPr lang="en-US" dirty="0">
              <a:latin typeface="+mj-lt"/>
            </a:endParaRPr>
          </a:p>
        </p:txBody>
      </p:sp>
      <p:sp>
        <p:nvSpPr>
          <p:cNvPr id="3" name="Content Placeholder 2"/>
          <p:cNvSpPr>
            <a:spLocks noGrp="1"/>
          </p:cNvSpPr>
          <p:nvPr>
            <p:ph idx="1"/>
          </p:nvPr>
        </p:nvSpPr>
        <p:spPr/>
        <p:txBody>
          <a:bodyPr/>
          <a:lstStyle/>
          <a:p>
            <a:r>
              <a:rPr lang="en-US" dirty="0" smtClean="0"/>
              <a:t>In many places the standard repair </a:t>
            </a:r>
            <a:r>
              <a:rPr lang="en-US" dirty="0"/>
              <a:t>procedure </a:t>
            </a:r>
            <a:r>
              <a:rPr lang="en-US" dirty="0" smtClean="0"/>
              <a:t>is </a:t>
            </a:r>
            <a:r>
              <a:rPr lang="en-US" dirty="0"/>
              <a:t>the replacement of </a:t>
            </a:r>
            <a:r>
              <a:rPr lang="en-US" dirty="0" smtClean="0"/>
              <a:t>the entire </a:t>
            </a:r>
            <a:r>
              <a:rPr lang="en-US" dirty="0"/>
              <a:t>drive assembly if there is a CV joint failure</a:t>
            </a:r>
            <a:r>
              <a:rPr lang="en-US" dirty="0" smtClean="0"/>
              <a:t>.</a:t>
            </a:r>
          </a:p>
          <a:p>
            <a:r>
              <a:rPr lang="en-US" dirty="0" smtClean="0"/>
              <a:t>It </a:t>
            </a:r>
            <a:r>
              <a:rPr lang="en-US" dirty="0"/>
              <a:t>is felt that even a </a:t>
            </a:r>
            <a:r>
              <a:rPr lang="en-US" dirty="0" smtClean="0"/>
              <a:t>slight amount </a:t>
            </a:r>
            <a:r>
              <a:rPr lang="en-US" dirty="0"/>
              <a:t>of dirt or water inside a CV joint is unacceptable.</a:t>
            </a:r>
            <a:endParaRPr lang="en-US" dirty="0"/>
          </a:p>
        </p:txBody>
      </p:sp>
    </p:spTree>
    <p:extLst>
      <p:ext uri="{BB962C8B-B14F-4D97-AF65-F5344CB8AC3E}">
        <p14:creationId xmlns:p14="http://schemas.microsoft.com/office/powerpoint/2010/main" val="4074766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CV JOINT SERVICE</a:t>
            </a:r>
            <a:endParaRPr lang="en-US" dirty="0">
              <a:latin typeface="+mj-lt"/>
            </a:endParaRPr>
          </a:p>
        </p:txBody>
      </p:sp>
      <p:sp>
        <p:nvSpPr>
          <p:cNvPr id="3" name="Content Placeholder 2"/>
          <p:cNvSpPr>
            <a:spLocks noGrp="1"/>
          </p:cNvSpPr>
          <p:nvPr>
            <p:ph idx="1"/>
          </p:nvPr>
        </p:nvSpPr>
        <p:spPr/>
        <p:txBody>
          <a:bodyPr/>
          <a:lstStyle/>
          <a:p>
            <a:r>
              <a:rPr lang="en-US" sz="2400" dirty="0"/>
              <a:t>Remove the front wheel and hub nut</a:t>
            </a:r>
            <a:r>
              <a:rPr lang="en-US" sz="2400" dirty="0" smtClean="0"/>
              <a:t>.</a:t>
            </a:r>
          </a:p>
          <a:p>
            <a:r>
              <a:rPr lang="en-US" sz="2400" dirty="0" smtClean="0"/>
              <a:t>Disconnect </a:t>
            </a:r>
            <a:r>
              <a:rPr lang="en-US" sz="2400" dirty="0"/>
              <a:t>the knuckle </a:t>
            </a:r>
            <a:r>
              <a:rPr lang="en-US" sz="2400" dirty="0" smtClean="0"/>
              <a:t>to allow enough room </a:t>
            </a:r>
            <a:r>
              <a:rPr lang="en-US" sz="2400" dirty="0"/>
              <a:t>to move outward enough to </a:t>
            </a:r>
            <a:r>
              <a:rPr lang="en-US" sz="2400" dirty="0" smtClean="0"/>
              <a:t>remove the </a:t>
            </a:r>
            <a:r>
              <a:rPr lang="en-US" sz="2400" dirty="0"/>
              <a:t>drive axle </a:t>
            </a:r>
            <a:r>
              <a:rPr lang="en-US" sz="2400" dirty="0" smtClean="0"/>
              <a:t>shaft.</a:t>
            </a:r>
          </a:p>
          <a:p>
            <a:r>
              <a:rPr lang="en-US" sz="2400" dirty="0" smtClean="0"/>
              <a:t>Remove the axle from the hub bearing.</a:t>
            </a:r>
          </a:p>
          <a:p>
            <a:r>
              <a:rPr lang="en-US" sz="2400" dirty="0" smtClean="0"/>
              <a:t>Remove the inner joint from the transaxle.</a:t>
            </a:r>
          </a:p>
          <a:p>
            <a:r>
              <a:rPr lang="en-US" sz="2400" dirty="0" smtClean="0"/>
              <a:t>Disassemble, clean and inspect all components.</a:t>
            </a:r>
          </a:p>
          <a:p>
            <a:r>
              <a:rPr lang="en-US" sz="2400" dirty="0"/>
              <a:t>Replace the entire joint if there are </a:t>
            </a:r>
            <a:r>
              <a:rPr lang="en-US" sz="2400" i="1" dirty="0"/>
              <a:t>any </a:t>
            </a:r>
            <a:r>
              <a:rPr lang="en-US" sz="2400" dirty="0"/>
              <a:t>worn parts</a:t>
            </a:r>
            <a:r>
              <a:rPr lang="en-US" sz="2400" dirty="0" smtClean="0"/>
              <a:t>.</a:t>
            </a:r>
          </a:p>
          <a:p>
            <a:r>
              <a:rPr lang="en-US" sz="2400" dirty="0"/>
              <a:t>Reinstall the drive axle shaft in the reverse order of </a:t>
            </a:r>
            <a:r>
              <a:rPr lang="en-US" sz="2400" dirty="0" smtClean="0"/>
              <a:t>removal.</a:t>
            </a:r>
            <a:endParaRPr lang="en-US" sz="2400" dirty="0"/>
          </a:p>
        </p:txBody>
      </p:sp>
    </p:spTree>
    <p:extLst>
      <p:ext uri="{BB962C8B-B14F-4D97-AF65-F5344CB8AC3E}">
        <p14:creationId xmlns:p14="http://schemas.microsoft.com/office/powerpoint/2010/main" val="2744344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129.18 The hub nut must be removed before the hub bearing assembly or drive axle shaft can be removed from the vehicle</a:t>
            </a:r>
            <a:endParaRPr lang="en-US" dirty="0">
              <a:latin typeface="+mj-lt"/>
            </a:endParaRPr>
          </a:p>
        </p:txBody>
      </p:sp>
      <p:pic>
        <p:nvPicPr>
          <p:cNvPr id="3" name="Picture 2" descr="A figure shows a strut fitted to a knuckle which supports the drive axle shaft and hub nut. A control arm is fixed at one end of the knuckle using a ball joi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70541" y="1640228"/>
            <a:ext cx="3601331" cy="4525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72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129.19 Many knuckles are attached to the ball joint on the lower control arm by a pinch bolt</a:t>
            </a:r>
            <a:endParaRPr lang="en-US" dirty="0">
              <a:latin typeface="+mj-lt"/>
            </a:endParaRPr>
          </a:p>
        </p:txBody>
      </p:sp>
      <p:pic>
        <p:nvPicPr>
          <p:cNvPr id="3" name="Picture 2" descr="A figure shows an assembly of steering knuckle with lower control arm with the help of a pinch bol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12882" y="1989885"/>
            <a:ext cx="3716649"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420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304800"/>
            <a:ext cx="8229600" cy="1097280"/>
          </a:xfrm>
        </p:spPr>
        <p:txBody>
          <a:bodyPr/>
          <a:lstStyle/>
          <a:p>
            <a:r>
              <a:rPr lang="en-US" dirty="0">
                <a:latin typeface="+mj-lt"/>
              </a:rPr>
              <a:t>Figure 129.20 The preferred method for separating the tie rod end from the steering knuckle is to use a puller such as the one shown. A “pickle-fork”-type tool should be used only if the tie rod is going to be replaced.</a:t>
            </a:r>
          </a:p>
        </p:txBody>
      </p:sp>
      <p:pic>
        <p:nvPicPr>
          <p:cNvPr id="3" name="Picture 2" descr=" A figure shows a steering knuckle is separated from the tie rod end. A special tool pickle fork is used to remove the rod end with knuck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6426" y="2362200"/>
            <a:ext cx="6629561" cy="3290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681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129.21 Many drive axles are retained by prevailing torque nut that must not be reused. Prevailing torque nuts are slightly deformed or contain a plastic insert that holds the nut tight (retains the torque) to the shaft without loosening</a:t>
            </a:r>
          </a:p>
        </p:txBody>
      </p:sp>
      <p:pic>
        <p:nvPicPr>
          <p:cNvPr id="3" name="Picture 2" descr="A figure shows an assembly of prevailing torque nut used to hold the shaft in the knuck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63890" y="2286000"/>
            <a:ext cx="4014632"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119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129.22 A special General Motors tool is being used to separate the drive axle shaft from the wheel hub bearing</a:t>
            </a:r>
            <a:endParaRPr lang="en-US" dirty="0">
              <a:latin typeface="+mj-lt"/>
            </a:endParaRPr>
          </a:p>
        </p:txBody>
      </p:sp>
      <p:pic>
        <p:nvPicPr>
          <p:cNvPr id="3" name="Picture 2" descr="A figure shows a hub bearing puller from this drive axle shaft is separated using general motors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9" y="1998352"/>
            <a:ext cx="5478974"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95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129.23 Most inner CV joints can be separated from the transaxle with a </a:t>
            </a:r>
            <a:r>
              <a:rPr lang="en-US" sz="2400" dirty="0" err="1">
                <a:latin typeface="+mj-lt"/>
              </a:rPr>
              <a:t>prybar</a:t>
            </a:r>
            <a:endParaRPr lang="en-US" dirty="0">
              <a:latin typeface="+mj-lt"/>
            </a:endParaRPr>
          </a:p>
        </p:txBody>
      </p:sp>
      <p:pic>
        <p:nvPicPr>
          <p:cNvPr id="3" name="Picture 2" descr="A figure shows a slide hammer which is used to remove the drive axle shaft assembly from the transmission. A wooden block is inserted below the axle shaft and prybar is used on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56426" y="1990066"/>
            <a:ext cx="6629561" cy="3876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81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U-JOINT DIAGNOSIS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Symptoms of a Defective U-Joint</a:t>
            </a:r>
          </a:p>
          <a:p>
            <a:pPr lvl="1"/>
            <a:r>
              <a:rPr lang="en-US" dirty="0"/>
              <a:t>Vibration or harshness at highway </a:t>
            </a:r>
            <a:r>
              <a:rPr lang="en-US" dirty="0" smtClean="0"/>
              <a:t>speed</a:t>
            </a:r>
          </a:p>
          <a:p>
            <a:pPr lvl="1"/>
            <a:r>
              <a:rPr lang="en-US" dirty="0"/>
              <a:t>A clicking sound whenever the vehicle is moving either </a:t>
            </a:r>
            <a:r>
              <a:rPr lang="en-US" dirty="0" smtClean="0"/>
              <a:t>forward or </a:t>
            </a:r>
            <a:r>
              <a:rPr lang="en-US" dirty="0"/>
              <a:t>in </a:t>
            </a:r>
            <a:r>
              <a:rPr lang="en-US" dirty="0" smtClean="0"/>
              <a:t>reverse</a:t>
            </a:r>
          </a:p>
          <a:p>
            <a:pPr lvl="1"/>
            <a:r>
              <a:rPr lang="en-US" dirty="0"/>
              <a:t>A clunking sound whenever changing gears, such as </a:t>
            </a:r>
            <a:r>
              <a:rPr lang="en-US" dirty="0" smtClean="0"/>
              <a:t>moving from </a:t>
            </a:r>
            <a:r>
              <a:rPr lang="en-US" dirty="0"/>
              <a:t>drive to reverse</a:t>
            </a:r>
            <a:endParaRPr lang="en-US" dirty="0" smtClean="0"/>
          </a:p>
          <a:p>
            <a:pPr lvl="1"/>
            <a:endParaRPr lang="en-US" dirty="0" smtClean="0"/>
          </a:p>
          <a:p>
            <a:pPr lvl="1"/>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129.24 When removing a drive axle shaft assembly, use care to avoid pulling the plunge joint apart</a:t>
            </a:r>
            <a:endParaRPr lang="en-US" dirty="0">
              <a:latin typeface="+mj-lt"/>
            </a:endParaRPr>
          </a:p>
        </p:txBody>
      </p:sp>
      <p:pic>
        <p:nvPicPr>
          <p:cNvPr id="3" name="Picture 2" descr="A photo shows a drive axle being removed by a technician by holding the other end of th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51721" y="1998352"/>
            <a:ext cx="5238970"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9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129.25 If other service work requires that just one end of the drive axle shaft be disconnected from the vehicle, be sure that the free end is supported to prevent damage to the protective boots or allowing the joint to separate</a:t>
            </a:r>
          </a:p>
        </p:txBody>
      </p:sp>
      <p:pic>
        <p:nvPicPr>
          <p:cNvPr id="3" name="Picture 2" descr="A photo shows a drive axle shaft disconnected from the vehicl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3537" y="2286000"/>
            <a:ext cx="3967027" cy="3400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762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129.26 With a scribe, mark the location of the boots before removal. The replacement boots must be in the same location</a:t>
            </a:r>
            <a:endParaRPr lang="en-US" dirty="0">
              <a:latin typeface="+mj-lt"/>
            </a:endParaRPr>
          </a:p>
        </p:txBody>
      </p:sp>
      <p:pic>
        <p:nvPicPr>
          <p:cNvPr id="3" name="Picture 2" descr="A figure shows a scriber used to mark the shaft. Drive axle shaft is fixed to the vi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2260465"/>
            <a:ext cx="6026874" cy="3573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037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129.27 Most CV joints use a snap ring to retain the joint on the drive axle shaft</a:t>
            </a:r>
            <a:endParaRPr lang="en-US" dirty="0">
              <a:latin typeface="+mj-lt"/>
            </a:endParaRPr>
          </a:p>
        </p:txBody>
      </p:sp>
      <p:pic>
        <p:nvPicPr>
          <p:cNvPr id="3" name="Picture 2" descr="A figure shows a snap ring plier used to hold the snap ring and insert into the assembly of driv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3" y="2360648"/>
            <a:ext cx="4980887" cy="362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694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129.28 After releasing the snap ring, most CV joints can be tapped off the shaft using a brass or shot-filled plastic (dead blow) hammer</a:t>
            </a:r>
            <a:endParaRPr lang="en-US" dirty="0">
              <a:latin typeface="+mj-lt"/>
            </a:endParaRPr>
          </a:p>
        </p:txBody>
      </p:sp>
      <p:pic>
        <p:nvPicPr>
          <p:cNvPr id="3" name="Picture 2" descr="A figure shows a shot filled plastic hammer to hit on the constant velocity joint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0941" y="2209800"/>
            <a:ext cx="4980887" cy="345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mj-lt"/>
              </a:rPr>
              <a:t>Figure 129.29 Typical outer CV joint after removing the boot and the joint from the drive axle shaft. This joint was removed from the vehicle because a torn boot was found. After disassembly and cleaning, this joint was found to be OK and was put back into service.</a:t>
            </a:r>
          </a:p>
        </p:txBody>
      </p:sp>
      <p:pic>
        <p:nvPicPr>
          <p:cNvPr id="3" name="Picture 2" descr="A photo shows a typical outer constant velocity joint after removing the boot from the drive axle shaft. Boot fully present with oil present inside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2989" y="2286000"/>
            <a:ext cx="4116434" cy="309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448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129.31 Be sure to use all of the grease supplied with the replacement joint or boot kit. Use only the grease supplied and do not use substitute grease</a:t>
            </a:r>
            <a:endParaRPr lang="en-US" dirty="0">
              <a:latin typeface="+mj-lt"/>
            </a:endParaRPr>
          </a:p>
        </p:txBody>
      </p:sp>
      <p:pic>
        <p:nvPicPr>
          <p:cNvPr id="3" name="Picture 2" descr="A photo shows a clamp fully packed with the greas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9" y="1752600"/>
            <a:ext cx="5478974" cy="4114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163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129.32 A punch being used to keep the rotor from rotating while </a:t>
            </a:r>
            <a:r>
              <a:rPr lang="en-US" sz="2400" dirty="0" smtClean="0">
                <a:latin typeface="+mj-lt"/>
              </a:rPr>
              <a:t>torqueing </a:t>
            </a:r>
            <a:r>
              <a:rPr lang="en-US" sz="2400" dirty="0">
                <a:latin typeface="+mj-lt"/>
              </a:rPr>
              <a:t>the axle shaft spindle nut</a:t>
            </a:r>
            <a:endParaRPr lang="en-US" dirty="0">
              <a:latin typeface="+mj-lt"/>
            </a:endParaRPr>
          </a:p>
        </p:txBody>
      </p:sp>
      <p:pic>
        <p:nvPicPr>
          <p:cNvPr id="3" name="Picture 2" descr="A photo shows the rotation of a rotor restricted using a punch while the fastening operation is performed on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4" y="2168435"/>
            <a:ext cx="4980885" cy="3740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9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a symptom of a defective outer CV joint?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clicking noise on turns.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CASE STUDY</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035" y="1524000"/>
            <a:ext cx="4794565" cy="4663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CASE STUDY</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393479"/>
            <a:ext cx="5324475" cy="5016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8021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129.33 The engine had to be raised higher to get the new (non-collapsed) engine mount installed</a:t>
            </a:r>
            <a:endParaRPr lang="en-US" dirty="0">
              <a:latin typeface="+mj-lt"/>
            </a:endParaRPr>
          </a:p>
        </p:txBody>
      </p:sp>
      <p:pic>
        <p:nvPicPr>
          <p:cNvPr id="3" name="Picture 2" descr="A photo shows a technician installing an engine mou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80763" y="2402267"/>
            <a:ext cx="4980887" cy="3458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609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000" dirty="0">
                <a:latin typeface="+mj-lt"/>
              </a:rPr>
              <a:t>Drive Axle Shaft Replacement</a:t>
            </a:r>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3524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152400"/>
            <a:ext cx="8263468" cy="1107996"/>
          </a:xfrm>
        </p:spPr>
        <p:txBody>
          <a:bodyPr wrap="square">
            <a:spAutoFit/>
          </a:bodyPr>
          <a:lstStyle/>
          <a:p>
            <a:r>
              <a:rPr lang="en-US" sz="2400" b="0" dirty="0" smtClean="0"/>
              <a:t>1 </a:t>
            </a:r>
            <a:r>
              <a:rPr lang="en-US" sz="2400" b="0" dirty="0"/>
              <a:t>Tools needed to replace a drive axle shaft on a </a:t>
            </a:r>
            <a:r>
              <a:rPr lang="en-US" sz="2400" b="0" dirty="0" smtClean="0"/>
              <a:t>General Motors </a:t>
            </a:r>
            <a:r>
              <a:rPr lang="en-US" sz="2400" b="0" dirty="0"/>
              <a:t>vehicle include a drift, sockets, plus a </a:t>
            </a:r>
            <a:r>
              <a:rPr lang="en-US" sz="2400" b="0" dirty="0" err="1"/>
              <a:t>prybar</a:t>
            </a:r>
            <a:r>
              <a:rPr lang="en-US" sz="2400" b="0" dirty="0"/>
              <a:t/>
            </a:r>
            <a:br>
              <a:rPr lang="en-US" sz="2400" b="0" dirty="0"/>
            </a:br>
            <a:r>
              <a:rPr lang="en-US" sz="2400" b="0" dirty="0"/>
              <a:t>bearing/axle shaft special tool.</a:t>
            </a:r>
            <a:endParaRPr lang="en-IN" sz="2400" dirty="0">
              <a:latin typeface="Arial (Headings)"/>
            </a:endParaRPr>
          </a:p>
        </p:txBody>
      </p:sp>
      <p:pic>
        <p:nvPicPr>
          <p:cNvPr id="1026" name="Picture 2" descr="A photo shows tools which are required to replace the drive axle shaft. They include drift, sockets, prybar, and axle shaft special to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9050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7267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152400"/>
            <a:ext cx="8263468" cy="1107996"/>
          </a:xfrm>
        </p:spPr>
        <p:txBody>
          <a:bodyPr wrap="square">
            <a:spAutoFit/>
          </a:bodyPr>
          <a:lstStyle/>
          <a:p>
            <a:r>
              <a:rPr lang="en-US" sz="2400" b="0" dirty="0" smtClean="0"/>
              <a:t>2 </a:t>
            </a:r>
            <a:r>
              <a:rPr lang="en-US" sz="2400" b="0" dirty="0"/>
              <a:t>The drive axle shaft retaining nut can be loosened </a:t>
            </a:r>
            <a:r>
              <a:rPr lang="en-US" sz="2400" b="0" dirty="0" smtClean="0"/>
              <a:t>with the </a:t>
            </a:r>
            <a:r>
              <a:rPr lang="en-US" sz="2400" b="0" dirty="0"/>
              <a:t>tire on the ground, or use a drift inserted into </a:t>
            </a:r>
            <a:r>
              <a:rPr lang="en-US" sz="2400" b="0" dirty="0" smtClean="0"/>
              <a:t>the rotor </a:t>
            </a:r>
            <a:r>
              <a:rPr lang="en-US" sz="2400" b="0" dirty="0"/>
              <a:t>cooling fins before removing the nut.</a:t>
            </a:r>
            <a:endParaRPr lang="en-IN" sz="2400" dirty="0">
              <a:latin typeface="Arial (Headings)"/>
            </a:endParaRPr>
          </a:p>
        </p:txBody>
      </p:sp>
      <p:pic>
        <p:nvPicPr>
          <p:cNvPr id="1026" name="Picture 2" descr="A photo shows a drift inserted into the rotor cooling fins and then the nuts are being removed from the ax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0" y="1904999"/>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3633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533400"/>
            <a:ext cx="8263468" cy="738664"/>
          </a:xfrm>
        </p:spPr>
        <p:txBody>
          <a:bodyPr wrap="square">
            <a:spAutoFit/>
          </a:bodyPr>
          <a:lstStyle/>
          <a:p>
            <a:r>
              <a:rPr lang="en-US" sz="2400" b="0" dirty="0" smtClean="0"/>
              <a:t>3 </a:t>
            </a:r>
            <a:r>
              <a:rPr lang="en-US" sz="2400" b="0" dirty="0"/>
              <a:t>Using a special tool to push the drive axle splines </a:t>
            </a:r>
            <a:r>
              <a:rPr lang="en-US" sz="2400" b="0" dirty="0" smtClean="0"/>
              <a:t>from the </a:t>
            </a:r>
            <a:r>
              <a:rPr lang="en-US" sz="2400" b="0" dirty="0"/>
              <a:t>bearing assembly.</a:t>
            </a:r>
            <a:endParaRPr lang="en-IN" sz="2400" dirty="0">
              <a:latin typeface="Arial (Headings)"/>
            </a:endParaRPr>
          </a:p>
        </p:txBody>
      </p:sp>
      <p:pic>
        <p:nvPicPr>
          <p:cNvPr id="1026" name="Picture 2" descr="A photo shows a special tool used to push the drive axle splin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9050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302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457200"/>
            <a:ext cx="8263468" cy="738664"/>
          </a:xfrm>
        </p:spPr>
        <p:txBody>
          <a:bodyPr wrap="square">
            <a:spAutoFit/>
          </a:bodyPr>
          <a:lstStyle/>
          <a:p>
            <a:r>
              <a:rPr lang="en-US" sz="2400" b="0" dirty="0" smtClean="0"/>
              <a:t>4 </a:t>
            </a:r>
            <a:r>
              <a:rPr lang="en-US" sz="2400" b="0" dirty="0"/>
              <a:t>Remove the disc brake caliper and support it out of </a:t>
            </a:r>
            <a:r>
              <a:rPr lang="en-US" sz="2400" b="0" dirty="0" smtClean="0"/>
              <a:t>the way</a:t>
            </a:r>
            <a:r>
              <a:rPr lang="en-US" sz="2400" b="0" dirty="0"/>
              <a:t>. Then, remove the disc brake rotor.</a:t>
            </a:r>
            <a:endParaRPr lang="en-IN" sz="2400" dirty="0">
              <a:latin typeface="Arial (Headings)"/>
            </a:endParaRPr>
          </a:p>
        </p:txBody>
      </p:sp>
      <p:pic>
        <p:nvPicPr>
          <p:cNvPr id="1026" name="Picture 2" descr="A photo shows a technician carefully removing the disc brake caliper and after that disc brake rotor is also removed from the axl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600463"/>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24052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76200"/>
            <a:ext cx="8263468" cy="1107996"/>
          </a:xfrm>
        </p:spPr>
        <p:txBody>
          <a:bodyPr wrap="square">
            <a:spAutoFit/>
          </a:bodyPr>
          <a:lstStyle/>
          <a:p>
            <a:r>
              <a:rPr lang="en-US" sz="2400" b="0" dirty="0" smtClean="0"/>
              <a:t>5 </a:t>
            </a:r>
            <a:r>
              <a:rPr lang="en-US" sz="2400" b="0" dirty="0"/>
              <a:t>The lower ball joint could have been removed </a:t>
            </a:r>
            <a:r>
              <a:rPr lang="en-US" sz="2400" b="0" dirty="0" smtClean="0"/>
              <a:t>instead of </a:t>
            </a:r>
            <a:r>
              <a:rPr lang="en-US" sz="2400" b="0" dirty="0"/>
              <a:t>disconnecting the strut from the knuckle so that the</a:t>
            </a:r>
            <a:br>
              <a:rPr lang="en-US" sz="2400" b="0" dirty="0"/>
            </a:br>
            <a:r>
              <a:rPr lang="en-US" sz="2400" b="0" dirty="0"/>
              <a:t>alignment could be retained.</a:t>
            </a:r>
            <a:endParaRPr lang="en-IN" sz="2400" dirty="0">
              <a:latin typeface="Arial (Headings)"/>
            </a:endParaRPr>
          </a:p>
        </p:txBody>
      </p:sp>
      <p:pic>
        <p:nvPicPr>
          <p:cNvPr id="1026" name="Picture 2" descr="A photo shows a lower ball joint removed from the assembly in order to retain the align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9050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0865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72" y="457200"/>
            <a:ext cx="8263468" cy="738664"/>
          </a:xfrm>
        </p:spPr>
        <p:txBody>
          <a:bodyPr wrap="square">
            <a:spAutoFit/>
          </a:bodyPr>
          <a:lstStyle/>
          <a:p>
            <a:r>
              <a:rPr lang="en-US" sz="2400" b="0" dirty="0" smtClean="0"/>
              <a:t>6 </a:t>
            </a:r>
            <a:r>
              <a:rPr lang="en-US" sz="2400" b="0" dirty="0"/>
              <a:t>A </a:t>
            </a:r>
            <a:r>
              <a:rPr lang="en-US" sz="2400" b="0" dirty="0" err="1"/>
              <a:t>prybar</a:t>
            </a:r>
            <a:r>
              <a:rPr lang="en-US" sz="2400" b="0" dirty="0"/>
              <a:t> is used to separate the inner drive axle </a:t>
            </a:r>
            <a:r>
              <a:rPr lang="en-US" sz="2400" b="0" dirty="0" smtClean="0"/>
              <a:t>shaft joint </a:t>
            </a:r>
            <a:r>
              <a:rPr lang="en-US" sz="2400" b="0" dirty="0"/>
              <a:t>from the transaxle.</a:t>
            </a:r>
            <a:endParaRPr lang="en-IN" sz="2400" dirty="0">
              <a:latin typeface="Arial (Headings)"/>
            </a:endParaRPr>
          </a:p>
        </p:txBody>
      </p:sp>
      <p:pic>
        <p:nvPicPr>
          <p:cNvPr id="1026" name="Picture 2" descr="A photo shows a prybar used on a bolt to fasten the inner drive axle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9" y="18288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1660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468" y="152400"/>
            <a:ext cx="8263468" cy="1107996"/>
          </a:xfrm>
        </p:spPr>
        <p:txBody>
          <a:bodyPr wrap="square">
            <a:spAutoFit/>
          </a:bodyPr>
          <a:lstStyle/>
          <a:p>
            <a:r>
              <a:rPr lang="en-US" sz="2400" b="0" dirty="0" smtClean="0"/>
              <a:t>7 </a:t>
            </a:r>
            <a:r>
              <a:rPr lang="en-US" sz="2400" b="0" dirty="0"/>
              <a:t>After the inner joint splines have been released from </a:t>
            </a:r>
            <a:r>
              <a:rPr lang="en-US" sz="2400" b="0" dirty="0" smtClean="0"/>
              <a:t>the transaxle</a:t>
            </a:r>
            <a:r>
              <a:rPr lang="en-US" sz="2400" b="0" dirty="0"/>
              <a:t>, carefully remove the drive axle shaft assembly</a:t>
            </a:r>
            <a:br>
              <a:rPr lang="en-US" sz="2400" b="0" dirty="0"/>
            </a:br>
            <a:r>
              <a:rPr lang="en-US" sz="2400" b="0" dirty="0"/>
              <a:t>from the vehicle.</a:t>
            </a:r>
            <a:endParaRPr lang="en-IN" sz="2400" dirty="0">
              <a:latin typeface="Arial (Headings)"/>
            </a:endParaRPr>
          </a:p>
        </p:txBody>
      </p:sp>
      <p:pic>
        <p:nvPicPr>
          <p:cNvPr id="1026" name="Picture 2" descr="A photo shows a technician removing the drive axle shaft on right hand by carefully holding inner joint on his left ha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7765" y="1600497"/>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338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129.1 Notice how the needle bearings have worn grooves, called </a:t>
            </a:r>
            <a:r>
              <a:rPr lang="en-US" sz="2400" dirty="0" err="1">
                <a:latin typeface="+mj-lt"/>
              </a:rPr>
              <a:t>Brinelling</a:t>
            </a:r>
            <a:r>
              <a:rPr lang="en-US" sz="2400" dirty="0">
                <a:latin typeface="+mj-lt"/>
              </a:rPr>
              <a:t>, into the bearing surface of the U-joint</a:t>
            </a:r>
            <a:endParaRPr lang="en-US" sz="2400" dirty="0">
              <a:latin typeface="+mj-lt"/>
            </a:endParaRPr>
          </a:p>
        </p:txBody>
      </p:sp>
      <p:pic>
        <p:nvPicPr>
          <p:cNvPr id="5" name="Picture 2" descr="A photo shows a bearing surface of the U-joint. Worn dents are caused by needle bea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31719" y="1888281"/>
            <a:ext cx="5478975" cy="411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152400"/>
            <a:ext cx="8263468" cy="1107996"/>
          </a:xfrm>
        </p:spPr>
        <p:txBody>
          <a:bodyPr wrap="square">
            <a:spAutoFit/>
          </a:bodyPr>
          <a:lstStyle/>
          <a:p>
            <a:r>
              <a:rPr lang="en-US" sz="2400" b="0" dirty="0" smtClean="0"/>
              <a:t>8 </a:t>
            </a:r>
            <a:r>
              <a:rPr lang="en-US" sz="2400" b="0" dirty="0"/>
              <a:t>To install, reverse the disassembly procedure and </a:t>
            </a:r>
            <a:r>
              <a:rPr lang="en-US" sz="2400" b="0" dirty="0" smtClean="0"/>
              <a:t>be sure </a:t>
            </a:r>
            <a:r>
              <a:rPr lang="en-US" sz="2400" b="0" dirty="0"/>
              <a:t>to install the washer under the retainer-nut, and</a:t>
            </a:r>
            <a:br>
              <a:rPr lang="en-US" sz="2400" b="0" dirty="0"/>
            </a:br>
            <a:r>
              <a:rPr lang="en-US" sz="2400" b="0" dirty="0"/>
              <a:t>always use a new prevailing torque nut.</a:t>
            </a:r>
            <a:endParaRPr lang="en-IN" sz="2400" dirty="0">
              <a:latin typeface="Arial (Headings)"/>
            </a:endParaRPr>
          </a:p>
        </p:txBody>
      </p:sp>
      <p:pic>
        <p:nvPicPr>
          <p:cNvPr id="1026" name="Picture 2" descr="A photo shows a prevailing torque nut fastened on the shaft. Washer is mandatory to install before using a nu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8563" y="18288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5299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6" y="533400"/>
            <a:ext cx="8263468" cy="738664"/>
          </a:xfrm>
        </p:spPr>
        <p:txBody>
          <a:bodyPr wrap="square">
            <a:spAutoFit/>
          </a:bodyPr>
          <a:lstStyle/>
          <a:p>
            <a:r>
              <a:rPr lang="en-US" sz="2400" b="0" dirty="0" smtClean="0"/>
              <a:t>9 </a:t>
            </a:r>
            <a:r>
              <a:rPr lang="en-US" sz="2400" b="0" dirty="0"/>
              <a:t>Reinstall the disc brake rotor and caliper and </a:t>
            </a:r>
            <a:r>
              <a:rPr lang="en-US" sz="2400" b="0" dirty="0" smtClean="0"/>
              <a:t>then torque </a:t>
            </a:r>
            <a:r>
              <a:rPr lang="en-US" sz="2400" b="0" dirty="0"/>
              <a:t>the drive axle shaft retaining nut to </a:t>
            </a:r>
            <a:r>
              <a:rPr lang="en-US" sz="2400" b="0" dirty="0" smtClean="0"/>
              <a:t>factory specifications</a:t>
            </a:r>
            <a:r>
              <a:rPr lang="en-US" sz="2400" b="0" dirty="0"/>
              <a:t>.</a:t>
            </a:r>
            <a:endParaRPr lang="en-IN" sz="2400" dirty="0">
              <a:latin typeface="Arial (Headings)"/>
            </a:endParaRPr>
          </a:p>
        </p:txBody>
      </p:sp>
      <p:pic>
        <p:nvPicPr>
          <p:cNvPr id="1026" name="Picture 2" descr="A photo shows re-installation of disc brak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58563" y="1752600"/>
            <a:ext cx="6026874" cy="3995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42852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symptoms of a defective u-joint?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A vibration, a clicking noise or a clunking noise.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DRIVE SHAFT AND U-JOINT INSPECTION</a:t>
            </a:r>
            <a:endParaRPr lang="en-US" dirty="0">
              <a:latin typeface="+mj-lt"/>
            </a:endParaRPr>
          </a:p>
        </p:txBody>
      </p:sp>
      <p:sp>
        <p:nvSpPr>
          <p:cNvPr id="3" name="Content Placeholder 2"/>
          <p:cNvSpPr>
            <a:spLocks noGrp="1"/>
          </p:cNvSpPr>
          <p:nvPr>
            <p:ph idx="1"/>
          </p:nvPr>
        </p:nvSpPr>
        <p:spPr/>
        <p:txBody>
          <a:bodyPr/>
          <a:lstStyle/>
          <a:p>
            <a:r>
              <a:rPr lang="en-US" dirty="0"/>
              <a:t>The driveshaft should be inspected for the following</a:t>
            </a:r>
            <a:r>
              <a:rPr lang="en-US" dirty="0" smtClean="0"/>
              <a:t>:</a:t>
            </a:r>
          </a:p>
          <a:p>
            <a:pPr lvl="1"/>
            <a:r>
              <a:rPr lang="en-US" dirty="0"/>
              <a:t>Any dents or </a:t>
            </a:r>
            <a:r>
              <a:rPr lang="en-US" dirty="0" smtClean="0"/>
              <a:t>creases caused by impact</a:t>
            </a:r>
          </a:p>
          <a:p>
            <a:pPr lvl="1"/>
            <a:r>
              <a:rPr lang="en-US" dirty="0"/>
              <a:t>Undercoating, grease, or dirt buildup on the </a:t>
            </a:r>
            <a:r>
              <a:rPr lang="en-US" dirty="0" smtClean="0"/>
              <a:t>driveshaft</a:t>
            </a:r>
          </a:p>
          <a:p>
            <a:pPr lvl="1"/>
            <a:r>
              <a:rPr lang="en-US" dirty="0" smtClean="0"/>
              <a:t>Any </a:t>
            </a:r>
            <a:r>
              <a:rPr lang="en-US" dirty="0"/>
              <a:t>movement of the </a:t>
            </a:r>
            <a:r>
              <a:rPr lang="en-US" dirty="0" smtClean="0"/>
              <a:t>U-joints</a:t>
            </a:r>
          </a:p>
          <a:p>
            <a:pPr lvl="1"/>
            <a:r>
              <a:rPr lang="en-US" dirty="0"/>
              <a:t>To inspect U-joints, move each joint through its full travel</a:t>
            </a:r>
            <a:endParaRPr lang="en-US" dirty="0"/>
          </a:p>
        </p:txBody>
      </p:sp>
    </p:spTree>
    <p:extLst>
      <p:ext uri="{BB962C8B-B14F-4D97-AF65-F5344CB8AC3E}">
        <p14:creationId xmlns:p14="http://schemas.microsoft.com/office/powerpoint/2010/main" val="2638450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379</TotalTime>
  <Words>1707</Words>
  <Application>Microsoft Office PowerPoint</Application>
  <PresentationFormat>On-screen Show (4:3)</PresentationFormat>
  <Paragraphs>109</Paragraphs>
  <Slides>62</Slides>
  <Notes>0</Notes>
  <HiddenSlides>0</HiddenSlides>
  <MMClips>0</MMClips>
  <ScaleCrop>false</ScaleCrop>
  <HeadingPairs>
    <vt:vector size="4" baseType="variant">
      <vt:variant>
        <vt:lpstr>Theme</vt:lpstr>
      </vt:variant>
      <vt:variant>
        <vt:i4>6</vt:i4>
      </vt:variant>
      <vt:variant>
        <vt:lpstr>Slide Titles</vt:lpstr>
      </vt:variant>
      <vt:variant>
        <vt:i4>62</vt:i4>
      </vt:variant>
    </vt:vector>
  </HeadingPairs>
  <TitlesOfParts>
    <vt:vector size="6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U-JOINT DIAGNOSIS</vt:lpstr>
      <vt:lpstr>CASE STUDY</vt:lpstr>
      <vt:lpstr>Figure 129.1 Notice how the needle bearings have worn grooves, called Brinelling, into the bearing surface of the U-joint</vt:lpstr>
      <vt:lpstr>QUESTION 1: ?</vt:lpstr>
      <vt:lpstr>ANSWER 1:</vt:lpstr>
      <vt:lpstr>DRIVE SHAFT AND U-JOINT INSPECTION</vt:lpstr>
      <vt:lpstr>Figure 129.2 All U-joints and spline collars equipped with a grease fitting should be greased four times a year as part of a regular lubrication service</vt:lpstr>
      <vt:lpstr>Figure 129.3 Many U-joints require a special grease gun tool to reach the grease fittings</vt:lpstr>
      <vt:lpstr>Figure 129.4 Always mark the original location of U-joints before disassembly</vt:lpstr>
      <vt:lpstr>Figure 129.5 Two types of retaining methods that are commonly used at the rear U-joint at the differential</vt:lpstr>
      <vt:lpstr>Figure 129.6 The best way to check any U joint is to remove the driveshaft from the vehicle and move each joint in all directions. A good U-joint should be free to move without binding</vt:lpstr>
      <vt:lpstr>U-JOINT REPLACEMENT</vt:lpstr>
      <vt:lpstr>Figure 129.7 Typical U-joint that uses an outside snap ring. This style of joint bolts directly to the companion flange that is attached to the pinion gear in the differential</vt:lpstr>
      <vt:lpstr>Figure 129.8 A U-joint that is held together by nylon and usually requires that heat be applied to remove from the yoke</vt:lpstr>
      <vt:lpstr>Figure 129.9 Use a vise and two sockets to remove a U-joint. One socket fits over the bearing cup and the other fits on the bearing to press-fit the cups from the crosspiece</vt:lpstr>
      <vt:lpstr>Tech Tip </vt:lpstr>
      <vt:lpstr>Figure 129.10 Taping the U-joint to prevent the caps from coming off</vt:lpstr>
      <vt:lpstr>Figure 129.11 A special tool being used to press apart a U-joint that is retained by injected plastic. Heat from a propane torch may be necessary to soften the plastic to avoid exerting too much force on the U-joint</vt:lpstr>
      <vt:lpstr>Figure 129.12 Removing the worn cross from the yoke</vt:lpstr>
      <vt:lpstr>Figure 129.13 When installing a new U-joint, position the grease fitting on the inboard side (toward the driveshaft tube) and in alignment with the grease fitting of the U-joint at the other end</vt:lpstr>
      <vt:lpstr>U-JOINT WORKING ANGLES</vt:lpstr>
      <vt:lpstr>Figure 129.14 The working angle of most U-joints should be at least 1/2 degree (to permit the needle bearing to rotate in the U-joints) and should not exceed 3 degrees or a vibration can occur in the driveshaft, especially at higher speeds. The difference between the front and rear working angles should be within 1/2 degree of each other</vt:lpstr>
      <vt:lpstr>Figure 129.15 An inclinometer with a magnetic base is being used to measure the angle of the driveshaft at the rear U joint</vt:lpstr>
      <vt:lpstr>Figure 129.16 Placing a tapered metal wedge between the rear leaf spring and the rear axle pedestal to correct rear U-joint working angles</vt:lpstr>
      <vt:lpstr>Figure 129.17 A transmission oil pan gasket leak allowed automatic transmission fluid (ATF) to saturate the rear transmission mount rubber, causing it to collapse. After replacing the defective mount, proper driveshaft angles were restored and the driveline vibration was corrected</vt:lpstr>
      <vt:lpstr>QUESTION 2: ?</vt:lpstr>
      <vt:lpstr>ANSWER 2:</vt:lpstr>
      <vt:lpstr>CV JOINT DIAGNOSIS</vt:lpstr>
      <vt:lpstr>REPLACEMENT SHAFT ASSEMBLIES</vt:lpstr>
      <vt:lpstr>CV JOINT SERVICE</vt:lpstr>
      <vt:lpstr>Figure 129.18 The hub nut must be removed before the hub bearing assembly or drive axle shaft can be removed from the vehicle</vt:lpstr>
      <vt:lpstr>Figure 129.19 Many knuckles are attached to the ball joint on the lower control arm by a pinch bolt</vt:lpstr>
      <vt:lpstr>Figure 129.20 The preferred method for separating the tie rod end from the steering knuckle is to use a puller such as the one shown. A “pickle-fork”-type tool should be used only if the tie rod is going to be replaced.</vt:lpstr>
      <vt:lpstr>Figure 129.21 Many drive axles are retained by prevailing torque nut that must not be reused. Prevailing torque nuts are slightly deformed or contain a plastic insert that holds the nut tight (retains the torque) to the shaft without loosening</vt:lpstr>
      <vt:lpstr>Figure 129.22 A special General Motors tool is being used to separate the drive axle shaft from the wheel hub bearing</vt:lpstr>
      <vt:lpstr>Figure 129.23 Most inner CV joints can be separated from the transaxle with a prybar</vt:lpstr>
      <vt:lpstr>Figure 129.24 When removing a drive axle shaft assembly, use care to avoid pulling the plunge joint apart</vt:lpstr>
      <vt:lpstr>Figure 129.25 If other service work requires that just one end of the drive axle shaft be disconnected from the vehicle, be sure that the free end is supported to prevent damage to the protective boots or allowing the joint to separate</vt:lpstr>
      <vt:lpstr>Figure 129.26 With a scribe, mark the location of the boots before removal. The replacement boots must be in the same location</vt:lpstr>
      <vt:lpstr>Figure 129.27 Most CV joints use a snap ring to retain the joint on the drive axle shaft</vt:lpstr>
      <vt:lpstr>Figure 129.28 After releasing the snap ring, most CV joints can be tapped off the shaft using a brass or shot-filled plastic (dead blow) hammer</vt:lpstr>
      <vt:lpstr>Figure 129.29 Typical outer CV joint after removing the boot and the joint from the drive axle shaft. This joint was removed from the vehicle because a torn boot was found. After disassembly and cleaning, this joint was found to be OK and was put back into service.</vt:lpstr>
      <vt:lpstr>Figure 129.31 Be sure to use all of the grease supplied with the replacement joint or boot kit. Use only the grease supplied and do not use substitute grease</vt:lpstr>
      <vt:lpstr>Figure 129.32 A punch being used to keep the rotor from rotating while torqueing the axle shaft spindle nut</vt:lpstr>
      <vt:lpstr>QUESTION 3: ?</vt:lpstr>
      <vt:lpstr>ANSWER 3:</vt:lpstr>
      <vt:lpstr>CASE STUDY</vt:lpstr>
      <vt:lpstr>Figure 129.33 The engine had to be raised higher to get the new (non-collapsed) engine mount installed</vt:lpstr>
      <vt:lpstr>Drive Axle Shaft Replacement</vt:lpstr>
      <vt:lpstr>1 Tools needed to replace a drive axle shaft on a General Motors vehicle include a drift, sockets, plus a prybar bearing/axle shaft special tool.</vt:lpstr>
      <vt:lpstr>2 The drive axle shaft retaining nut can be loosened with the tire on the ground, or use a drift inserted into the rotor cooling fins before removing the nut.</vt:lpstr>
      <vt:lpstr>3 Using a special tool to push the drive axle splines from the bearing assembly.</vt:lpstr>
      <vt:lpstr>4 Remove the disc brake caliper and support it out of the way. Then, remove the disc brake rotor.</vt:lpstr>
      <vt:lpstr>5 The lower ball joint could have been removed instead of disconnecting the strut from the knuckle so that the alignment could be retained.</vt:lpstr>
      <vt:lpstr>6 A prybar is used to separate the inner drive axle shaft joint from the transaxle.</vt:lpstr>
      <vt:lpstr>7 After the inner joint splines have been released from the transaxle, carefully remove the drive axle shaft assembly from the vehicle.</vt:lpstr>
      <vt:lpstr>8 To install, reverse the disassembly procedure and be sure to install the washer under the retainer-nut, and always use a new prevailing torque nut.</vt:lpstr>
      <vt:lpstr>9 Reinstall the disc brake rotor and caliper and then torque the drive axle shaft retaining nut to factory specifications.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129</dc:title>
  <dc:creator>Curt &amp; Tammy</dc:creator>
  <cp:lastModifiedBy>Curt &amp; Tammy</cp:lastModifiedBy>
  <cp:revision>52</cp:revision>
  <dcterms:created xsi:type="dcterms:W3CDTF">2018-09-25T19:30:15Z</dcterms:created>
  <dcterms:modified xsi:type="dcterms:W3CDTF">2019-07-30T15:03:50Z</dcterms:modified>
</cp:coreProperties>
</file>