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16" r:id="rId10"/>
    <p:sldId id="317" r:id="rId11"/>
    <p:sldId id="326" r:id="rId12"/>
    <p:sldId id="327" r:id="rId13"/>
    <p:sldId id="328" r:id="rId14"/>
    <p:sldId id="267" r:id="rId15"/>
    <p:sldId id="268" r:id="rId16"/>
    <p:sldId id="346" r:id="rId17"/>
    <p:sldId id="347" r:id="rId18"/>
    <p:sldId id="329" r:id="rId19"/>
    <p:sldId id="330" r:id="rId20"/>
    <p:sldId id="331" r:id="rId21"/>
    <p:sldId id="332" r:id="rId22"/>
    <p:sldId id="286" r:id="rId23"/>
    <p:sldId id="287" r:id="rId24"/>
    <p:sldId id="348" r:id="rId25"/>
    <p:sldId id="333" r:id="rId26"/>
    <p:sldId id="349" r:id="rId27"/>
    <p:sldId id="350" r:id="rId28"/>
    <p:sldId id="351" r:id="rId29"/>
    <p:sldId id="334" r:id="rId30"/>
    <p:sldId id="335" r:id="rId31"/>
    <p:sldId id="336" r:id="rId32"/>
    <p:sldId id="337" r:id="rId33"/>
    <p:sldId id="338" r:id="rId34"/>
    <p:sldId id="339" r:id="rId35"/>
    <p:sldId id="274" r:id="rId36"/>
    <p:sldId id="340" r:id="rId37"/>
    <p:sldId id="341" r:id="rId38"/>
    <p:sldId id="342" r:id="rId39"/>
    <p:sldId id="343" r:id="rId40"/>
    <p:sldId id="344" r:id="rId41"/>
    <p:sldId id="272" r:id="rId42"/>
    <p:sldId id="345" r:id="rId43"/>
    <p:sldId id="299" r:id="rId44"/>
    <p:sldId id="300" r:id="rId45"/>
    <p:sldId id="32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Drive Shafts and CV Joints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drive shaft?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Transmit engine torque to the drive wheels.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DRIVESHAFT BALANCE</a:t>
            </a:r>
            <a:endParaRPr lang="en-US" dirty="0">
              <a:latin typeface="+mj-lt"/>
            </a:endParaRPr>
          </a:p>
        </p:txBody>
      </p:sp>
      <p:sp>
        <p:nvSpPr>
          <p:cNvPr id="3" name="Content Placeholder 2"/>
          <p:cNvSpPr>
            <a:spLocks noGrp="1"/>
          </p:cNvSpPr>
          <p:nvPr>
            <p:ph idx="1"/>
          </p:nvPr>
        </p:nvSpPr>
        <p:spPr/>
        <p:txBody>
          <a:bodyPr/>
          <a:lstStyle/>
          <a:p>
            <a:r>
              <a:rPr lang="en-US" dirty="0" smtClean="0"/>
              <a:t>Driveshaft balance </a:t>
            </a:r>
            <a:r>
              <a:rPr lang="en-US" dirty="0"/>
              <a:t>should be within 0.5% of the driveshaft weight</a:t>
            </a:r>
            <a:r>
              <a:rPr lang="en-US" dirty="0" smtClean="0"/>
              <a:t>.</a:t>
            </a:r>
          </a:p>
          <a:p>
            <a:r>
              <a:rPr lang="en-US" dirty="0"/>
              <a:t>To get a replacement </a:t>
            </a:r>
            <a:r>
              <a:rPr lang="en-US" dirty="0" smtClean="0"/>
              <a:t>driveshaft, it </a:t>
            </a:r>
            <a:r>
              <a:rPr lang="en-US" dirty="0"/>
              <a:t>is usually necessary to know the series of U-joints (type or </a:t>
            </a:r>
            <a:r>
              <a:rPr lang="en-US" dirty="0" smtClean="0"/>
              <a:t>style of </a:t>
            </a:r>
            <a:r>
              <a:rPr lang="en-US" dirty="0"/>
              <a:t>U-joint) and the center-to-center distance between the U-joints.</a:t>
            </a:r>
            <a:endParaRPr lang="en-US" dirty="0"/>
          </a:p>
        </p:txBody>
      </p:sp>
    </p:spTree>
    <p:extLst>
      <p:ext uri="{BB962C8B-B14F-4D97-AF65-F5344CB8AC3E}">
        <p14:creationId xmlns:p14="http://schemas.microsoft.com/office/powerpoint/2010/main" val="524180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U-JOINT DESIGN AND OPERATION</a:t>
            </a:r>
            <a:endParaRPr lang="en-US" dirty="0">
              <a:latin typeface="+mj-lt"/>
            </a:endParaRPr>
          </a:p>
        </p:txBody>
      </p:sp>
      <p:sp>
        <p:nvSpPr>
          <p:cNvPr id="3" name="Content Placeholder 2"/>
          <p:cNvSpPr>
            <a:spLocks noGrp="1"/>
          </p:cNvSpPr>
          <p:nvPr>
            <p:ph idx="1"/>
          </p:nvPr>
        </p:nvSpPr>
        <p:spPr/>
        <p:txBody>
          <a:bodyPr/>
          <a:lstStyle/>
          <a:p>
            <a:r>
              <a:rPr lang="en-US" dirty="0"/>
              <a:t>A simple universal joint can be made from two </a:t>
            </a:r>
            <a:r>
              <a:rPr lang="en-US" dirty="0" smtClean="0"/>
              <a:t>Y-shaped yokes </a:t>
            </a:r>
            <a:r>
              <a:rPr lang="en-US" dirty="0"/>
              <a:t>connected by a </a:t>
            </a:r>
            <a:r>
              <a:rPr lang="en-US" dirty="0" smtClean="0"/>
              <a:t>cross-member </a:t>
            </a:r>
            <a:r>
              <a:rPr lang="en-US" dirty="0"/>
              <a:t>called a cross or spider</a:t>
            </a:r>
            <a:r>
              <a:rPr lang="en-US" dirty="0" smtClean="0"/>
              <a:t>.</a:t>
            </a:r>
          </a:p>
          <a:p>
            <a:r>
              <a:rPr lang="en-US" dirty="0"/>
              <a:t>The four arms of the cross are called </a:t>
            </a:r>
            <a:r>
              <a:rPr lang="en-US" dirty="0" smtClean="0"/>
              <a:t>trunnions.</a:t>
            </a:r>
          </a:p>
          <a:p>
            <a:r>
              <a:rPr lang="en-US" dirty="0"/>
              <a:t>U-joints allow the wheels and the rear axle to move </a:t>
            </a:r>
            <a:r>
              <a:rPr lang="en-US" dirty="0" smtClean="0"/>
              <a:t>up and </a:t>
            </a:r>
            <a:r>
              <a:rPr lang="en-US" dirty="0"/>
              <a:t>down, remain flexible, and still transfer torque to the </a:t>
            </a:r>
            <a:r>
              <a:rPr lang="en-US" dirty="0" smtClean="0"/>
              <a:t>drive wheels.</a:t>
            </a:r>
          </a:p>
          <a:p>
            <a:r>
              <a:rPr lang="en-US" dirty="0"/>
              <a:t>Universal joints used in </a:t>
            </a:r>
            <a:r>
              <a:rPr lang="en-US" dirty="0" smtClean="0"/>
              <a:t>a typical </a:t>
            </a:r>
            <a:r>
              <a:rPr lang="en-US" dirty="0"/>
              <a:t>driveshaft should have a working angle of 1/2 to 3 degrees.</a:t>
            </a:r>
            <a:endParaRPr lang="en-US" dirty="0"/>
          </a:p>
        </p:txBody>
      </p:sp>
    </p:spTree>
    <p:extLst>
      <p:ext uri="{BB962C8B-B14F-4D97-AF65-F5344CB8AC3E}">
        <p14:creationId xmlns:p14="http://schemas.microsoft.com/office/powerpoint/2010/main" val="207938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128.7 </a:t>
            </a:r>
            <a:r>
              <a:rPr lang="en-US" sz="2400" dirty="0">
                <a:latin typeface="+mj-lt"/>
              </a:rPr>
              <a:t>A simple universal joint (U-joint)</a:t>
            </a:r>
            <a:endParaRPr lang="en-US" dirty="0">
              <a:latin typeface="+mj-lt"/>
            </a:endParaRPr>
          </a:p>
        </p:txBody>
      </p:sp>
      <p:pic>
        <p:nvPicPr>
          <p:cNvPr id="3" name="Picture 2" descr="A figure shows the structure of U-joint which has Y-shaped yokes connected with spider and trunn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3520" y="1447800"/>
            <a:ext cx="6076956" cy="487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4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128.8 </a:t>
            </a:r>
            <a:r>
              <a:rPr lang="en-US" sz="2400" dirty="0">
                <a:latin typeface="+mj-lt"/>
              </a:rPr>
              <a:t>How the speed difference on the output of a typical U-joint varies with the speed and the angle of the U-joint. </a:t>
            </a:r>
            <a:endParaRPr lang="en-US" dirty="0">
              <a:latin typeface="+mj-lt"/>
            </a:endParaRPr>
          </a:p>
        </p:txBody>
      </p:sp>
      <p:pic>
        <p:nvPicPr>
          <p:cNvPr id="3" name="Picture 2" descr="The curve represents the basic difference between the output shaft speed at 30degrees and 10 degrees. The shaft speed at 30 degrees has greater accelerating curve than the 10-degre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1209" y="2209800"/>
            <a:ext cx="5501584" cy="359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7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128.9 </a:t>
            </a:r>
            <a:r>
              <a:rPr lang="en-US" sz="2400" dirty="0">
                <a:latin typeface="+mj-lt"/>
              </a:rPr>
              <a:t>The joint angle is the difference between the angles of the joint</a:t>
            </a:r>
            <a:endParaRPr lang="en-US" dirty="0">
              <a:latin typeface="+mj-lt"/>
            </a:endParaRPr>
          </a:p>
        </p:txBody>
      </p:sp>
      <p:pic>
        <p:nvPicPr>
          <p:cNvPr id="3" name="Picture 2" descr="A figure shows the U-joint whose working angle is the same. The input and output lines of the joint coincide at the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0183" y="1994328"/>
            <a:ext cx="7963632" cy="373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81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128.10 </a:t>
            </a:r>
            <a:r>
              <a:rPr lang="en-US" sz="2400" dirty="0">
                <a:latin typeface="+mj-lt"/>
              </a:rPr>
              <a:t>The angle of this rear Cardan U-joint is noticeable</a:t>
            </a:r>
            <a:endParaRPr lang="en-US" dirty="0">
              <a:latin typeface="+mj-lt"/>
            </a:endParaRPr>
          </a:p>
        </p:txBody>
      </p:sp>
      <p:pic>
        <p:nvPicPr>
          <p:cNvPr id="3" name="Picture 2" descr="A figure shows the working angle of the cardan U-joi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9278" y="1600200"/>
            <a:ext cx="7046972" cy="458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8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The four arms of the u-joint cross are referred to as what?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Trunnions.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128.1</a:t>
            </a:r>
            <a:r>
              <a:rPr lang="en-US" dirty="0" smtClean="0"/>
              <a:t> </a:t>
            </a:r>
            <a:r>
              <a:rPr lang="en-US" dirty="0"/>
              <a:t>Describe driveshaft design and balance</a:t>
            </a:r>
            <a:r>
              <a:rPr lang="en-US" dirty="0" smtClean="0"/>
              <a:t>.</a:t>
            </a:r>
          </a:p>
          <a:p>
            <a:pPr marL="0" indent="0">
              <a:buNone/>
            </a:pPr>
            <a:r>
              <a:rPr lang="en-US" b="1" dirty="0" smtClean="0">
                <a:solidFill>
                  <a:srgbClr val="005A70"/>
                </a:solidFill>
              </a:rPr>
              <a:t>128.2 </a:t>
            </a:r>
            <a:r>
              <a:rPr lang="en-US" dirty="0"/>
              <a:t>Describe the function and operation of U-joints</a:t>
            </a:r>
            <a:r>
              <a:rPr lang="en-US" dirty="0" smtClean="0"/>
              <a:t>.</a:t>
            </a:r>
          </a:p>
          <a:p>
            <a:pPr marL="0" indent="0">
              <a:buNone/>
            </a:pPr>
            <a:r>
              <a:rPr lang="en-US" b="1" dirty="0" smtClean="0">
                <a:solidFill>
                  <a:srgbClr val="005A70"/>
                </a:solidFill>
              </a:rPr>
              <a:t>128.3 </a:t>
            </a:r>
            <a:r>
              <a:rPr lang="en-US" dirty="0"/>
              <a:t>Discuss the two types of CV joints and how they work</a:t>
            </a:r>
            <a:r>
              <a:rPr lang="en-US" dirty="0" smtClean="0"/>
              <a:t>.</a:t>
            </a:r>
          </a:p>
          <a:p>
            <a:pPr marL="0" indent="0">
              <a:buNone/>
            </a:pP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DOUBLE-CARDAN JOINTS</a:t>
            </a:r>
            <a:endParaRPr lang="en-US" dirty="0">
              <a:latin typeface="+mj-lt"/>
            </a:endParaRPr>
          </a:p>
        </p:txBody>
      </p:sp>
      <p:sp>
        <p:nvSpPr>
          <p:cNvPr id="3" name="Content Placeholder 2"/>
          <p:cNvSpPr>
            <a:spLocks noGrp="1"/>
          </p:cNvSpPr>
          <p:nvPr>
            <p:ph idx="1"/>
          </p:nvPr>
        </p:nvSpPr>
        <p:spPr/>
        <p:txBody>
          <a:bodyPr/>
          <a:lstStyle/>
          <a:p>
            <a:r>
              <a:rPr lang="en-US" dirty="0"/>
              <a:t>Regular U-joints are usually designed to work up to 12 </a:t>
            </a:r>
            <a:r>
              <a:rPr lang="en-US" dirty="0" smtClean="0"/>
              <a:t>degrees of </a:t>
            </a:r>
            <a:r>
              <a:rPr lang="en-US" dirty="0"/>
              <a:t>angularity</a:t>
            </a:r>
            <a:r>
              <a:rPr lang="en-US" dirty="0" smtClean="0"/>
              <a:t>.</a:t>
            </a:r>
          </a:p>
          <a:p>
            <a:r>
              <a:rPr lang="en-US" dirty="0"/>
              <a:t>If two Cardan-style U-joints are joined together, </a:t>
            </a:r>
            <a:r>
              <a:rPr lang="en-US" dirty="0" smtClean="0"/>
              <a:t>the angle </a:t>
            </a:r>
            <a:r>
              <a:rPr lang="en-US" dirty="0"/>
              <a:t>at which this double-Cardan joint can function is about 18 </a:t>
            </a:r>
            <a:r>
              <a:rPr lang="en-US" dirty="0" smtClean="0"/>
              <a:t>to 20 </a:t>
            </a:r>
            <a:r>
              <a:rPr lang="en-US" dirty="0"/>
              <a:t>degrees</a:t>
            </a:r>
            <a:r>
              <a:rPr lang="en-US" dirty="0" smtClean="0"/>
              <a:t>.</a:t>
            </a:r>
          </a:p>
          <a:p>
            <a:endParaRPr lang="en-US" dirty="0"/>
          </a:p>
        </p:txBody>
      </p:sp>
    </p:spTree>
    <p:extLst>
      <p:ext uri="{BB962C8B-B14F-4D97-AF65-F5344CB8AC3E}">
        <p14:creationId xmlns:p14="http://schemas.microsoft.com/office/powerpoint/2010/main" val="165871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128.11 </a:t>
            </a:r>
            <a:r>
              <a:rPr lang="en-US" sz="2400" dirty="0">
                <a:latin typeface="+mj-lt"/>
              </a:rPr>
              <a:t>A double-Cardan U-joint</a:t>
            </a:r>
            <a:endParaRPr lang="en-US" dirty="0">
              <a:latin typeface="+mj-lt"/>
            </a:endParaRPr>
          </a:p>
        </p:txBody>
      </p:sp>
      <p:pic>
        <p:nvPicPr>
          <p:cNvPr id="3" name="Picture 2" descr="A figure shows the double cardan U-joint with 18 to 20 degrees working ang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2334" y="1524000"/>
            <a:ext cx="6300548" cy="473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33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CONSTANT VELOCITY JOINTS (1 OF 3)</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Constant velocity joints, </a:t>
            </a:r>
            <a:r>
              <a:rPr lang="en-US" dirty="0" smtClean="0"/>
              <a:t>commonly called </a:t>
            </a:r>
            <a:r>
              <a:rPr lang="en-US" dirty="0"/>
              <a:t>CV joints, are designed to rotate without changing speed</a:t>
            </a:r>
            <a:r>
              <a:rPr lang="en-US" dirty="0" smtClean="0"/>
              <a:t>.</a:t>
            </a:r>
          </a:p>
          <a:p>
            <a:r>
              <a:rPr lang="en-US" dirty="0" err="1" smtClean="0"/>
              <a:t>Rzeppa</a:t>
            </a:r>
            <a:r>
              <a:rPr lang="en-US" dirty="0" smtClean="0"/>
              <a:t> Joints</a:t>
            </a:r>
          </a:p>
          <a:p>
            <a:pPr lvl="1"/>
            <a:r>
              <a:rPr lang="en-US" dirty="0" smtClean="0"/>
              <a:t>The </a:t>
            </a:r>
            <a:r>
              <a:rPr lang="en-US" dirty="0" err="1" smtClean="0"/>
              <a:t>Rzeppa</a:t>
            </a:r>
            <a:r>
              <a:rPr lang="en-US" dirty="0" smtClean="0"/>
              <a:t> </a:t>
            </a:r>
            <a:r>
              <a:rPr lang="en-US" dirty="0"/>
              <a:t>joint transfers torque through six round balls that are </a:t>
            </a:r>
            <a:r>
              <a:rPr lang="en-US" dirty="0" smtClean="0"/>
              <a:t>held in </a:t>
            </a:r>
            <a:r>
              <a:rPr lang="en-US" dirty="0"/>
              <a:t>position midway between the two shafts</a:t>
            </a:r>
            <a:r>
              <a:rPr lang="en-US" dirty="0" smtClean="0"/>
              <a:t>.</a:t>
            </a:r>
          </a:p>
          <a:p>
            <a:r>
              <a:rPr lang="en-US" dirty="0" smtClean="0"/>
              <a:t>Outer CV Joints</a:t>
            </a:r>
          </a:p>
          <a:p>
            <a:pPr lvl="1"/>
            <a:r>
              <a:rPr lang="en-US" dirty="0"/>
              <a:t>The </a:t>
            </a:r>
            <a:r>
              <a:rPr lang="en-US" dirty="0" err="1"/>
              <a:t>Rzeppa</a:t>
            </a:r>
            <a:r>
              <a:rPr lang="en-US" dirty="0"/>
              <a:t>-type CV joint is most </a:t>
            </a:r>
            <a:r>
              <a:rPr lang="en-US" dirty="0" smtClean="0"/>
              <a:t>commonly used </a:t>
            </a:r>
            <a:r>
              <a:rPr lang="en-US" dirty="0"/>
              <a:t>as an outer joint on most front-wheel-drive vehicles.</a:t>
            </a:r>
            <a:endParaRPr lang="en-US" dirty="0"/>
          </a:p>
        </p:txBody>
      </p:sp>
    </p:spTree>
    <p:extLst>
      <p:ext uri="{BB962C8B-B14F-4D97-AF65-F5344CB8AC3E}">
        <p14:creationId xmlns:p14="http://schemas.microsoft.com/office/powerpoint/2010/main" val="281074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CONSTANT VELOCITY JOINTS </a:t>
            </a:r>
            <a:r>
              <a:rPr lang="en-US" dirty="0" smtClean="0">
                <a:latin typeface="+mj-lt"/>
              </a:rPr>
              <a:t>(2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Inner CV Joints</a:t>
            </a:r>
          </a:p>
          <a:p>
            <a:pPr lvl="1"/>
            <a:r>
              <a:rPr lang="en-US" dirty="0"/>
              <a:t>Inner CV joints have to be able </a:t>
            </a:r>
            <a:r>
              <a:rPr lang="en-US" dirty="0" smtClean="0"/>
              <a:t>to allow </a:t>
            </a:r>
            <a:r>
              <a:rPr lang="en-US" dirty="0"/>
              <a:t>the drive axle shaft to move up and </a:t>
            </a:r>
            <a:r>
              <a:rPr lang="en-US" dirty="0" smtClean="0"/>
              <a:t>down and allow </a:t>
            </a:r>
            <a:r>
              <a:rPr lang="en-US" dirty="0"/>
              <a:t>the drive axle shaft to change length as required during </a:t>
            </a:r>
            <a:r>
              <a:rPr lang="en-US" dirty="0" smtClean="0"/>
              <a:t>vehicle suspension </a:t>
            </a:r>
            <a:r>
              <a:rPr lang="en-US" dirty="0"/>
              <a:t>travel </a:t>
            </a:r>
            <a:r>
              <a:rPr lang="en-US" dirty="0" smtClean="0"/>
              <a:t>movements.</a:t>
            </a:r>
          </a:p>
          <a:p>
            <a:r>
              <a:rPr lang="en-US" dirty="0" smtClean="0"/>
              <a:t>Drive Axle Shafts</a:t>
            </a:r>
          </a:p>
          <a:p>
            <a:pPr lvl="1"/>
            <a:r>
              <a:rPr lang="en-US" dirty="0"/>
              <a:t>Unequal-length drive axle shafts (</a:t>
            </a:r>
            <a:r>
              <a:rPr lang="en-US" dirty="0" smtClean="0"/>
              <a:t>also called </a:t>
            </a:r>
            <a:r>
              <a:rPr lang="en-US" dirty="0"/>
              <a:t>half shafts) result in unequal drive axle shaft angles to </a:t>
            </a:r>
            <a:r>
              <a:rPr lang="en-US" dirty="0" smtClean="0"/>
              <a:t>the front </a:t>
            </a:r>
            <a:r>
              <a:rPr lang="en-US" dirty="0"/>
              <a:t>drive </a:t>
            </a:r>
            <a:r>
              <a:rPr lang="en-US" dirty="0" smtClean="0"/>
              <a:t>wheels.</a:t>
            </a:r>
          </a:p>
          <a:p>
            <a:pPr lvl="1"/>
            <a:r>
              <a:rPr lang="en-US" dirty="0" smtClean="0"/>
              <a:t>Some vehicles are </a:t>
            </a:r>
            <a:r>
              <a:rPr lang="en-US" dirty="0"/>
              <a:t>manufactured with an intermediate shaft that results in </a:t>
            </a:r>
            <a:r>
              <a:rPr lang="en-US" dirty="0" smtClean="0"/>
              <a:t>equal drive </a:t>
            </a:r>
            <a:r>
              <a:rPr lang="en-US" dirty="0"/>
              <a:t>axle shaft angles.</a:t>
            </a:r>
            <a:endParaRPr lang="en-US" dirty="0"/>
          </a:p>
        </p:txBody>
      </p:sp>
    </p:spTree>
    <p:extLst>
      <p:ext uri="{BB962C8B-B14F-4D97-AF65-F5344CB8AC3E}">
        <p14:creationId xmlns:p14="http://schemas.microsoft.com/office/powerpoint/2010/main" val="294993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CONSTANT VELOCITY JOINTS </a:t>
            </a:r>
            <a:r>
              <a:rPr lang="en-US" dirty="0" smtClean="0">
                <a:latin typeface="+mj-lt"/>
              </a:rPr>
              <a:t>(3 </a:t>
            </a:r>
            <a:r>
              <a:rPr lang="en-US" dirty="0">
                <a:latin typeface="+mj-lt"/>
              </a:rPr>
              <a:t>OF </a:t>
            </a:r>
            <a:r>
              <a:rPr lang="en-US" dirty="0" smtClean="0">
                <a:latin typeface="+mj-lt"/>
              </a:rPr>
              <a:t>3)</a:t>
            </a:r>
            <a:endParaRPr lang="en-US" dirty="0">
              <a:latin typeface="+mj-lt"/>
            </a:endParaRPr>
          </a:p>
        </p:txBody>
      </p:sp>
      <p:sp>
        <p:nvSpPr>
          <p:cNvPr id="3" name="Content Placeholder 2"/>
          <p:cNvSpPr>
            <a:spLocks noGrp="1"/>
          </p:cNvSpPr>
          <p:nvPr>
            <p:ph idx="1"/>
          </p:nvPr>
        </p:nvSpPr>
        <p:spPr/>
        <p:txBody>
          <a:bodyPr/>
          <a:lstStyle/>
          <a:p>
            <a:r>
              <a:rPr lang="en-US" dirty="0" smtClean="0"/>
              <a:t>CV Boot Materials</a:t>
            </a:r>
          </a:p>
          <a:p>
            <a:pPr lvl="1"/>
            <a:r>
              <a:rPr lang="en-US" dirty="0" smtClean="0"/>
              <a:t>CV boots are made from either natural rubber, silicone rubber, hard thermoplastic, or urethane.</a:t>
            </a:r>
          </a:p>
          <a:p>
            <a:r>
              <a:rPr lang="en-US" dirty="0" smtClean="0"/>
              <a:t>CV Joint Grease</a:t>
            </a:r>
          </a:p>
          <a:p>
            <a:pPr lvl="1"/>
            <a:r>
              <a:rPr lang="en-US" dirty="0" smtClean="0"/>
              <a:t> </a:t>
            </a:r>
            <a:r>
              <a:rPr lang="en-US" dirty="0"/>
              <a:t>Most CV joint grease is molybdenum-disulfide-type </a:t>
            </a:r>
            <a:r>
              <a:rPr lang="en-US" dirty="0" smtClean="0"/>
              <a:t>grease, commonly </a:t>
            </a:r>
            <a:r>
              <a:rPr lang="en-US" dirty="0"/>
              <a:t>referred to as </a:t>
            </a:r>
            <a:r>
              <a:rPr lang="en-US" i="1" dirty="0"/>
              <a:t>moly </a:t>
            </a:r>
            <a:r>
              <a:rPr lang="en-US" dirty="0"/>
              <a:t>grease</a:t>
            </a:r>
            <a:r>
              <a:rPr lang="en-US" dirty="0" smtClean="0"/>
              <a:t>.</a:t>
            </a:r>
          </a:p>
          <a:p>
            <a:endParaRPr lang="en-US" dirty="0"/>
          </a:p>
        </p:txBody>
      </p:sp>
    </p:spTree>
    <p:extLst>
      <p:ext uri="{BB962C8B-B14F-4D97-AF65-F5344CB8AC3E}">
        <p14:creationId xmlns:p14="http://schemas.microsoft.com/office/powerpoint/2010/main" val="208996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128.12 </a:t>
            </a:r>
            <a:r>
              <a:rPr lang="en-US" sz="2000" dirty="0">
                <a:latin typeface="+mj-lt"/>
              </a:rPr>
              <a:t>A constant velocity (CV) joint can operate at high angles without a change in velocity (speed) because the joint design results in equal angles between input and output</a:t>
            </a:r>
            <a:endParaRPr lang="en-US" sz="2000" dirty="0">
              <a:latin typeface="+mj-lt"/>
            </a:endParaRPr>
          </a:p>
        </p:txBody>
      </p:sp>
      <p:pic>
        <p:nvPicPr>
          <p:cNvPr id="3" name="Picture 2" descr="A figure shows the structure of the CV joint whose angles splits equally between the input and output due to their desig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5665" y="1924050"/>
            <a:ext cx="4996856" cy="418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63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128.13 </a:t>
            </a:r>
            <a:r>
              <a:rPr lang="en-US" sz="2000" dirty="0">
                <a:latin typeface="+mj-lt"/>
              </a:rPr>
              <a:t>A </a:t>
            </a:r>
            <a:r>
              <a:rPr lang="en-US" sz="2000" dirty="0" err="1">
                <a:latin typeface="+mj-lt"/>
              </a:rPr>
              <a:t>Rzeppa</a:t>
            </a:r>
            <a:r>
              <a:rPr lang="en-US" sz="2000" dirty="0">
                <a:latin typeface="+mj-lt"/>
              </a:rPr>
              <a:t> fixed joint. This type of CV joint is commonly used at the wheel side of the drive axle shaft. This joint can operate at high angles to compensate for suspension travel and steering angle changes</a:t>
            </a:r>
            <a:endParaRPr lang="en-US" sz="2000" dirty="0">
              <a:latin typeface="+mj-lt"/>
            </a:endParaRPr>
          </a:p>
        </p:txBody>
      </p:sp>
      <p:pic>
        <p:nvPicPr>
          <p:cNvPr id="3" name="Picture 2" descr="A figure shows the assembly of the Rzeppa fixed joint. It has the fixed joint housing which connects the cage and inner race. The fixed joint house is connected to boo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7971" y="2133600"/>
            <a:ext cx="3448054" cy="37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7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128.14 T</a:t>
            </a:r>
            <a:r>
              <a:rPr lang="en-US" sz="2000" dirty="0">
                <a:latin typeface="+mj-lt"/>
              </a:rPr>
              <a:t>he protective CV joint boot has been torn away on this vehicle and all of the grease has been thrown outward onto the brake and suspension parts. The driver of this vehicle noticed a “clicking” noise, especially when turning</a:t>
            </a:r>
            <a:endParaRPr lang="en-US" dirty="0">
              <a:latin typeface="+mj-lt"/>
            </a:endParaRPr>
          </a:p>
        </p:txBody>
      </p:sp>
      <p:pic>
        <p:nvPicPr>
          <p:cNvPr id="3" name="Picture 2" descr="A photo shows the damaged CV joint which was torn away from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6143" y="2165931"/>
            <a:ext cx="5361432" cy="386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6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128.15 </a:t>
            </a:r>
            <a:r>
              <a:rPr lang="en-US" sz="2000" dirty="0">
                <a:latin typeface="+mj-lt"/>
              </a:rPr>
              <a:t>A tripod fixed joint. This type of joint is found on some Japanese vehicles. If the joint wears out, it is to be replaced with an entire drive axle shaft assembly</a:t>
            </a:r>
            <a:endParaRPr lang="en-US" sz="2000" dirty="0">
              <a:latin typeface="+mj-lt"/>
            </a:endParaRPr>
          </a:p>
        </p:txBody>
      </p:sp>
      <p:pic>
        <p:nvPicPr>
          <p:cNvPr id="3" name="Picture 2" descr="A figure shows the components of tripod fixed joint which connects the boot clamps to the boot and the tulip shaft is attached to the boot with spring, locking spider and trust but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5447" y="1935033"/>
            <a:ext cx="5753104" cy="419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82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097280"/>
          </a:xfrm>
        </p:spPr>
        <p:txBody>
          <a:bodyPr/>
          <a:lstStyle/>
          <a:p>
            <a:r>
              <a:rPr lang="en-IN" sz="1800" dirty="0">
                <a:latin typeface="+mj-lt"/>
              </a:rPr>
              <a:t>Figure 128.16 </a:t>
            </a:r>
            <a:r>
              <a:rPr lang="en-US" sz="1800" dirty="0">
                <a:latin typeface="+mj-lt"/>
              </a:rPr>
              <a:t>The fixed outer joint is required to move in all directions because the wheels must turn for steering as well as move up and down during suspension movement. The inner joint has to be able to not only move up and down but also plunge in and out as the suspension moves up and down</a:t>
            </a:r>
            <a:endParaRPr lang="en-US" sz="1800" dirty="0">
              <a:latin typeface="+mj-lt"/>
            </a:endParaRPr>
          </a:p>
        </p:txBody>
      </p:sp>
      <p:pic>
        <p:nvPicPr>
          <p:cNvPr id="3" name="Picture 2" descr="A figure shows the inner CV joints which have fixed and plunging joint. The fixed joint at the steering moves up and down whereas the plunger joint moves in and out due to suspension mov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738" y="3124200"/>
            <a:ext cx="8134522" cy="247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7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DRIVESHAFTS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A drive shaft transmits engine </a:t>
            </a:r>
            <a:r>
              <a:rPr lang="en-US" dirty="0" smtClean="0"/>
              <a:t>torque from </a:t>
            </a:r>
            <a:r>
              <a:rPr lang="en-US" dirty="0"/>
              <a:t>the transmission or transaxle (if front-wheel drive) to the rear </a:t>
            </a:r>
            <a:r>
              <a:rPr lang="en-US" dirty="0" smtClean="0"/>
              <a:t>axle assembly </a:t>
            </a:r>
            <a:r>
              <a:rPr lang="en-US" dirty="0"/>
              <a:t>or drive wheels</a:t>
            </a:r>
            <a:r>
              <a:rPr lang="en-US" dirty="0" smtClean="0"/>
              <a:t>.</a:t>
            </a:r>
          </a:p>
          <a:p>
            <a:r>
              <a:rPr lang="en-US" dirty="0" smtClean="0"/>
              <a:t>Driveshaft Design</a:t>
            </a:r>
          </a:p>
          <a:p>
            <a:pPr lvl="1"/>
            <a:r>
              <a:rPr lang="en-US" dirty="0"/>
              <a:t>Most </a:t>
            </a:r>
            <a:r>
              <a:rPr lang="en-US" dirty="0" smtClean="0"/>
              <a:t>drive shafts </a:t>
            </a:r>
            <a:r>
              <a:rPr lang="en-US" dirty="0"/>
              <a:t>are constructed </a:t>
            </a:r>
            <a:r>
              <a:rPr lang="en-US" dirty="0" smtClean="0"/>
              <a:t>of hollow </a:t>
            </a:r>
            <a:r>
              <a:rPr lang="en-US" dirty="0"/>
              <a:t>steel tubing</a:t>
            </a:r>
            <a:r>
              <a:rPr lang="en-US" dirty="0" smtClean="0"/>
              <a:t>.</a:t>
            </a:r>
          </a:p>
          <a:p>
            <a:pPr lvl="1"/>
            <a:r>
              <a:rPr lang="en-US" dirty="0"/>
              <a:t>Some vehicle manufacturers use aluminum </a:t>
            </a:r>
            <a:r>
              <a:rPr lang="en-US" dirty="0" smtClean="0"/>
              <a:t>drive shafts.</a:t>
            </a:r>
          </a:p>
          <a:p>
            <a:pPr lvl="1"/>
            <a:r>
              <a:rPr lang="en-US" dirty="0"/>
              <a:t>Composite-material </a:t>
            </a:r>
            <a:r>
              <a:rPr lang="en-US" dirty="0" smtClean="0"/>
              <a:t>drive shafts </a:t>
            </a:r>
            <a:r>
              <a:rPr lang="en-US" dirty="0"/>
              <a:t>are also used in some vehicles.</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1097280"/>
          </a:xfrm>
        </p:spPr>
        <p:txBody>
          <a:bodyPr/>
          <a:lstStyle/>
          <a:p>
            <a:r>
              <a:rPr lang="en-IN" sz="1800" dirty="0">
                <a:latin typeface="+mj-lt"/>
              </a:rPr>
              <a:t>Figure 128.17 </a:t>
            </a:r>
            <a:r>
              <a:rPr lang="en-US" sz="1800" dirty="0">
                <a:latin typeface="+mj-lt"/>
              </a:rPr>
              <a:t>Unequal-length </a:t>
            </a:r>
            <a:r>
              <a:rPr lang="en-US" sz="1800" dirty="0" smtClean="0">
                <a:latin typeface="+mj-lt"/>
              </a:rPr>
              <a:t>drive shafts </a:t>
            </a:r>
            <a:r>
              <a:rPr lang="en-US" sz="1800" dirty="0">
                <a:latin typeface="+mj-lt"/>
              </a:rPr>
              <a:t>result in unequal drive axle shaft angles to the front drive wheels. This unequal angle side to side often results in a steering of the vehicle during acceleration called torque steer. By using an intermediate shaft, both drive axles are the same angle and the torque steer effect is reduced</a:t>
            </a:r>
            <a:endParaRPr lang="en-US" sz="1800" dirty="0">
              <a:latin typeface="+mj-lt"/>
            </a:endParaRPr>
          </a:p>
        </p:txBody>
      </p:sp>
      <p:pic>
        <p:nvPicPr>
          <p:cNvPr id="3" name="Picture 2" descr="A figure shows the drive shafts of equal and unequal length in which the usage of the intermediate shaft between conventional and supporting bearings reduces the torque steer effec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8503" y="2079623"/>
            <a:ext cx="4326992" cy="402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4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828800"/>
            <a:ext cx="596265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128.18 </a:t>
            </a:r>
            <a:r>
              <a:rPr lang="en-US" sz="2400" dirty="0">
                <a:latin typeface="+mj-lt"/>
              </a:rPr>
              <a:t>A typical drive axle shaft with dampener weight</a:t>
            </a:r>
            <a:endParaRPr lang="en-US" dirty="0">
              <a:latin typeface="+mj-lt"/>
            </a:endParaRPr>
          </a:p>
        </p:txBody>
      </p:sp>
      <p:pic>
        <p:nvPicPr>
          <p:cNvPr id="3" name="Picture 2" descr="A figure shows the dampener weight in the drive shaft that is placed between the plunger-joint and fixed joi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7844" y="2200275"/>
            <a:ext cx="8028312" cy="279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7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128.19 </a:t>
            </a:r>
            <a:r>
              <a:rPr lang="en-US" sz="2400" dirty="0">
                <a:latin typeface="+mj-lt"/>
              </a:rPr>
              <a:t>A tripod joint is also called a </a:t>
            </a:r>
            <a:r>
              <a:rPr lang="en-US" sz="2400" dirty="0" err="1">
                <a:latin typeface="+mj-lt"/>
              </a:rPr>
              <a:t>tripot</a:t>
            </a:r>
            <a:r>
              <a:rPr lang="en-US" sz="2400" dirty="0">
                <a:latin typeface="+mj-lt"/>
              </a:rPr>
              <a:t>, </a:t>
            </a:r>
            <a:r>
              <a:rPr lang="en-US" sz="2400" dirty="0" err="1">
                <a:latin typeface="+mj-lt"/>
              </a:rPr>
              <a:t>tripode</a:t>
            </a:r>
            <a:r>
              <a:rPr lang="en-US" sz="2400" dirty="0">
                <a:latin typeface="+mj-lt"/>
              </a:rPr>
              <a:t>, or tulip design</a:t>
            </a:r>
            <a:endParaRPr lang="en-US" dirty="0">
              <a:latin typeface="+mj-lt"/>
            </a:endParaRPr>
          </a:p>
        </p:txBody>
      </p:sp>
      <p:pic>
        <p:nvPicPr>
          <p:cNvPr id="3" name="Picture 2" descr="A figure shows the structure of the tripod joint that has needle bea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7943" y="1524000"/>
            <a:ext cx="5648110" cy="477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5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128.20 </a:t>
            </a:r>
            <a:r>
              <a:rPr lang="en-US" sz="2000" dirty="0">
                <a:latin typeface="+mj-lt"/>
              </a:rPr>
              <a:t>A cross-groove plunge joint is used on many German front-wheel-drive vehicles and as both inner and outer joints on the rear of vehicles that use an independent-type rear suspension</a:t>
            </a:r>
            <a:endParaRPr lang="en-US" sz="2000" dirty="0">
              <a:latin typeface="+mj-lt"/>
            </a:endParaRPr>
          </a:p>
        </p:txBody>
      </p:sp>
      <p:pic>
        <p:nvPicPr>
          <p:cNvPr id="3" name="Picture 2" descr="A figure shows the structure of inner cross grove plunger joint which has the cage and inner race balls to reduce the vibr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1613" y="2133600"/>
            <a:ext cx="507796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7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128.21 </a:t>
            </a:r>
            <a:r>
              <a:rPr lang="en-US" sz="2400" dirty="0">
                <a:latin typeface="+mj-lt"/>
              </a:rPr>
              <a:t>Double-offset ball-type plunge joint</a:t>
            </a:r>
            <a:endParaRPr lang="en-US" dirty="0">
              <a:latin typeface="+mj-lt"/>
            </a:endParaRPr>
          </a:p>
        </p:txBody>
      </p:sp>
      <p:pic>
        <p:nvPicPr>
          <p:cNvPr id="3" name="Picture 2" descr="A figure shows the double-offset plunger joint which has housing and outer race with cage and inner race bal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6567" y="1600200"/>
            <a:ext cx="6470864" cy="456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2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128.22 </a:t>
            </a:r>
            <a:r>
              <a:rPr lang="en-US" sz="2400" dirty="0">
                <a:latin typeface="+mj-lt"/>
              </a:rPr>
              <a:t>Many outer CV joints include the tone wheel for the wheel speed sensor used by the anti-lock and stability control systems</a:t>
            </a:r>
            <a:endParaRPr lang="en-US" dirty="0">
              <a:latin typeface="+mj-lt"/>
            </a:endParaRPr>
          </a:p>
        </p:txBody>
      </p:sp>
      <p:pic>
        <p:nvPicPr>
          <p:cNvPr id="3" name="Picture 2" descr="A figure shows the boot material urethane which presents near the tone wheel and steering knuck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9709" y="2162176"/>
            <a:ext cx="6024584" cy="395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828800"/>
            <a:ext cx="58388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128.23 </a:t>
            </a:r>
            <a:r>
              <a:rPr lang="en-US" sz="2400" dirty="0">
                <a:latin typeface="+mj-lt"/>
              </a:rPr>
              <a:t>Many CV joints are close to the exhaust system where they are exposed to higher than normal temperatures</a:t>
            </a:r>
            <a:endParaRPr lang="en-US" dirty="0">
              <a:latin typeface="+mj-lt"/>
            </a:endParaRPr>
          </a:p>
        </p:txBody>
      </p:sp>
      <p:pic>
        <p:nvPicPr>
          <p:cNvPr id="3" name="Picture 2" descr="A photo shows the position of inner CV joint boot next to the exhaust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4525" y="2324455"/>
            <a:ext cx="5314950" cy="375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0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four materials typically used to make a CV boot?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128.1 </a:t>
            </a:r>
            <a:r>
              <a:rPr lang="en-US" sz="2400" dirty="0">
                <a:latin typeface="+mj-lt"/>
              </a:rPr>
              <a:t>Typical rear-wheel-drive powertrain arrangement. The engine is mounted longitudinal (lengthwise)</a:t>
            </a:r>
            <a:endParaRPr lang="en-US" sz="2400" dirty="0">
              <a:latin typeface="+mj-lt"/>
            </a:endParaRPr>
          </a:p>
        </p:txBody>
      </p:sp>
      <p:pic>
        <p:nvPicPr>
          <p:cNvPr id="5" name="Picture 2" descr="A figure shows n engine which transmits the power to the rear wheels through the drive shaft, which is joined through the U-joints and the wheels are attached to the differential joint with axle shaf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0739" y="1680814"/>
            <a:ext cx="7082520" cy="434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pPr lvl="1"/>
            <a:r>
              <a:rPr lang="en-US" sz="4000" dirty="0" smtClean="0">
                <a:solidFill>
                  <a:schemeClr val="tx2"/>
                </a:solidFill>
              </a:rPr>
              <a:t>Natural </a:t>
            </a:r>
            <a:r>
              <a:rPr lang="en-US" sz="4000" dirty="0">
                <a:solidFill>
                  <a:schemeClr val="tx2"/>
                </a:solidFill>
              </a:rPr>
              <a:t>rubber, silicone rubber, hard thermoplastic, or urethane.</a:t>
            </a: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1800" dirty="0">
                <a:latin typeface="+mj-lt"/>
              </a:rPr>
              <a:t>Figure 128.2 </a:t>
            </a:r>
            <a:r>
              <a:rPr lang="en-US" sz="1800" dirty="0">
                <a:latin typeface="+mj-lt"/>
              </a:rPr>
              <a:t>On a rear wheel drive vehicle, the drive shaft transmits engine torque from the transmission to the rear axle assembly and drive wheels. On a front-wheel-drive vehicle drive shafts (also called axle shafts) transmit torque from the transaxle to each of the front drive wheels</a:t>
            </a:r>
            <a:endParaRPr lang="en-US" sz="1800" dirty="0">
              <a:latin typeface="+mj-lt"/>
            </a:endParaRPr>
          </a:p>
        </p:txBody>
      </p:sp>
      <p:pic>
        <p:nvPicPr>
          <p:cNvPr id="6" name="Picture 2" descr="A figure represents the engine connected with the transaxle assembly that will transmit power to the left side and right side drive shaft through inner plunge type constant velocity joints which are at both the ends of driven shaf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9284" y="2362200"/>
            <a:ext cx="7620000" cy="333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128.3 </a:t>
            </a:r>
            <a:r>
              <a:rPr lang="en-US" sz="2400" dirty="0">
                <a:latin typeface="+mj-lt"/>
              </a:rPr>
              <a:t>Typical driveshaft (also called a propeller shaft). The driveshaft transfers engine power from the transmission to the differential</a:t>
            </a:r>
            <a:endParaRPr lang="en-US" sz="2400" dirty="0">
              <a:latin typeface="+mj-lt"/>
            </a:endParaRPr>
          </a:p>
        </p:txBody>
      </p:sp>
      <p:pic>
        <p:nvPicPr>
          <p:cNvPr id="4" name="Picture 2" descr="A figure shows the component assembly of the driven shaft in which the splined end yoke is welded to front U-joint and rear U-joint through which the transmission process occu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8325" y="2438400"/>
            <a:ext cx="5467348" cy="334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128.4 </a:t>
            </a:r>
            <a:r>
              <a:rPr lang="en-US" sz="2400" dirty="0">
                <a:latin typeface="+mj-lt"/>
              </a:rPr>
              <a:t>This driveshaft was found to be dented during a visual inspection and has to be replaced</a:t>
            </a:r>
            <a:endParaRPr lang="en-US" dirty="0">
              <a:latin typeface="+mj-lt"/>
            </a:endParaRPr>
          </a:p>
        </p:txBody>
      </p:sp>
      <p:pic>
        <p:nvPicPr>
          <p:cNvPr id="3" name="Picture 2" descr="A figure shows the driven shaft which was dented through surface tens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3075" y="1793909"/>
            <a:ext cx="5657848" cy="4243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2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128.5 </a:t>
            </a:r>
            <a:r>
              <a:rPr lang="en-US" sz="2400" dirty="0">
                <a:latin typeface="+mj-lt"/>
              </a:rPr>
              <a:t>A center support bearing is used on many vehicles with long two-part </a:t>
            </a:r>
            <a:r>
              <a:rPr lang="en-US" sz="2400" dirty="0" smtClean="0">
                <a:latin typeface="+mj-lt"/>
              </a:rPr>
              <a:t>drive shafts</a:t>
            </a:r>
            <a:endParaRPr lang="en-US" dirty="0">
              <a:latin typeface="+mj-lt"/>
            </a:endParaRPr>
          </a:p>
        </p:txBody>
      </p:sp>
      <p:pic>
        <p:nvPicPr>
          <p:cNvPr id="3" name="Picture 2" descr="A figure shows the central support bearing which is connected between the front drive shaft and rear driv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7305" y="1738684"/>
            <a:ext cx="6789386" cy="433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0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128.6 </a:t>
            </a:r>
            <a:r>
              <a:rPr lang="en-US" sz="2400" dirty="0">
                <a:latin typeface="+mj-lt"/>
              </a:rPr>
              <a:t>Some </a:t>
            </a:r>
            <a:r>
              <a:rPr lang="en-US" sz="2400" dirty="0" smtClean="0">
                <a:latin typeface="+mj-lt"/>
              </a:rPr>
              <a:t>drive shafts </a:t>
            </a:r>
            <a:r>
              <a:rPr lang="en-US" sz="2400" dirty="0">
                <a:latin typeface="+mj-lt"/>
              </a:rPr>
              <a:t>use rubber between an inner and outer housing to absorb vibrations and shocks to the driveline</a:t>
            </a:r>
            <a:endParaRPr lang="en-US" dirty="0">
              <a:latin typeface="+mj-lt"/>
            </a:endParaRPr>
          </a:p>
        </p:txBody>
      </p:sp>
      <p:pic>
        <p:nvPicPr>
          <p:cNvPr id="3" name="Picture 2" descr="A figure shows the rubber or cardboard in the inner housing of the driven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5950" y="2310920"/>
            <a:ext cx="5372098" cy="375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3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1030</TotalTime>
  <Words>1162</Words>
  <Application>Microsoft Office PowerPoint</Application>
  <PresentationFormat>On-screen Show (4:3)</PresentationFormat>
  <Paragraphs>84</Paragraphs>
  <Slides>41</Slides>
  <Notes>0</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Office Theme</vt:lpstr>
      <vt:lpstr>508 Lecture</vt:lpstr>
      <vt:lpstr>2_508 Lecture</vt:lpstr>
      <vt:lpstr>3_508 Lecture</vt:lpstr>
      <vt:lpstr>4_508 Lecture</vt:lpstr>
      <vt:lpstr>Automotive Technology Principles, Diagnosis, and Service</vt:lpstr>
      <vt:lpstr>LEARNING OBJECTIVES </vt:lpstr>
      <vt:lpstr>DRIVESHAFTS</vt:lpstr>
      <vt:lpstr>Figure 128.1 Typical rear-wheel-drive powertrain arrangement. The engine is mounted longitudinal (lengthwise)</vt:lpstr>
      <vt:lpstr>Figure 128.2 On a rear wheel drive vehicle, the drive shaft transmits engine torque from the transmission to the rear axle assembly and drive wheels. On a front-wheel-drive vehicle drive shafts (also called axle shafts) transmit torque from the transaxle to each of the front drive wheels</vt:lpstr>
      <vt:lpstr>Figure 128.3 Typical driveshaft (also called a propeller shaft). The driveshaft transfers engine power from the transmission to the differential</vt:lpstr>
      <vt:lpstr>Figure 128.4 This driveshaft was found to be dented during a visual inspection and has to be replaced</vt:lpstr>
      <vt:lpstr>Figure 128.5 A center support bearing is used on many vehicles with long two-part drive shafts</vt:lpstr>
      <vt:lpstr>Figure 128.6 Some drive shafts use rubber between an inner and outer housing to absorb vibrations and shocks to the driveline</vt:lpstr>
      <vt:lpstr>QUESTION 1: ?</vt:lpstr>
      <vt:lpstr>ANSWER 1:</vt:lpstr>
      <vt:lpstr>DRIVESHAFT BALANCE</vt:lpstr>
      <vt:lpstr>U-JOINT DESIGN AND OPERATION</vt:lpstr>
      <vt:lpstr>Figure 128.7 A simple universal joint (U-joint)</vt:lpstr>
      <vt:lpstr>Figure 128.8 How the speed difference on the output of a typical U-joint varies with the speed and the angle of the U-joint. </vt:lpstr>
      <vt:lpstr>Figure 128.9 The joint angle is the difference between the angles of the joint</vt:lpstr>
      <vt:lpstr>Figure 128.10 The angle of this rear Cardan U-joint is noticeable</vt:lpstr>
      <vt:lpstr>QUESTION 2: ?</vt:lpstr>
      <vt:lpstr>ANSWER 2:</vt:lpstr>
      <vt:lpstr>DOUBLE-CARDAN JOINTS</vt:lpstr>
      <vt:lpstr>Figure 128.11 A double-Cardan U-joint</vt:lpstr>
      <vt:lpstr>CONSTANT VELOCITY JOINTS (1 OF 3)</vt:lpstr>
      <vt:lpstr>CONSTANT VELOCITY JOINTS (2 OF 3)</vt:lpstr>
      <vt:lpstr>CONSTANT VELOCITY JOINTS (3 OF 3)</vt:lpstr>
      <vt:lpstr>Figure 128.12 A constant velocity (CV) joint can operate at high angles without a change in velocity (speed) because the joint design results in equal angles between input and output</vt:lpstr>
      <vt:lpstr>Figure 128.13 A Rzeppa fixed joint. This type of CV joint is commonly used at the wheel side of the drive axle shaft. This joint can operate at high angles to compensate for suspension travel and steering angle changes</vt:lpstr>
      <vt:lpstr>Figure 128.14 The protective CV joint boot has been torn away on this vehicle and all of the grease has been thrown outward onto the brake and suspension parts. The driver of this vehicle noticed a “clicking” noise, especially when turning</vt:lpstr>
      <vt:lpstr>Figure 128.15 A tripod fixed joint. This type of joint is found on some Japanese vehicles. If the joint wears out, it is to be replaced with an entire drive axle shaft assembly</vt:lpstr>
      <vt:lpstr>Figure 128.16 The fixed outer joint is required to move in all directions because the wheels must turn for steering as well as move up and down during suspension movement. The inner joint has to be able to not only move up and down but also plunge in and out as the suspension moves up and down</vt:lpstr>
      <vt:lpstr>Figure 128.17 Unequal-length drive shafts result in unequal drive axle shaft angles to the front drive wheels. This unequal angle side to side often results in a steering of the vehicle during acceleration called torque steer. By using an intermediate shaft, both drive axles are the same angle and the torque steer effect is reduced</vt:lpstr>
      <vt:lpstr>FREQUENTLY ASKED QUESTION</vt:lpstr>
      <vt:lpstr>Figure 128.18 A typical drive axle shaft with dampener weight</vt:lpstr>
      <vt:lpstr>Figure 128.19 A tripod joint is also called a tripot, tripode, or tulip design</vt:lpstr>
      <vt:lpstr>Figure 128.20 A cross-groove plunge joint is used on many German front-wheel-drive vehicles and as both inner and outer joints on the rear of vehicles that use an independent-type rear suspension</vt:lpstr>
      <vt:lpstr>Figure 128.21 Double-offset ball-type plunge joint</vt:lpstr>
      <vt:lpstr>Figure 128.22 Many outer CV joints include the tone wheel for the wheel speed sensor used by the anti-lock and stability control systems</vt:lpstr>
      <vt:lpstr>Tech Tip </vt:lpstr>
      <vt:lpstr>Figure 128.23 Many CV joints are close to the exhaust system where they are exposed to higher than normal temperatures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128</dc:title>
  <dc:creator>Curt &amp; Tammy</dc:creator>
  <cp:lastModifiedBy>Curt &amp; Tammy</cp:lastModifiedBy>
  <cp:revision>50</cp:revision>
  <dcterms:created xsi:type="dcterms:W3CDTF">2018-09-25T19:30:15Z</dcterms:created>
  <dcterms:modified xsi:type="dcterms:W3CDTF">2019-07-30T13:54:32Z</dcterms:modified>
</cp:coreProperties>
</file>