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 id="2147483697" r:id="rId5"/>
    <p:sldMasterId id="2147483709" r:id="rId6"/>
  </p:sldMasterIdLst>
  <p:sldIdLst>
    <p:sldId id="257" r:id="rId7"/>
    <p:sldId id="259" r:id="rId8"/>
    <p:sldId id="260" r:id="rId9"/>
    <p:sldId id="262" r:id="rId10"/>
    <p:sldId id="405" r:id="rId11"/>
    <p:sldId id="406" r:id="rId12"/>
    <p:sldId id="315" r:id="rId13"/>
    <p:sldId id="316" r:id="rId14"/>
    <p:sldId id="317" r:id="rId15"/>
    <p:sldId id="326" r:id="rId16"/>
    <p:sldId id="327" r:id="rId17"/>
    <p:sldId id="328" r:id="rId18"/>
    <p:sldId id="329" r:id="rId19"/>
    <p:sldId id="407" r:id="rId20"/>
    <p:sldId id="408" r:id="rId21"/>
    <p:sldId id="409" r:id="rId22"/>
    <p:sldId id="330" r:id="rId23"/>
    <p:sldId id="331" r:id="rId24"/>
    <p:sldId id="332" r:id="rId25"/>
    <p:sldId id="333" r:id="rId26"/>
    <p:sldId id="267" r:id="rId27"/>
    <p:sldId id="268" r:id="rId28"/>
    <p:sldId id="410" r:id="rId29"/>
    <p:sldId id="334" r:id="rId30"/>
    <p:sldId id="335" r:id="rId31"/>
    <p:sldId id="411" r:id="rId32"/>
    <p:sldId id="412" r:id="rId33"/>
    <p:sldId id="336" r:id="rId34"/>
    <p:sldId id="274" r:id="rId35"/>
    <p:sldId id="337" r:id="rId36"/>
    <p:sldId id="413" r:id="rId37"/>
    <p:sldId id="414" r:id="rId38"/>
    <p:sldId id="338" r:id="rId39"/>
    <p:sldId id="415" r:id="rId40"/>
    <p:sldId id="416" r:id="rId41"/>
    <p:sldId id="374" r:id="rId42"/>
    <p:sldId id="375" r:id="rId43"/>
    <p:sldId id="376" r:id="rId44"/>
    <p:sldId id="377" r:id="rId45"/>
    <p:sldId id="378" r:id="rId46"/>
    <p:sldId id="379" r:id="rId47"/>
    <p:sldId id="380" r:id="rId48"/>
    <p:sldId id="286" r:id="rId49"/>
    <p:sldId id="287" r:id="rId50"/>
    <p:sldId id="417" r:id="rId51"/>
    <p:sldId id="418" r:id="rId52"/>
    <p:sldId id="419" r:id="rId53"/>
    <p:sldId id="381" r:id="rId54"/>
    <p:sldId id="382" r:id="rId55"/>
    <p:sldId id="383" r:id="rId56"/>
    <p:sldId id="384" r:id="rId57"/>
    <p:sldId id="385" r:id="rId58"/>
    <p:sldId id="386" r:id="rId59"/>
    <p:sldId id="387" r:id="rId60"/>
    <p:sldId id="388" r:id="rId61"/>
    <p:sldId id="420" r:id="rId62"/>
    <p:sldId id="389" r:id="rId63"/>
    <p:sldId id="390" r:id="rId64"/>
    <p:sldId id="421" r:id="rId65"/>
    <p:sldId id="391" r:id="rId66"/>
    <p:sldId id="392" r:id="rId67"/>
    <p:sldId id="393" r:id="rId68"/>
    <p:sldId id="422" r:id="rId69"/>
    <p:sldId id="394" r:id="rId70"/>
    <p:sldId id="395" r:id="rId71"/>
    <p:sldId id="396" r:id="rId72"/>
    <p:sldId id="397" r:id="rId73"/>
    <p:sldId id="398" r:id="rId74"/>
    <p:sldId id="399" r:id="rId75"/>
    <p:sldId id="400" r:id="rId76"/>
    <p:sldId id="401" r:id="rId77"/>
    <p:sldId id="402" r:id="rId78"/>
    <p:sldId id="403" r:id="rId79"/>
    <p:sldId id="423" r:id="rId80"/>
    <p:sldId id="424" r:id="rId81"/>
    <p:sldId id="404" r:id="rId82"/>
    <p:sldId id="425" r:id="rId83"/>
    <p:sldId id="340" r:id="rId84"/>
    <p:sldId id="341" r:id="rId85"/>
    <p:sldId id="342" r:id="rId86"/>
    <p:sldId id="343" r:id="rId87"/>
    <p:sldId id="344" r:id="rId88"/>
    <p:sldId id="345" r:id="rId89"/>
    <p:sldId id="346" r:id="rId90"/>
    <p:sldId id="347" r:id="rId91"/>
    <p:sldId id="348" r:id="rId92"/>
    <p:sldId id="349" r:id="rId93"/>
    <p:sldId id="350" r:id="rId94"/>
    <p:sldId id="351" r:id="rId95"/>
    <p:sldId id="352" r:id="rId96"/>
    <p:sldId id="353" r:id="rId97"/>
    <p:sldId id="354" r:id="rId98"/>
    <p:sldId id="355" r:id="rId99"/>
    <p:sldId id="426" r:id="rId100"/>
    <p:sldId id="356" r:id="rId101"/>
    <p:sldId id="357" r:id="rId102"/>
    <p:sldId id="358" r:id="rId103"/>
    <p:sldId id="359" r:id="rId104"/>
    <p:sldId id="360" r:id="rId105"/>
    <p:sldId id="361" r:id="rId106"/>
    <p:sldId id="362" r:id="rId107"/>
    <p:sldId id="363" r:id="rId108"/>
    <p:sldId id="364" r:id="rId109"/>
    <p:sldId id="365" r:id="rId110"/>
    <p:sldId id="366" r:id="rId111"/>
    <p:sldId id="367" r:id="rId112"/>
    <p:sldId id="368" r:id="rId113"/>
    <p:sldId id="369" r:id="rId114"/>
    <p:sldId id="370" r:id="rId115"/>
    <p:sldId id="371" r:id="rId116"/>
    <p:sldId id="372" r:id="rId117"/>
    <p:sldId id="373" r:id="rId118"/>
    <p:sldId id="325" r:id="rId1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2" autoAdjust="0"/>
    <p:restoredTop sz="94718" autoAdjust="0"/>
  </p:normalViewPr>
  <p:slideViewPr>
    <p:cSldViewPr>
      <p:cViewPr varScale="1">
        <p:scale>
          <a:sx n="105" d="100"/>
          <a:sy n="105" d="100"/>
        </p:scale>
        <p:origin x="-215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117" Type="http://schemas.openxmlformats.org/officeDocument/2006/relationships/slide" Target="slides/slide111.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slide" Target="slides/slide106.xml"/><Relationship Id="rId16" Type="http://schemas.openxmlformats.org/officeDocument/2006/relationships/slide" Target="slides/slide10.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123"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slide" Target="slides/slide76.xml"/><Relationship Id="rId90" Type="http://schemas.openxmlformats.org/officeDocument/2006/relationships/slide" Target="slides/slide84.xml"/><Relationship Id="rId95" Type="http://schemas.openxmlformats.org/officeDocument/2006/relationships/slide" Target="slides/slide89.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13" Type="http://schemas.openxmlformats.org/officeDocument/2006/relationships/slide" Target="slides/slide107.xml"/><Relationship Id="rId118" Type="http://schemas.openxmlformats.org/officeDocument/2006/relationships/slide" Target="slides/slide112.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slide" Target="slides/slide87.xml"/><Relationship Id="rId98" Type="http://schemas.openxmlformats.org/officeDocument/2006/relationships/slide" Target="slides/slide92.xml"/><Relationship Id="rId12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103" Type="http://schemas.openxmlformats.org/officeDocument/2006/relationships/slide" Target="slides/slide97.xml"/><Relationship Id="rId108" Type="http://schemas.openxmlformats.org/officeDocument/2006/relationships/slide" Target="slides/slide102.xml"/><Relationship Id="rId116" Type="http://schemas.openxmlformats.org/officeDocument/2006/relationships/slide" Target="slides/slide11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slide" Target="slides/slide90.xml"/><Relationship Id="rId111" Type="http://schemas.openxmlformats.org/officeDocument/2006/relationships/slide" Target="slides/slide10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slide" Target="slides/slide100.xml"/><Relationship Id="rId114" Type="http://schemas.openxmlformats.org/officeDocument/2006/relationships/slide" Target="slides/slide108.xml"/><Relationship Id="rId119" Type="http://schemas.openxmlformats.org/officeDocument/2006/relationships/slide" Target="slides/slide113.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presProps" Target="presProps.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slide" Target="slides/slide109.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9099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3051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42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pic>
        <p:nvPicPr>
          <p:cNvPr id="1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
        <p:nvSpPr>
          <p:cNvPr id="2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226966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7/29/2019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36549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7/29/2019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63020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7/29/2019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9008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7/29/2019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1380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7/29/2019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68082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7/29/2019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42834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7/29/2019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690735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716038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7/29/2019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7989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7/29/2019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77508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7/29/2019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7712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7/29/2019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52942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7/29/2019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56744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7/29/2019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7489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7/29/2019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71741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7/29/2019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33930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7/29/2019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135839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7/29/2019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26008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58306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7/29/2019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30286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7/29/2019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23621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7/29/2019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752764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7/29/2019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9122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7/29/2019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5976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7/29/2019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53055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7/29/2019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46408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7/29/2019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87427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7/29/2019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890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7/29/2019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92209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78668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7/29/2019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61774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7/29/2019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81358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7/29/2019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82077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7/29/2019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43536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7/29/2019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94935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7/29/2019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48267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7/29/2019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80856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7/29/2019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69199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7/29/2019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08457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7/29/2019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288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60141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7/29/2019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22136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7/29/2019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09666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7/29/2019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351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7/29/2019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68392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7/29/2019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58405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7/29/2019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4395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7/29/2019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15699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7/29/2019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54714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7/29/2019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49670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7/29/2019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245389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111902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7/29/2019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80693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7/29/2019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972947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7/29/2019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587742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7/29/2019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55388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7/29/2019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12025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7/29/2019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092377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7/29/2019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14176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7/29/2019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313021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01751"/>
            <a:ext cx="8229600" cy="317843"/>
          </a:xfrm>
        </p:spPr>
        <p:txBody>
          <a:bodyPr/>
          <a:lstStyle>
            <a:lvl1pPr>
              <a:defRPr sz="2000">
                <a:latin typeface="+mj-lt"/>
                <a:cs typeface="Times New Roman" panose="02020603050405020304" pitchFamily="18" charset="0"/>
              </a:defRPr>
            </a:lvl1pPr>
          </a:lstStyle>
          <a:p>
            <a:r>
              <a:rPr lang="en-US" dirty="0" smtClean="0"/>
              <a:t>Click to edit Master title style</a:t>
            </a:r>
            <a:endParaRPr lang="en-IN" dirty="0"/>
          </a:p>
        </p:txBody>
      </p:sp>
      <p:sp>
        <p:nvSpPr>
          <p:cNvPr id="3" name="Footer Placeholder 2"/>
          <p:cNvSpPr>
            <a:spLocks noGrp="1"/>
          </p:cNvSpPr>
          <p:nvPr>
            <p:ph type="ftr" sz="quarter" idx="10"/>
          </p:nvPr>
        </p:nvSpPr>
        <p:spPr>
          <a:xfrm>
            <a:off x="93969" y="6172200"/>
            <a:ext cx="8595360" cy="235463"/>
          </a:xfrm>
          <a:prstGeom prst="rect">
            <a:avLst/>
          </a:prstGeom>
        </p:spPr>
        <p:txBody>
          <a:bodyPr/>
          <a:lstStyle/>
          <a:p>
            <a:pPr eaLnBrk="1" fontAlgn="auto" hangingPunct="1">
              <a:spcBef>
                <a:spcPts val="0"/>
              </a:spcBef>
              <a:spcAft>
                <a:spcPts val="0"/>
              </a:spcAft>
            </a:pPr>
            <a:endParaRPr lang="en-US" dirty="0">
              <a:solidFill>
                <a:prstClr val="black"/>
              </a:solidFill>
              <a:latin typeface="Arial"/>
            </a:endParaRPr>
          </a:p>
        </p:txBody>
      </p:sp>
      <p:sp>
        <p:nvSpPr>
          <p:cNvPr id="4" name="Date Placeholder 3"/>
          <p:cNvSpPr>
            <a:spLocks noGrp="1"/>
          </p:cNvSpPr>
          <p:nvPr>
            <p:ph type="dt" sz="half" idx="11"/>
          </p:nvPr>
        </p:nvSpPr>
        <p:spPr/>
        <p:txBody>
          <a:bodyPr/>
          <a:lstStyle/>
          <a:p>
            <a:pPr eaLnBrk="1" fontAlgn="auto" hangingPunct="1">
              <a:spcBef>
                <a:spcPts val="0"/>
              </a:spcBef>
              <a:spcAft>
                <a:spcPts val="0"/>
              </a:spcAft>
            </a:pPr>
            <a:fld id="{A9DF6EFB-3F44-496C-A842-1E0B3D3B975A}" type="datetimeFigureOut">
              <a:rPr lang="en-US" smtClean="0">
                <a:solidFill>
                  <a:prstClr val="white"/>
                </a:solidFill>
                <a:latin typeface="Arial"/>
              </a:rPr>
              <a:pPr eaLnBrk="1" fontAlgn="auto" hangingPunct="1">
                <a:spcBef>
                  <a:spcPts val="0"/>
                </a:spcBef>
                <a:spcAft>
                  <a:spcPts val="0"/>
                </a:spcAft>
              </a:pPr>
              <a:t>7/29/2019</a:t>
            </a:fld>
            <a:endParaRPr lang="en-US" dirty="0">
              <a:solidFill>
                <a:prstClr val="white"/>
              </a:solidFill>
              <a:latin typeface="Arial"/>
            </a:endParaRPr>
          </a:p>
        </p:txBody>
      </p:sp>
      <p:sp>
        <p:nvSpPr>
          <p:cNvPr id="5" name="Slide Number Placeholder 4"/>
          <p:cNvSpPr>
            <a:spLocks noGrp="1"/>
          </p:cNvSpPr>
          <p:nvPr>
            <p:ph type="sldNum" sz="quarter" idx="12"/>
          </p:nvPr>
        </p:nvSpPr>
        <p:spPr/>
        <p:txBody>
          <a:bodyPr/>
          <a:lstStyle/>
          <a:p>
            <a:pPr eaLnBrk="1" fontAlgn="auto" hangingPunct="1">
              <a:spcBef>
                <a:spcPts val="0"/>
              </a:spcBef>
              <a:spcAft>
                <a:spcPts val="0"/>
              </a:spcAft>
            </a:pPr>
            <a:fld id="{200B2350-5261-4F5C-9DF5-EF0D264FC8D2}" type="slidenum">
              <a:rPr lang="en-US" smtClean="0">
                <a:solidFill>
                  <a:prstClr val="white"/>
                </a:solidFill>
                <a:latin typeface="Arial"/>
              </a:rPr>
              <a:pPr eaLnBrk="1" fontAlgn="auto" hangingPunct="1">
                <a:spcBef>
                  <a:spcPts val="0"/>
                </a:spcBef>
                <a:spcAft>
                  <a:spcPts val="0"/>
                </a:spcAft>
              </a:pPr>
              <a:t>‹#›</a:t>
            </a:fld>
            <a:endParaRPr lang="en-US" dirty="0">
              <a:solidFill>
                <a:prstClr val="white"/>
              </a:solidFill>
              <a:latin typeface="Arial"/>
            </a:endParaRPr>
          </a:p>
        </p:txBody>
      </p:sp>
      <p:sp>
        <p:nvSpPr>
          <p:cNvPr id="7" name="Content Placeholder 6"/>
          <p:cNvSpPr>
            <a:spLocks noGrp="1"/>
          </p:cNvSpPr>
          <p:nvPr>
            <p:ph sz="quarter" idx="13"/>
          </p:nvPr>
        </p:nvSpPr>
        <p:spPr>
          <a:xfrm>
            <a:off x="457200" y="5872163"/>
            <a:ext cx="8229600" cy="300037"/>
          </a:xfrm>
        </p:spPr>
        <p:txBody>
          <a:bodyPr/>
          <a:lstStyle>
            <a:lvl1pPr marL="0" indent="0">
              <a:buNone/>
              <a:defRPr sz="1600"/>
            </a:lvl1pPr>
            <a:lvl2pPr>
              <a:defRPr sz="1600"/>
            </a:lvl2pPr>
            <a:lvl3pPr>
              <a:defRPr sz="1600"/>
            </a:lvl3pPr>
            <a:lvl4pPr>
              <a:defRPr sz="1600"/>
            </a:lvl4pPr>
            <a:lvl5pPr>
              <a:defRPr sz="1600"/>
            </a:lvl5pPr>
          </a:lstStyle>
          <a:p>
            <a:pPr lvl="0"/>
            <a:r>
              <a:rPr lang="en-US" dirty="0" smtClean="0"/>
              <a:t>Click to edit Master text styles</a:t>
            </a:r>
            <a:endParaRPr lang="en-IN" dirty="0"/>
          </a:p>
        </p:txBody>
      </p:sp>
    </p:spTree>
    <p:extLst>
      <p:ext uri="{BB962C8B-B14F-4D97-AF65-F5344CB8AC3E}">
        <p14:creationId xmlns:p14="http://schemas.microsoft.com/office/powerpoint/2010/main" val="4261763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7338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543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12928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3.emf"/><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
        <p:nvSpPr>
          <p:cNvPr id="8"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4064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7/29/2019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1521406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7/29/2019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48042165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7/29/2019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02981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7/29/2019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14013"/>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57699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7/29/2019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1397013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4.xml"/></Relationships>
</file>

<file path=ppt/slides/_rels/slide100.xml.rels><?xml version="1.0" encoding="UTF-8" standalone="yes"?>
<Relationships xmlns="http://schemas.openxmlformats.org/package/2006/relationships"><Relationship Id="rId2" Type="http://schemas.openxmlformats.org/officeDocument/2006/relationships/image" Target="../media/image74.jpg"/><Relationship Id="rId1" Type="http://schemas.openxmlformats.org/officeDocument/2006/relationships/slideLayout" Target="../slideLayouts/slideLayout68.xml"/></Relationships>
</file>

<file path=ppt/slides/_rels/slide101.xml.rels><?xml version="1.0" encoding="UTF-8" standalone="yes"?>
<Relationships xmlns="http://schemas.openxmlformats.org/package/2006/relationships"><Relationship Id="rId2" Type="http://schemas.openxmlformats.org/officeDocument/2006/relationships/image" Target="../media/image75.jpg"/><Relationship Id="rId1" Type="http://schemas.openxmlformats.org/officeDocument/2006/relationships/slideLayout" Target="../slideLayouts/slideLayout68.xml"/></Relationships>
</file>

<file path=ppt/slides/_rels/slide102.xml.rels><?xml version="1.0" encoding="UTF-8" standalone="yes"?>
<Relationships xmlns="http://schemas.openxmlformats.org/package/2006/relationships"><Relationship Id="rId2" Type="http://schemas.openxmlformats.org/officeDocument/2006/relationships/image" Target="../media/image76.jpg"/><Relationship Id="rId1" Type="http://schemas.openxmlformats.org/officeDocument/2006/relationships/slideLayout" Target="../slideLayouts/slideLayout68.xml"/></Relationships>
</file>

<file path=ppt/slides/_rels/slide103.xml.rels><?xml version="1.0" encoding="UTF-8" standalone="yes"?>
<Relationships xmlns="http://schemas.openxmlformats.org/package/2006/relationships"><Relationship Id="rId2" Type="http://schemas.openxmlformats.org/officeDocument/2006/relationships/image" Target="../media/image77.jpg"/><Relationship Id="rId1" Type="http://schemas.openxmlformats.org/officeDocument/2006/relationships/slideLayout" Target="../slideLayouts/slideLayout68.xml"/></Relationships>
</file>

<file path=ppt/slides/_rels/slide104.xml.rels><?xml version="1.0" encoding="UTF-8" standalone="yes"?>
<Relationships xmlns="http://schemas.openxmlformats.org/package/2006/relationships"><Relationship Id="rId2" Type="http://schemas.openxmlformats.org/officeDocument/2006/relationships/image" Target="../media/image78.jpg"/><Relationship Id="rId1" Type="http://schemas.openxmlformats.org/officeDocument/2006/relationships/slideLayout" Target="../slideLayouts/slideLayout68.xml"/></Relationships>
</file>

<file path=ppt/slides/_rels/slide105.xml.rels><?xml version="1.0" encoding="UTF-8" standalone="yes"?>
<Relationships xmlns="http://schemas.openxmlformats.org/package/2006/relationships"><Relationship Id="rId2" Type="http://schemas.openxmlformats.org/officeDocument/2006/relationships/image" Target="../media/image79.jpg"/><Relationship Id="rId1" Type="http://schemas.openxmlformats.org/officeDocument/2006/relationships/slideLayout" Target="../slideLayouts/slideLayout68.xml"/></Relationships>
</file>

<file path=ppt/slides/_rels/slide106.xml.rels><?xml version="1.0" encoding="UTF-8" standalone="yes"?>
<Relationships xmlns="http://schemas.openxmlformats.org/package/2006/relationships"><Relationship Id="rId2" Type="http://schemas.openxmlformats.org/officeDocument/2006/relationships/image" Target="../media/image80.jpg"/><Relationship Id="rId1" Type="http://schemas.openxmlformats.org/officeDocument/2006/relationships/slideLayout" Target="../slideLayouts/slideLayout68.xml"/></Relationships>
</file>

<file path=ppt/slides/_rels/slide107.xml.rels><?xml version="1.0" encoding="UTF-8" standalone="yes"?>
<Relationships xmlns="http://schemas.openxmlformats.org/package/2006/relationships"><Relationship Id="rId2" Type="http://schemas.openxmlformats.org/officeDocument/2006/relationships/image" Target="../media/image81.jpg"/><Relationship Id="rId1" Type="http://schemas.openxmlformats.org/officeDocument/2006/relationships/slideLayout" Target="../slideLayouts/slideLayout68.xml"/></Relationships>
</file>

<file path=ppt/slides/_rels/slide108.xml.rels><?xml version="1.0" encoding="UTF-8" standalone="yes"?>
<Relationships xmlns="http://schemas.openxmlformats.org/package/2006/relationships"><Relationship Id="rId2" Type="http://schemas.openxmlformats.org/officeDocument/2006/relationships/image" Target="../media/image82.jpg"/><Relationship Id="rId1" Type="http://schemas.openxmlformats.org/officeDocument/2006/relationships/slideLayout" Target="../slideLayouts/slideLayout68.xml"/></Relationships>
</file>

<file path=ppt/slides/_rels/slide109.xml.rels><?xml version="1.0" encoding="UTF-8" standalone="yes"?>
<Relationships xmlns="http://schemas.openxmlformats.org/package/2006/relationships"><Relationship Id="rId2" Type="http://schemas.openxmlformats.org/officeDocument/2006/relationships/image" Target="../media/image83.jpg"/><Relationship Id="rId1" Type="http://schemas.openxmlformats.org/officeDocument/2006/relationships/slideLayout" Target="../slideLayouts/slideLayout68.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4.xml"/></Relationships>
</file>

<file path=ppt/slides/_rels/slide110.xml.rels><?xml version="1.0" encoding="UTF-8" standalone="yes"?>
<Relationships xmlns="http://schemas.openxmlformats.org/package/2006/relationships"><Relationship Id="rId2" Type="http://schemas.openxmlformats.org/officeDocument/2006/relationships/image" Target="../media/image84.jpg"/><Relationship Id="rId1" Type="http://schemas.openxmlformats.org/officeDocument/2006/relationships/slideLayout" Target="../slideLayouts/slideLayout68.xml"/></Relationships>
</file>

<file path=ppt/slides/_rels/slide111.xml.rels><?xml version="1.0" encoding="UTF-8" standalone="yes"?>
<Relationships xmlns="http://schemas.openxmlformats.org/package/2006/relationships"><Relationship Id="rId2" Type="http://schemas.openxmlformats.org/officeDocument/2006/relationships/image" Target="../media/image85.jpg"/><Relationship Id="rId1" Type="http://schemas.openxmlformats.org/officeDocument/2006/relationships/slideLayout" Target="../slideLayouts/slideLayout68.xml"/></Relationships>
</file>

<file path=ppt/slides/_rels/slide112.xml.rels><?xml version="1.0" encoding="UTF-8" standalone="yes"?>
<Relationships xmlns="http://schemas.openxmlformats.org/package/2006/relationships"><Relationship Id="rId2" Type="http://schemas.openxmlformats.org/officeDocument/2006/relationships/image" Target="../media/image86.jpg"/><Relationship Id="rId1" Type="http://schemas.openxmlformats.org/officeDocument/2006/relationships/slideLayout" Target="../slideLayouts/slideLayout68.xml"/></Relationships>
</file>

<file path=ppt/slides/_rels/slide113.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65.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4.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4.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4.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4.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4.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5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5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54.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54.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54.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5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54.xml"/></Relationships>
</file>

<file path=ppt/slides/_rels/slide4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54.xml"/></Relationships>
</file>

<file path=ppt/slides/_rels/slide4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5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54.xml"/></Relationships>
</file>

<file path=ppt/slides/_rels/slide4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5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54.xml"/></Relationships>
</file>

<file path=ppt/slides/_rels/slide5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54.xml"/></Relationships>
</file>

<file path=ppt/slides/_rels/slide5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54.xml"/></Relationships>
</file>

<file path=ppt/slides/_rels/slide53.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54.xml"/></Relationships>
</file>

<file path=ppt/slides/_rels/slide54.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54.xml"/></Relationships>
</file>

<file path=ppt/slides/_rels/slide55.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5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7.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54.xml"/></Relationships>
</file>

<file path=ppt/slides/_rels/slide58.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5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0.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54.xml"/></Relationships>
</file>

<file path=ppt/slides/_rels/slide61.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54.xml"/></Relationships>
</file>

<file path=ppt/slides/_rels/slide62.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5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4.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54.xml"/></Relationships>
</file>

<file path=ppt/slides/_rels/slide65.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54.xml"/></Relationships>
</file>

<file path=ppt/slides/_rels/slide66.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54.xml"/></Relationships>
</file>

<file path=ppt/slides/_rels/slide67.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54.xml"/></Relationships>
</file>

<file path=ppt/slides/_rels/slide68.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54.xml"/></Relationships>
</file>

<file path=ppt/slides/_rels/slide69.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54.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3.xml"/></Relationships>
</file>

<file path=ppt/slides/_rels/slide70.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54.xml"/></Relationships>
</file>

<file path=ppt/slides/_rels/slide71.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54.xml"/></Relationships>
</file>

<file path=ppt/slides/_rels/slide72.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54.xml"/></Relationships>
</file>

<file path=ppt/slides/_rels/slide73.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5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6.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5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68.xml"/></Relationships>
</file>

<file path=ppt/slides/_rels/slide79.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68.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3.xml"/></Relationships>
</file>

<file path=ppt/slides/_rels/slide80.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68.xml"/></Relationships>
</file>

<file path=ppt/slides/_rels/slide81.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68.xml"/></Relationships>
</file>

<file path=ppt/slides/_rels/slide82.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68.xml"/></Relationships>
</file>

<file path=ppt/slides/_rels/slide83.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68.xml"/></Relationships>
</file>

<file path=ppt/slides/_rels/slide84.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68.xml"/></Relationships>
</file>

<file path=ppt/slides/_rels/slide85.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68.xml"/></Relationships>
</file>

<file path=ppt/slides/_rels/slide86.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68.xml"/></Relationships>
</file>

<file path=ppt/slides/_rels/slide87.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68.xml"/></Relationships>
</file>

<file path=ppt/slides/_rels/slide88.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68.xml"/></Relationships>
</file>

<file path=ppt/slides/_rels/slide89.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68.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4.xml"/></Relationships>
</file>

<file path=ppt/slides/_rels/slide90.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68.xml"/></Relationships>
</file>

<file path=ppt/slides/_rels/slide91.xml.rels><?xml version="1.0" encoding="UTF-8" standalone="yes"?>
<Relationships xmlns="http://schemas.openxmlformats.org/package/2006/relationships"><Relationship Id="rId2" Type="http://schemas.openxmlformats.org/officeDocument/2006/relationships/image" Target="../media/image66.jpg"/><Relationship Id="rId1" Type="http://schemas.openxmlformats.org/officeDocument/2006/relationships/slideLayout" Target="../slideLayouts/slideLayout68.xml"/></Relationships>
</file>

<file path=ppt/slides/_rels/slide92.xml.rels><?xml version="1.0" encoding="UTF-8" standalone="yes"?>
<Relationships xmlns="http://schemas.openxmlformats.org/package/2006/relationships"><Relationship Id="rId2" Type="http://schemas.openxmlformats.org/officeDocument/2006/relationships/image" Target="../media/image67.jpg"/><Relationship Id="rId1" Type="http://schemas.openxmlformats.org/officeDocument/2006/relationships/slideLayout" Target="../slideLayouts/slideLayout68.xml"/></Relationships>
</file>

<file path=ppt/slides/_rels/slide93.xml.rels><?xml version="1.0" encoding="UTF-8" standalone="yes"?>
<Relationships xmlns="http://schemas.openxmlformats.org/package/2006/relationships"><Relationship Id="rId2" Type="http://schemas.openxmlformats.org/officeDocument/2006/relationships/image" Target="../media/image68.jpg"/><Relationship Id="rId1" Type="http://schemas.openxmlformats.org/officeDocument/2006/relationships/slideLayout" Target="../slideLayouts/slideLayout68.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68.xml"/></Relationships>
</file>

<file path=ppt/slides/_rels/slide96.xml.rels><?xml version="1.0" encoding="UTF-8" standalone="yes"?>
<Relationships xmlns="http://schemas.openxmlformats.org/package/2006/relationships"><Relationship Id="rId2" Type="http://schemas.openxmlformats.org/officeDocument/2006/relationships/image" Target="../media/image70.jpg"/><Relationship Id="rId1" Type="http://schemas.openxmlformats.org/officeDocument/2006/relationships/slideLayout" Target="../slideLayouts/slideLayout68.xml"/></Relationships>
</file>

<file path=ppt/slides/_rels/slide97.xml.rels><?xml version="1.0" encoding="UTF-8" standalone="yes"?>
<Relationships xmlns="http://schemas.openxmlformats.org/package/2006/relationships"><Relationship Id="rId2" Type="http://schemas.openxmlformats.org/officeDocument/2006/relationships/image" Target="../media/image71.jpg"/><Relationship Id="rId1" Type="http://schemas.openxmlformats.org/officeDocument/2006/relationships/slideLayout" Target="../slideLayouts/slideLayout68.xml"/></Relationships>
</file>

<file path=ppt/slides/_rels/slide98.xml.rels><?xml version="1.0" encoding="UTF-8" standalone="yes"?>
<Relationships xmlns="http://schemas.openxmlformats.org/package/2006/relationships"><Relationship Id="rId2" Type="http://schemas.openxmlformats.org/officeDocument/2006/relationships/image" Target="../media/image72.jpg"/><Relationship Id="rId1" Type="http://schemas.openxmlformats.org/officeDocument/2006/relationships/slideLayout" Target="../slideLayouts/slideLayout68.xml"/></Relationships>
</file>

<file path=ppt/slides/_rels/slide99.xml.rels><?xml version="1.0" encoding="UTF-8" standalone="yes"?>
<Relationships xmlns="http://schemas.openxmlformats.org/package/2006/relationships"><Relationship Id="rId2" Type="http://schemas.openxmlformats.org/officeDocument/2006/relationships/image" Target="../media/image73.jpg"/><Relationship Id="rId1" Type="http://schemas.openxmlformats.org/officeDocument/2006/relationships/slideLayout" Target="../slideLayouts/slideLayout6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1"/>
                </a:solidFill>
                <a:latin typeface="Arial" panose="020B0604020202020204" pitchFamily="34" charset="0"/>
                <a:cs typeface="Arial" panose="020B0604020202020204" pitchFamily="34" charset="0"/>
              </a:rPr>
              <a:t>Automotive Technology Principles, Diagnosis, and Service</a:t>
            </a:r>
          </a:p>
        </p:txBody>
      </p:sp>
      <p:sp>
        <p:nvSpPr>
          <p:cNvPr id="3" name="Text Placeholder 2"/>
          <p:cNvSpPr>
            <a:spLocks noGrp="1"/>
          </p:cNvSpPr>
          <p:nvPr>
            <p:ph type="body" sz="quarter" idx="13"/>
          </p:nvPr>
        </p:nvSpPr>
        <p:spPr/>
        <p:txBody>
          <a:bodyPr/>
          <a:lstStyle/>
          <a:p>
            <a:r>
              <a:rPr lang="en-US" dirty="0" smtClean="0">
                <a:latin typeface="Arial" panose="020B0604020202020204" pitchFamily="34" charset="0"/>
                <a:cs typeface="Arial" panose="020B0604020202020204" pitchFamily="34" charset="0"/>
              </a:rPr>
              <a:t>Sixth Edition</a:t>
            </a:r>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4"/>
          </p:nvPr>
        </p:nvSpPr>
        <p:spPr/>
        <p:txBody>
          <a:bodyPr/>
          <a:lstStyle/>
          <a:p>
            <a:r>
              <a:rPr lang="en-US" dirty="0" smtClean="0"/>
              <a:t>Chapter </a:t>
            </a:r>
            <a:r>
              <a:rPr lang="en-US" dirty="0" smtClean="0"/>
              <a:t>127</a:t>
            </a:r>
            <a:endParaRPr lang="en-US" dirty="0"/>
          </a:p>
        </p:txBody>
      </p:sp>
      <p:sp>
        <p:nvSpPr>
          <p:cNvPr id="5" name="Text Placeholder 4"/>
          <p:cNvSpPr>
            <a:spLocks noGrp="1"/>
          </p:cNvSpPr>
          <p:nvPr>
            <p:ph type="body" sz="quarter" idx="15"/>
          </p:nvPr>
        </p:nvSpPr>
        <p:spPr/>
        <p:txBody>
          <a:bodyPr/>
          <a:lstStyle/>
          <a:p>
            <a:r>
              <a:rPr lang="en-US" sz="3200" b="1" dirty="0" smtClean="0">
                <a:solidFill>
                  <a:srgbClr val="005A70"/>
                </a:solidFill>
                <a:latin typeface="Arial" panose="020B0604020202020204" pitchFamily="34" charset="0"/>
                <a:cs typeface="Arial" panose="020B0604020202020204" pitchFamily="34" charset="0"/>
              </a:rPr>
              <a:t>Manual Transmissions</a:t>
            </a:r>
            <a:r>
              <a:rPr lang="en-US" b="1" dirty="0" smtClean="0">
                <a:solidFill>
                  <a:srgbClr val="005A70"/>
                </a:solidFill>
                <a:latin typeface="Arial" panose="020B0604020202020204" pitchFamily="34" charset="0"/>
                <a:cs typeface="Arial" panose="020B0604020202020204" pitchFamily="34" charset="0"/>
              </a:rPr>
              <a:t>/ Transaxles</a:t>
            </a:r>
            <a:endParaRPr lang="en-US" sz="3200" b="1" dirty="0" smtClean="0">
              <a:solidFill>
                <a:srgbClr val="005A70"/>
              </a:solidFill>
              <a:latin typeface="Arial" panose="020B0604020202020204" pitchFamily="34" charset="0"/>
              <a:cs typeface="Arial" panose="020B0604020202020204" pitchFamily="34" charset="0"/>
            </a:endParaRPr>
          </a:p>
        </p:txBody>
      </p:sp>
      <p:sp>
        <p:nvSpPr>
          <p:cNvPr id="7" name="Copyright" descr="Copyright 2015, 2012, 2009"/>
          <p:cNvSpPr txBox="1">
            <a:spLocks noChangeArrowheads="1"/>
          </p:cNvSpPr>
          <p:nvPr/>
        </p:nvSpPr>
        <p:spPr bwMode="auto">
          <a:xfrm>
            <a:off x="-838200" y="5334000"/>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8" name="Picture 7" descr="Front Cover: Automotive Technology: Principles, Diagnosis, and Service, Sixth Edition by Halderma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7367" y="1813675"/>
            <a:ext cx="3280268" cy="43275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86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127.4 A pinion gear meshed with an internal ring gear rotates in the same direction around a parallel axis of rotation</a:t>
            </a:r>
            <a:endParaRPr lang="en-US" dirty="0">
              <a:latin typeface="+mj-lt"/>
            </a:endParaRPr>
          </a:p>
        </p:txBody>
      </p:sp>
      <p:pic>
        <p:nvPicPr>
          <p:cNvPr id="3" name="Picture 3" descr="A figure shows a pinion gear meshed with the internal ring gear. Whereas pinion gear is rotating in its own axis and ring gear also rotating in its own axis at the same tim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76806" y="1905000"/>
            <a:ext cx="4188800" cy="4014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10170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0627"/>
            <a:ext cx="8229600" cy="1107996"/>
          </a:xfrm>
        </p:spPr>
        <p:txBody>
          <a:bodyPr>
            <a:spAutoFit/>
          </a:bodyPr>
          <a:lstStyle/>
          <a:p>
            <a:r>
              <a:rPr lang="en-US" sz="2400" dirty="0" smtClean="0"/>
              <a:t>6 </a:t>
            </a:r>
            <a:r>
              <a:rPr lang="en-US" sz="2400" b="0" dirty="0"/>
              <a:t>The input shaft can be disassembled using a </a:t>
            </a:r>
            <a:r>
              <a:rPr lang="en-US" sz="2400" b="0" dirty="0" smtClean="0"/>
              <a:t>bearing splitter </a:t>
            </a:r>
            <a:r>
              <a:rPr lang="en-US" sz="2400" b="0" dirty="0"/>
              <a:t>and a press, or two screwdrivers to </a:t>
            </a:r>
            <a:r>
              <a:rPr lang="en-US" sz="2400" b="0" dirty="0" smtClean="0"/>
              <a:t>pry the </a:t>
            </a:r>
            <a:r>
              <a:rPr lang="en-US" sz="2400" b="0" dirty="0"/>
              <a:t>gears off the shaft.</a:t>
            </a:r>
            <a:endParaRPr lang="en-IN" sz="2400" dirty="0"/>
          </a:p>
        </p:txBody>
      </p:sp>
      <p:pic>
        <p:nvPicPr>
          <p:cNvPr id="1026" name="Picture 2" descr="A photo shows an input shaft disassembled with a bearing splitter and a press to remove the gears out of the shaf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30153" y="1698185"/>
            <a:ext cx="6483692" cy="4539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60838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9959"/>
            <a:ext cx="8229600" cy="738664"/>
          </a:xfrm>
        </p:spPr>
        <p:txBody>
          <a:bodyPr>
            <a:spAutoFit/>
          </a:bodyPr>
          <a:lstStyle/>
          <a:p>
            <a:r>
              <a:rPr lang="en-US" sz="2400" dirty="0" smtClean="0"/>
              <a:t>7 </a:t>
            </a:r>
            <a:r>
              <a:rPr lang="en-US" sz="2400" b="0" dirty="0"/>
              <a:t>This transaxle uses both brass and powdered </a:t>
            </a:r>
            <a:r>
              <a:rPr lang="en-US" sz="2400" b="0" dirty="0" smtClean="0"/>
              <a:t>metal synchronizer </a:t>
            </a:r>
            <a:r>
              <a:rPr lang="en-US" sz="2400" b="0" dirty="0"/>
              <a:t>rings with a fiber (paper) inner </a:t>
            </a:r>
            <a:r>
              <a:rPr lang="en-US" sz="2400" b="0" dirty="0" smtClean="0"/>
              <a:t>cone surface</a:t>
            </a:r>
            <a:r>
              <a:rPr lang="en-US" sz="2400" b="0" dirty="0"/>
              <a:t>.</a:t>
            </a:r>
            <a:endParaRPr lang="en-IN" sz="2400" dirty="0">
              <a:latin typeface="Arial (Headings)"/>
            </a:endParaRPr>
          </a:p>
        </p:txBody>
      </p:sp>
      <p:pic>
        <p:nvPicPr>
          <p:cNvPr id="1026" name="Picture 2" descr="A photo shows a transaxle uses both brass and powdered metal rings with a fiber inner cone surfac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55269" y="1723933"/>
            <a:ext cx="6433460" cy="4504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237867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0627"/>
            <a:ext cx="8229600" cy="1107996"/>
          </a:xfrm>
        </p:spPr>
        <p:txBody>
          <a:bodyPr>
            <a:spAutoFit/>
          </a:bodyPr>
          <a:lstStyle/>
          <a:p>
            <a:r>
              <a:rPr lang="en-US" sz="2400" dirty="0" smtClean="0"/>
              <a:t>8 </a:t>
            </a:r>
            <a:r>
              <a:rPr lang="en-US" sz="2400" b="0" dirty="0"/>
              <a:t>Synchronizer ring gaps are being measured using </a:t>
            </a:r>
            <a:r>
              <a:rPr lang="en-US" sz="2400" b="0" dirty="0" smtClean="0"/>
              <a:t>a feeler </a:t>
            </a:r>
            <a:r>
              <a:rPr lang="en-US" sz="2400" b="0" dirty="0"/>
              <a:t>(thickness) gauge. The factory specifications </a:t>
            </a:r>
            <a:r>
              <a:rPr lang="en-US" sz="2400" b="0" dirty="0" smtClean="0"/>
              <a:t>are usually </a:t>
            </a:r>
            <a:r>
              <a:rPr lang="en-US" sz="2400" b="0" dirty="0"/>
              <a:t>0.040 to 0.069 inches.</a:t>
            </a:r>
            <a:endParaRPr lang="en-IN" sz="2400" dirty="0">
              <a:latin typeface="Arial (Headings)"/>
            </a:endParaRPr>
          </a:p>
        </p:txBody>
      </p:sp>
      <p:pic>
        <p:nvPicPr>
          <p:cNvPr id="1026" name="Picture 2" descr="A photo shows a technician measuring a synchronizer ring gaps using a feeler gauge.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79762" y="1749245"/>
            <a:ext cx="6384474" cy="4469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7577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6849"/>
            <a:ext cx="8229600" cy="861774"/>
          </a:xfrm>
        </p:spPr>
        <p:txBody>
          <a:bodyPr>
            <a:spAutoFit/>
          </a:bodyPr>
          <a:lstStyle/>
          <a:p>
            <a:r>
              <a:rPr lang="en-US" sz="2800" dirty="0" smtClean="0"/>
              <a:t>9 </a:t>
            </a:r>
            <a:r>
              <a:rPr lang="en-US" sz="2800" b="0" dirty="0"/>
              <a:t>The gear clutch teeth should be inspected </a:t>
            </a:r>
            <a:r>
              <a:rPr lang="en-US" sz="2800" b="0" dirty="0" smtClean="0"/>
              <a:t>for </a:t>
            </a:r>
            <a:r>
              <a:rPr lang="en-US" sz="2800" b="0" dirty="0"/>
              <a:t>wear.</a:t>
            </a:r>
            <a:endParaRPr lang="en-IN" sz="2800" dirty="0">
              <a:latin typeface="Arial (Headings)"/>
            </a:endParaRPr>
          </a:p>
        </p:txBody>
      </p:sp>
      <p:pic>
        <p:nvPicPr>
          <p:cNvPr id="1026" name="Picture 2" descr="A photo shows a gear clutch teeth separated and inspected for wea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76798" y="1730842"/>
            <a:ext cx="6390402" cy="4474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432211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9959"/>
            <a:ext cx="8229600" cy="738664"/>
          </a:xfrm>
        </p:spPr>
        <p:txBody>
          <a:bodyPr>
            <a:spAutoFit/>
          </a:bodyPr>
          <a:lstStyle/>
          <a:p>
            <a:r>
              <a:rPr lang="en-US" sz="2400" dirty="0" smtClean="0"/>
              <a:t>10 </a:t>
            </a:r>
            <a:r>
              <a:rPr lang="en-US" sz="2400" b="0" dirty="0"/>
              <a:t>An assembled synchronizer assembly </a:t>
            </a:r>
            <a:r>
              <a:rPr lang="en-US" sz="2400" b="0" dirty="0" smtClean="0"/>
              <a:t>containing </a:t>
            </a:r>
            <a:r>
              <a:rPr lang="en-US" sz="2400" b="0" dirty="0"/>
              <a:t>a sleeve, keys, springs, and detent.</a:t>
            </a:r>
            <a:endParaRPr lang="en-IN" sz="2400" dirty="0">
              <a:latin typeface="Arial (Headings)"/>
            </a:endParaRPr>
          </a:p>
        </p:txBody>
      </p:sp>
      <p:pic>
        <p:nvPicPr>
          <p:cNvPr id="1026" name="Picture 2" descr="A photo shows an assembly of gear clutch teeth inside a synchroniz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65136" y="1730841"/>
            <a:ext cx="6413726" cy="4490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95903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0627"/>
            <a:ext cx="8229600" cy="1107996"/>
          </a:xfrm>
        </p:spPr>
        <p:txBody>
          <a:bodyPr>
            <a:spAutoFit/>
          </a:bodyPr>
          <a:lstStyle/>
          <a:p>
            <a:r>
              <a:rPr lang="en-US" sz="2400" dirty="0" smtClean="0"/>
              <a:t>11 </a:t>
            </a:r>
            <a:r>
              <a:rPr lang="en-US" sz="2400" b="0" dirty="0"/>
              <a:t>The input shaft (left) and the output shaft (</a:t>
            </a:r>
            <a:r>
              <a:rPr lang="en-US" sz="2400" b="0" dirty="0" smtClean="0"/>
              <a:t>right) are </a:t>
            </a:r>
            <a:r>
              <a:rPr lang="en-US" sz="2400" b="0" dirty="0"/>
              <a:t>checked for proper assembly before </a:t>
            </a:r>
            <a:r>
              <a:rPr lang="en-US" sz="2400" b="0" dirty="0" smtClean="0"/>
              <a:t>being installed </a:t>
            </a:r>
            <a:r>
              <a:rPr lang="en-US" sz="2400" b="0" dirty="0"/>
              <a:t>into the case.</a:t>
            </a:r>
            <a:endParaRPr lang="en-IN" sz="2400" dirty="0">
              <a:latin typeface="Arial (Headings)"/>
            </a:endParaRPr>
          </a:p>
        </p:txBody>
      </p:sp>
      <p:pic>
        <p:nvPicPr>
          <p:cNvPr id="1026" name="Picture 2" descr="A photo shows an input and output shaft checked for alignment before installation into the gearbox."/>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30153" y="1698185"/>
            <a:ext cx="6483692" cy="4539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828830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0627"/>
            <a:ext cx="8229600" cy="1107996"/>
          </a:xfrm>
        </p:spPr>
        <p:txBody>
          <a:bodyPr>
            <a:spAutoFit/>
          </a:bodyPr>
          <a:lstStyle/>
          <a:p>
            <a:r>
              <a:rPr lang="en-US" sz="2400" dirty="0" smtClean="0"/>
              <a:t>12 </a:t>
            </a:r>
            <a:r>
              <a:rPr lang="en-US" sz="2400" b="0" dirty="0"/>
              <a:t>The differential bearing preload is </a:t>
            </a:r>
            <a:r>
              <a:rPr lang="en-US" sz="2400" b="0" dirty="0" smtClean="0"/>
              <a:t>determined by </a:t>
            </a:r>
            <a:r>
              <a:rPr lang="en-US" sz="2400" b="0" dirty="0"/>
              <a:t>measuring for zero end play; then adding </a:t>
            </a:r>
            <a:r>
              <a:rPr lang="en-US" sz="2400" b="0" dirty="0" smtClean="0"/>
              <a:t>the thickness </a:t>
            </a:r>
            <a:r>
              <a:rPr lang="en-US" sz="2400" b="0" dirty="0"/>
              <a:t>shim under the bearing cup.</a:t>
            </a:r>
            <a:endParaRPr lang="en-IN" sz="2400" dirty="0">
              <a:latin typeface="Arial (Headings)"/>
            </a:endParaRPr>
          </a:p>
        </p:txBody>
      </p:sp>
      <p:pic>
        <p:nvPicPr>
          <p:cNvPr id="1026" name="Picture 2" descr="A photo shows a differential bearing measured for zero end play. A thickness shim is added under bearing cup."/>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96091" y="1760677"/>
            <a:ext cx="6351816" cy="4447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107437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6849"/>
            <a:ext cx="8229600" cy="861774"/>
          </a:xfrm>
        </p:spPr>
        <p:txBody>
          <a:bodyPr>
            <a:spAutoFit/>
          </a:bodyPr>
          <a:lstStyle/>
          <a:p>
            <a:r>
              <a:rPr lang="en-US" sz="2800" dirty="0" smtClean="0"/>
              <a:t>13 </a:t>
            </a:r>
            <a:r>
              <a:rPr lang="en-US" sz="2800" b="0" dirty="0"/>
              <a:t>The bearing cup is being installed using an </a:t>
            </a:r>
            <a:r>
              <a:rPr lang="en-US" sz="2800" b="0" dirty="0" smtClean="0"/>
              <a:t>installation </a:t>
            </a:r>
            <a:r>
              <a:rPr lang="en-US" sz="2800" b="0" dirty="0"/>
              <a:t>tool and a hammer.</a:t>
            </a:r>
            <a:endParaRPr lang="en-IN" sz="2800" dirty="0">
              <a:latin typeface="Arial (Headings)"/>
            </a:endParaRPr>
          </a:p>
        </p:txBody>
      </p:sp>
      <p:pic>
        <p:nvPicPr>
          <p:cNvPr id="1026" name="Picture 2" descr="A photo shows a bearing cup getting ready for installation using a tool and hamm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30777" y="1706786"/>
            <a:ext cx="6482444" cy="4538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134238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9959"/>
            <a:ext cx="8229600" cy="738664"/>
          </a:xfrm>
        </p:spPr>
        <p:txBody>
          <a:bodyPr>
            <a:spAutoFit/>
          </a:bodyPr>
          <a:lstStyle/>
          <a:p>
            <a:r>
              <a:rPr lang="en-US" sz="2400" dirty="0" smtClean="0"/>
              <a:t>14 </a:t>
            </a:r>
            <a:r>
              <a:rPr lang="en-US" sz="2400" b="0" dirty="0"/>
              <a:t>All of the shift forks and shift arms must </a:t>
            </a:r>
            <a:r>
              <a:rPr lang="en-US" sz="2400" b="0" dirty="0" smtClean="0"/>
              <a:t>be aligned </a:t>
            </a:r>
            <a:r>
              <a:rPr lang="en-US" sz="2400" b="0" dirty="0"/>
              <a:t>properly before installing the </a:t>
            </a:r>
            <a:r>
              <a:rPr lang="en-US" sz="2400" b="0" dirty="0" smtClean="0"/>
              <a:t>components into </a:t>
            </a:r>
            <a:r>
              <a:rPr lang="en-US" sz="2400" b="0" dirty="0"/>
              <a:t>the case.</a:t>
            </a:r>
            <a:endParaRPr lang="en-IN" sz="2400" dirty="0">
              <a:latin typeface="Arial (Headings)"/>
            </a:endParaRPr>
          </a:p>
        </p:txBody>
      </p:sp>
      <p:pic>
        <p:nvPicPr>
          <p:cNvPr id="1026" name="Picture 2" descr="A photo shows all the shift forks and shift arms aligned properly installing the components into the cas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76798" y="1739006"/>
            <a:ext cx="6390402" cy="4474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456186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5293"/>
            <a:ext cx="8229600" cy="923330"/>
          </a:xfrm>
        </p:spPr>
        <p:txBody>
          <a:bodyPr>
            <a:spAutoFit/>
          </a:bodyPr>
          <a:lstStyle/>
          <a:p>
            <a:r>
              <a:rPr lang="en-US" dirty="0" smtClean="0"/>
              <a:t>15 </a:t>
            </a:r>
            <a:r>
              <a:rPr lang="en-US" b="0" dirty="0"/>
              <a:t>All of the components, including the </a:t>
            </a:r>
            <a:r>
              <a:rPr lang="en-US" b="0" dirty="0" smtClean="0"/>
              <a:t>differential (right</a:t>
            </a:r>
            <a:r>
              <a:rPr lang="en-US" b="0" dirty="0"/>
              <a:t>), the output shaft (center), and the </a:t>
            </a:r>
            <a:r>
              <a:rPr lang="en-US" b="0" dirty="0" smtClean="0"/>
              <a:t>input shaft </a:t>
            </a:r>
            <a:r>
              <a:rPr lang="en-US" b="0" dirty="0"/>
              <a:t>(left), plus the shift linkage are installed and</a:t>
            </a:r>
            <a:br>
              <a:rPr lang="en-US" b="0" dirty="0"/>
            </a:br>
            <a:r>
              <a:rPr lang="en-US" b="0" dirty="0"/>
              <a:t>checked for proper positioning.</a:t>
            </a:r>
            <a:endParaRPr lang="en-IN" dirty="0">
              <a:latin typeface="Arial (Headings)"/>
            </a:endParaRPr>
          </a:p>
        </p:txBody>
      </p:sp>
      <p:pic>
        <p:nvPicPr>
          <p:cNvPr id="1026" name="Picture 2" descr="A photo shows parts of the gearbox with differential, output shaft and input shaf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63434" y="1721485"/>
            <a:ext cx="6417130" cy="4492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7565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127.5 When two external gears mesh, they rotate in opposite directions</a:t>
            </a:r>
            <a:endParaRPr lang="en-US" dirty="0">
              <a:latin typeface="+mj-lt"/>
            </a:endParaRPr>
          </a:p>
        </p:txBody>
      </p:sp>
      <p:pic>
        <p:nvPicPr>
          <p:cNvPr id="3" name="Picture 2" descr="A figure shows a driven gear operated by a driver gear. Their direction of rotation is opposite to each oth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18905" y="2101248"/>
            <a:ext cx="6506193" cy="3979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1302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0627"/>
            <a:ext cx="8229600" cy="1107996"/>
          </a:xfrm>
        </p:spPr>
        <p:txBody>
          <a:bodyPr>
            <a:spAutoFit/>
          </a:bodyPr>
          <a:lstStyle/>
          <a:p>
            <a:r>
              <a:rPr lang="en-US" sz="2400" dirty="0" smtClean="0"/>
              <a:t>16 </a:t>
            </a:r>
            <a:r>
              <a:rPr lang="en-US" sz="2400" b="0" dirty="0"/>
              <a:t>The case halves being reinstalled. The </a:t>
            </a:r>
            <a:r>
              <a:rPr lang="en-US" sz="2400" b="0" dirty="0" smtClean="0"/>
              <a:t>bearings (top</a:t>
            </a:r>
            <a:r>
              <a:rPr lang="en-US" sz="2400" b="0" dirty="0"/>
              <a:t>) must be pressed back onto the input </a:t>
            </a:r>
            <a:r>
              <a:rPr lang="en-US" sz="2400" b="0" dirty="0" smtClean="0"/>
              <a:t>and output </a:t>
            </a:r>
            <a:r>
              <a:rPr lang="en-US" sz="2400" b="0" dirty="0"/>
              <a:t>shafts using a press.</a:t>
            </a:r>
            <a:endParaRPr lang="en-IN" sz="2400" dirty="0">
              <a:latin typeface="Arial (Headings)"/>
            </a:endParaRPr>
          </a:p>
        </p:txBody>
      </p:sp>
      <p:pic>
        <p:nvPicPr>
          <p:cNvPr id="1026" name="Picture 2" descr="A photo shows a case halves being reinstalled. Bearings pressed back onto the inpu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79761" y="1741080"/>
            <a:ext cx="6384476" cy="4469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6296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7736"/>
            <a:ext cx="8229600" cy="430887"/>
          </a:xfrm>
        </p:spPr>
        <p:txBody>
          <a:bodyPr>
            <a:spAutoFit/>
          </a:bodyPr>
          <a:lstStyle/>
          <a:p>
            <a:r>
              <a:rPr lang="en-US" sz="2800" dirty="0" smtClean="0"/>
              <a:t>17 </a:t>
            </a:r>
            <a:r>
              <a:rPr lang="en-US" sz="2800" b="0" dirty="0"/>
              <a:t>The bell housing case being reattached.</a:t>
            </a:r>
            <a:endParaRPr lang="en-IN" sz="2800" dirty="0">
              <a:latin typeface="Arial (Headings)"/>
            </a:endParaRPr>
          </a:p>
        </p:txBody>
      </p:sp>
      <p:pic>
        <p:nvPicPr>
          <p:cNvPr id="1026" name="Picture 2" descr="A photo shows a bell housing case is reattached after servicing is complete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53475" y="1722677"/>
            <a:ext cx="6437048" cy="4506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779854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9959"/>
            <a:ext cx="8229600" cy="738664"/>
          </a:xfrm>
        </p:spPr>
        <p:txBody>
          <a:bodyPr>
            <a:spAutoFit/>
          </a:bodyPr>
          <a:lstStyle/>
          <a:p>
            <a:r>
              <a:rPr lang="en-US" sz="2400" dirty="0" smtClean="0"/>
              <a:t>18 </a:t>
            </a:r>
            <a:r>
              <a:rPr lang="en-US" sz="2400" b="0" dirty="0"/>
              <a:t>The completed assembly. Notice the bearing </a:t>
            </a:r>
            <a:r>
              <a:rPr lang="en-US" sz="2400" b="0" dirty="0" smtClean="0"/>
              <a:t>cover (top</a:t>
            </a:r>
            <a:r>
              <a:rPr lang="en-US" sz="2400" b="0" dirty="0"/>
              <a:t>) has already been installed.</a:t>
            </a:r>
            <a:endParaRPr lang="en-IN" sz="2400" dirty="0">
              <a:latin typeface="Arial (Headings)"/>
            </a:endParaRPr>
          </a:p>
        </p:txBody>
      </p:sp>
      <p:pic>
        <p:nvPicPr>
          <p:cNvPr id="1026" name="Picture 2" descr="A photo shows a complete assembly of the transmission system."/>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30777" y="1706786"/>
            <a:ext cx="6482444" cy="4538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32176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extLst>
      <p:ext uri="{BB962C8B-B14F-4D97-AF65-F5344CB8AC3E}">
        <p14:creationId xmlns:p14="http://schemas.microsoft.com/office/powerpoint/2010/main" val="3387871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127.6 </a:t>
            </a:r>
            <a:r>
              <a:rPr lang="en-IN" sz="2400" dirty="0">
                <a:latin typeface="+mj-lt"/>
              </a:rPr>
              <a:t>Bevel gears are often used to change the direction of rotation and are typically used in differentials</a:t>
            </a:r>
            <a:endParaRPr lang="en-US" dirty="0">
              <a:latin typeface="+mj-lt"/>
            </a:endParaRPr>
          </a:p>
        </p:txBody>
      </p:sp>
      <p:pic>
        <p:nvPicPr>
          <p:cNvPr id="3" name="Picture 2" descr="A figure shows two bevel gears are engaged to each other at 90 degrees. These gears transmitting rotary motion from one shaft to another shaft that is perpendicular to i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004269" y="1930405"/>
            <a:ext cx="3135462" cy="4364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48478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127.7 A differential uses a hypoid gear set to provide a change in the direction of torque and for gear reduction (torque increases) to the drive wheels</a:t>
            </a:r>
            <a:endParaRPr lang="en-US" dirty="0">
              <a:latin typeface="+mj-lt"/>
            </a:endParaRPr>
          </a:p>
        </p:txBody>
      </p:sp>
      <p:pic>
        <p:nvPicPr>
          <p:cNvPr id="3" name="Picture 2" descr="A photo shows a differential of a vehicle with many types of gears like sun gear, ring gear, pinion gear, and few bevel gear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12471" y="2057400"/>
            <a:ext cx="5519058" cy="3850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6945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GEAR RATIOS (1 OF 3)</a:t>
            </a:r>
            <a:endParaRPr lang="en-US" dirty="0">
              <a:latin typeface="+mj-lt"/>
            </a:endParaRPr>
          </a:p>
        </p:txBody>
      </p:sp>
      <p:sp>
        <p:nvSpPr>
          <p:cNvPr id="3" name="Content Placeholder 2"/>
          <p:cNvSpPr>
            <a:spLocks noGrp="1"/>
          </p:cNvSpPr>
          <p:nvPr>
            <p:ph idx="1"/>
          </p:nvPr>
        </p:nvSpPr>
        <p:spPr/>
        <p:txBody>
          <a:bodyPr/>
          <a:lstStyle/>
          <a:p>
            <a:r>
              <a:rPr lang="en-US" dirty="0"/>
              <a:t>Gear ratio is expressed as </a:t>
            </a:r>
            <a:r>
              <a:rPr lang="en-US" dirty="0" smtClean="0"/>
              <a:t>the number </a:t>
            </a:r>
            <a:r>
              <a:rPr lang="en-US" dirty="0"/>
              <a:t>of rotations the drive gear must make in order to rotate </a:t>
            </a:r>
            <a:r>
              <a:rPr lang="en-US" dirty="0" smtClean="0"/>
              <a:t>the driven </a:t>
            </a:r>
            <a:r>
              <a:rPr lang="en-US" dirty="0"/>
              <a:t>gear through one revolution</a:t>
            </a:r>
            <a:r>
              <a:rPr lang="en-US" dirty="0" smtClean="0"/>
              <a:t>.</a:t>
            </a:r>
          </a:p>
          <a:p>
            <a:r>
              <a:rPr lang="en-US" dirty="0"/>
              <a:t>Gear ratios, which are expressed relative to </a:t>
            </a:r>
            <a:r>
              <a:rPr lang="en-US" dirty="0" smtClean="0"/>
              <a:t>the number </a:t>
            </a:r>
            <a:r>
              <a:rPr lang="en-US" dirty="0"/>
              <a:t>one, fall into three categories</a:t>
            </a:r>
            <a:r>
              <a:rPr lang="en-US" dirty="0" smtClean="0"/>
              <a:t>:</a:t>
            </a:r>
          </a:p>
          <a:p>
            <a:pPr lvl="1"/>
            <a:r>
              <a:rPr lang="en-US" dirty="0" smtClean="0"/>
              <a:t>Direct drive</a:t>
            </a:r>
          </a:p>
          <a:p>
            <a:pPr lvl="1"/>
            <a:r>
              <a:rPr lang="en-US" dirty="0" smtClean="0"/>
              <a:t>Gear reduction</a:t>
            </a:r>
          </a:p>
          <a:p>
            <a:pPr lvl="1"/>
            <a:r>
              <a:rPr lang="en-US" dirty="0" smtClean="0"/>
              <a:t>Overdrive</a:t>
            </a:r>
            <a:endParaRPr lang="en-US" dirty="0"/>
          </a:p>
        </p:txBody>
      </p:sp>
    </p:spTree>
    <p:extLst>
      <p:ext uri="{BB962C8B-B14F-4D97-AF65-F5344CB8AC3E}">
        <p14:creationId xmlns:p14="http://schemas.microsoft.com/office/powerpoint/2010/main" val="1769094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GEAR RATIOS </a:t>
            </a:r>
            <a:r>
              <a:rPr lang="en-US" dirty="0" smtClean="0">
                <a:latin typeface="+mj-lt"/>
              </a:rPr>
              <a:t>(2 </a:t>
            </a:r>
            <a:r>
              <a:rPr lang="en-US" dirty="0">
                <a:latin typeface="+mj-lt"/>
              </a:rPr>
              <a:t>OF </a:t>
            </a:r>
            <a:r>
              <a:rPr lang="en-US" dirty="0" smtClean="0">
                <a:latin typeface="+mj-lt"/>
              </a:rPr>
              <a:t>3)</a:t>
            </a:r>
            <a:endParaRPr lang="en-US" dirty="0">
              <a:latin typeface="+mj-lt"/>
            </a:endParaRPr>
          </a:p>
        </p:txBody>
      </p:sp>
      <p:sp>
        <p:nvSpPr>
          <p:cNvPr id="3" name="Content Placeholder 2"/>
          <p:cNvSpPr>
            <a:spLocks noGrp="1"/>
          </p:cNvSpPr>
          <p:nvPr>
            <p:ph idx="1"/>
          </p:nvPr>
        </p:nvSpPr>
        <p:spPr/>
        <p:txBody>
          <a:bodyPr/>
          <a:lstStyle/>
          <a:p>
            <a:r>
              <a:rPr lang="en-US" dirty="0" smtClean="0"/>
              <a:t>Direct Drive</a:t>
            </a:r>
          </a:p>
          <a:p>
            <a:pPr lvl="1"/>
            <a:r>
              <a:rPr lang="en-US" dirty="0"/>
              <a:t>If two meshed gears are the same size and </a:t>
            </a:r>
            <a:r>
              <a:rPr lang="en-US" dirty="0" smtClean="0"/>
              <a:t>have the </a:t>
            </a:r>
            <a:r>
              <a:rPr lang="en-US" dirty="0"/>
              <a:t>same number of teeth, they will turn at the same speed</a:t>
            </a:r>
            <a:r>
              <a:rPr lang="en-US" dirty="0" smtClean="0"/>
              <a:t>.</a:t>
            </a:r>
          </a:p>
          <a:p>
            <a:r>
              <a:rPr lang="en-US" dirty="0" smtClean="0"/>
              <a:t>Gear Reduction</a:t>
            </a:r>
          </a:p>
          <a:p>
            <a:pPr lvl="1"/>
            <a:r>
              <a:rPr lang="en-US" dirty="0"/>
              <a:t>If one gear drives a second gear that </a:t>
            </a:r>
            <a:r>
              <a:rPr lang="en-US" dirty="0" smtClean="0"/>
              <a:t>has three </a:t>
            </a:r>
            <a:r>
              <a:rPr lang="en-US" dirty="0"/>
              <a:t>times the number of teeth, the smaller drive gear must </a:t>
            </a:r>
            <a:r>
              <a:rPr lang="en-US" dirty="0" smtClean="0"/>
              <a:t>travel three </a:t>
            </a:r>
            <a:r>
              <a:rPr lang="en-US" dirty="0"/>
              <a:t>complete revolutions in order to drive the larger gear </a:t>
            </a:r>
            <a:r>
              <a:rPr lang="en-US" dirty="0" smtClean="0"/>
              <a:t>through one </a:t>
            </a:r>
            <a:r>
              <a:rPr lang="en-US" dirty="0"/>
              <a:t>rotation.</a:t>
            </a:r>
            <a:endParaRPr lang="en-US" dirty="0"/>
          </a:p>
        </p:txBody>
      </p:sp>
    </p:spTree>
    <p:extLst>
      <p:ext uri="{BB962C8B-B14F-4D97-AF65-F5344CB8AC3E}">
        <p14:creationId xmlns:p14="http://schemas.microsoft.com/office/powerpoint/2010/main" val="1711063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GEAR RATIOS </a:t>
            </a:r>
            <a:r>
              <a:rPr lang="en-US" dirty="0" smtClean="0">
                <a:latin typeface="+mj-lt"/>
              </a:rPr>
              <a:t>(3 </a:t>
            </a:r>
            <a:r>
              <a:rPr lang="en-US" dirty="0">
                <a:latin typeface="+mj-lt"/>
              </a:rPr>
              <a:t>OF 3)</a:t>
            </a:r>
          </a:p>
        </p:txBody>
      </p:sp>
      <p:sp>
        <p:nvSpPr>
          <p:cNvPr id="3" name="Content Placeholder 2"/>
          <p:cNvSpPr>
            <a:spLocks noGrp="1"/>
          </p:cNvSpPr>
          <p:nvPr>
            <p:ph idx="1"/>
          </p:nvPr>
        </p:nvSpPr>
        <p:spPr/>
        <p:txBody>
          <a:bodyPr/>
          <a:lstStyle/>
          <a:p>
            <a:r>
              <a:rPr lang="en-US" dirty="0" smtClean="0"/>
              <a:t>Overdrive</a:t>
            </a:r>
          </a:p>
          <a:p>
            <a:pPr lvl="1"/>
            <a:r>
              <a:rPr lang="en-US" dirty="0"/>
              <a:t>Overdrive is the opposite of a gear reduction </a:t>
            </a:r>
            <a:r>
              <a:rPr lang="en-US" dirty="0" smtClean="0"/>
              <a:t>condition and </a:t>
            </a:r>
            <a:r>
              <a:rPr lang="en-US" dirty="0"/>
              <a:t>occurs when a driven gear turns faster than its drive gear</a:t>
            </a:r>
            <a:r>
              <a:rPr lang="en-US" dirty="0" smtClean="0"/>
              <a:t>.</a:t>
            </a:r>
          </a:p>
          <a:p>
            <a:r>
              <a:rPr lang="en-US" dirty="0" smtClean="0"/>
              <a:t>Idler Gears</a:t>
            </a:r>
          </a:p>
          <a:p>
            <a:pPr lvl="1"/>
            <a:r>
              <a:rPr lang="en-US" dirty="0"/>
              <a:t>A gear that operates between the drive and </a:t>
            </a:r>
            <a:r>
              <a:rPr lang="en-US" dirty="0" smtClean="0"/>
              <a:t>driven gears </a:t>
            </a:r>
            <a:r>
              <a:rPr lang="en-US" dirty="0"/>
              <a:t>is called a floating gear, or idler gear</a:t>
            </a:r>
            <a:r>
              <a:rPr lang="en-US" dirty="0" smtClean="0"/>
              <a:t>.</a:t>
            </a:r>
          </a:p>
          <a:p>
            <a:pPr lvl="1"/>
            <a:r>
              <a:rPr lang="en-US" dirty="0" smtClean="0"/>
              <a:t>Idler gears affect direction of rotation not the speed of the gear.</a:t>
            </a:r>
          </a:p>
          <a:p>
            <a:pPr lvl="2"/>
            <a:endParaRPr lang="en-US" dirty="0"/>
          </a:p>
        </p:txBody>
      </p:sp>
    </p:spTree>
    <p:extLst>
      <p:ext uri="{BB962C8B-B14F-4D97-AF65-F5344CB8AC3E}">
        <p14:creationId xmlns:p14="http://schemas.microsoft.com/office/powerpoint/2010/main" val="2472778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127.8 Gear ratio is determined by dividing the number of teeth of the driven (output) gear (24 teeth) by the number of teeth on the driving (input) gear (12 teeth). The ratio illustrated is 2:1</a:t>
            </a:r>
            <a:endParaRPr lang="en-US" dirty="0">
              <a:latin typeface="+mj-lt"/>
            </a:endParaRPr>
          </a:p>
        </p:txBody>
      </p:sp>
      <p:pic>
        <p:nvPicPr>
          <p:cNvPr id="3" name="Picture 2" descr="A figure shows a driving gear with 12 teeth is used to rotate a gear with 24 teeth on the driven gear.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81667" y="1905777"/>
            <a:ext cx="6180666" cy="4297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78342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127.9 This gear combination provides a gear reduction of 3:1</a:t>
            </a:r>
            <a:endParaRPr lang="en-US" dirty="0">
              <a:latin typeface="+mj-lt"/>
            </a:endParaRPr>
          </a:p>
        </p:txBody>
      </p:sp>
      <p:pic>
        <p:nvPicPr>
          <p:cNvPr id="3" name="Picture 2" descr="A figure shows a drive gear with 8teeth is engaged with driven gear with 24 teeth and rotated. The gear ratio will become 3 is to 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69621" y="1606568"/>
            <a:ext cx="5404758" cy="4619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6463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127.10 This gear combination provides an overdrive ratio of 0.33:1</a:t>
            </a:r>
            <a:endParaRPr lang="en-US" dirty="0">
              <a:latin typeface="+mj-lt"/>
            </a:endParaRPr>
          </a:p>
        </p:txBody>
      </p:sp>
      <p:pic>
        <p:nvPicPr>
          <p:cNvPr id="3" name="Picture 2" descr="A figure shows a gear combination of drive gear with 24 teeth and driven gear with 8 teeth is rotated. The gear ratio will become 1 by 3 is to 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87979" y="1603385"/>
            <a:ext cx="5568042" cy="4533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5980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(1 of 2)</a:t>
            </a:r>
            <a:endParaRPr lang="en-US" dirty="0">
              <a:latin typeface="+mj-lt"/>
            </a:endParaRPr>
          </a:p>
        </p:txBody>
      </p:sp>
      <p:sp>
        <p:nvSpPr>
          <p:cNvPr id="23555" name="Content Placeholder 2"/>
          <p:cNvSpPr>
            <a:spLocks noGrp="1"/>
          </p:cNvSpPr>
          <p:nvPr>
            <p:ph idx="1"/>
          </p:nvPr>
        </p:nvSpPr>
        <p:spPr/>
        <p:txBody>
          <a:bodyPr/>
          <a:lstStyle/>
          <a:p>
            <a:pPr marL="0" indent="0">
              <a:buNone/>
            </a:pPr>
            <a:r>
              <a:rPr lang="en-US" b="1" dirty="0" smtClean="0">
                <a:solidFill>
                  <a:srgbClr val="005A70"/>
                </a:solidFill>
              </a:rPr>
              <a:t>127.1</a:t>
            </a:r>
            <a:r>
              <a:rPr lang="en-US" dirty="0" smtClean="0"/>
              <a:t> </a:t>
            </a:r>
            <a:r>
              <a:rPr lang="en-US" dirty="0"/>
              <a:t>Discuss the need for a transmission</a:t>
            </a:r>
            <a:r>
              <a:rPr lang="en-US" dirty="0" smtClean="0"/>
              <a:t>.</a:t>
            </a:r>
          </a:p>
          <a:p>
            <a:pPr marL="0" indent="0">
              <a:buNone/>
            </a:pPr>
            <a:r>
              <a:rPr lang="en-US" b="1" dirty="0" smtClean="0">
                <a:solidFill>
                  <a:srgbClr val="005A70"/>
                </a:solidFill>
              </a:rPr>
              <a:t>127.2 </a:t>
            </a:r>
            <a:r>
              <a:rPr lang="en-US" dirty="0"/>
              <a:t>Explain the different types of gears and gear ratios</a:t>
            </a:r>
            <a:r>
              <a:rPr lang="en-US" dirty="0" smtClean="0"/>
              <a:t>.</a:t>
            </a:r>
          </a:p>
          <a:p>
            <a:pPr marL="0" indent="0">
              <a:buNone/>
            </a:pPr>
            <a:r>
              <a:rPr lang="en-US" b="1" dirty="0" smtClean="0">
                <a:solidFill>
                  <a:srgbClr val="005A70"/>
                </a:solidFill>
              </a:rPr>
              <a:t>127.3 </a:t>
            </a:r>
            <a:r>
              <a:rPr lang="en-US" dirty="0"/>
              <a:t>Describe the relationship between torque, speed, and power</a:t>
            </a:r>
            <a:r>
              <a:rPr lang="en-US" dirty="0" smtClean="0"/>
              <a:t>.</a:t>
            </a:r>
          </a:p>
          <a:p>
            <a:pPr marL="0" indent="0">
              <a:buNone/>
            </a:pPr>
            <a:r>
              <a:rPr lang="en-US" b="1" dirty="0" smtClean="0">
                <a:solidFill>
                  <a:schemeClr val="accent2"/>
                </a:solidFill>
              </a:rPr>
              <a:t>127.4</a:t>
            </a:r>
            <a:r>
              <a:rPr lang="en-US" dirty="0" smtClean="0"/>
              <a:t> </a:t>
            </a:r>
            <a:r>
              <a:rPr lang="en-US" dirty="0"/>
              <a:t>Describe the construction of a transmission</a:t>
            </a:r>
            <a:r>
              <a:rPr lang="en-US" dirty="0" smtClean="0"/>
              <a:t>.</a:t>
            </a:r>
          </a:p>
          <a:p>
            <a:pPr marL="0" indent="0">
              <a:buNone/>
            </a:pPr>
            <a:r>
              <a:rPr lang="en-US" b="1" dirty="0" smtClean="0">
                <a:solidFill>
                  <a:schemeClr val="accent2"/>
                </a:solidFill>
              </a:rPr>
              <a:t>127.5</a:t>
            </a:r>
            <a:r>
              <a:rPr lang="en-US" dirty="0" smtClean="0"/>
              <a:t> </a:t>
            </a:r>
            <a:r>
              <a:rPr lang="en-US" dirty="0"/>
              <a:t>Describe the torque flow through a manual transmission.</a:t>
            </a:r>
            <a:endParaRPr lang="en-US" dirty="0"/>
          </a:p>
        </p:txBody>
      </p:sp>
    </p:spTree>
    <p:extLst>
      <p:ext uri="{BB962C8B-B14F-4D97-AF65-F5344CB8AC3E}">
        <p14:creationId xmlns:p14="http://schemas.microsoft.com/office/powerpoint/2010/main" val="22509373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127.11 Idler gears affect the direction of rotation in a gear train, but not the final drive ratio</a:t>
            </a:r>
            <a:endParaRPr lang="en-US" dirty="0">
              <a:latin typeface="+mj-lt"/>
            </a:endParaRPr>
          </a:p>
        </p:txBody>
      </p:sp>
      <p:pic>
        <p:nvPicPr>
          <p:cNvPr id="3" name="Picture 2" descr="A figure shows a floating gear engaged to driven gear and drive gear at the middle position. Drive gear rotates in anti-clockwise direction, which in turn rotates floating gear in clockwise and finally the driven gear rotates in anti-clockwise direction."/>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69097" y="2009690"/>
            <a:ext cx="6805806" cy="4112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587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QUESTION 1: </a:t>
            </a:r>
            <a:r>
              <a:rPr lang="en-US" sz="4000" dirty="0" smtClean="0">
                <a:solidFill>
                  <a:srgbClr val="F8F9D3"/>
                </a:solidFill>
                <a:latin typeface="+mj-lt"/>
              </a:rPr>
              <a:t>?</a:t>
            </a:r>
            <a:endParaRPr lang="en-US" dirty="0">
              <a:solidFill>
                <a:srgbClr val="F8F9D3"/>
              </a:solidFill>
              <a:latin typeface="+mj-lt"/>
            </a:endParaRPr>
          </a:p>
        </p:txBody>
      </p:sp>
      <p:sp>
        <p:nvSpPr>
          <p:cNvPr id="3" name="Rectangle 2"/>
          <p:cNvSpPr/>
          <p:nvPr/>
        </p:nvSpPr>
        <p:spPr>
          <a:xfrm>
            <a:off x="76200" y="1999323"/>
            <a:ext cx="8534400" cy="1938992"/>
          </a:xfrm>
          <a:prstGeom prst="rect">
            <a:avLst/>
          </a:prstGeom>
        </p:spPr>
        <p:txBody>
          <a:bodyPr wrap="square">
            <a:spAutoFit/>
          </a:bodyPr>
          <a:lstStyle/>
          <a:p>
            <a:r>
              <a:rPr lang="en-US" sz="4000" dirty="0" smtClean="0">
                <a:solidFill>
                  <a:srgbClr val="000000"/>
                </a:solidFill>
              </a:rPr>
              <a:t>In an overdrive gear ratio what is the relationship between the drive and driven gear?</a:t>
            </a:r>
            <a:endParaRPr lang="en-US" sz="4000" dirty="0">
              <a:solidFill>
                <a:srgbClr val="000000"/>
              </a:solidFill>
            </a:endParaRPr>
          </a:p>
        </p:txBody>
      </p:sp>
    </p:spTree>
    <p:extLst>
      <p:ext uri="{BB962C8B-B14F-4D97-AF65-F5344CB8AC3E}">
        <p14:creationId xmlns:p14="http://schemas.microsoft.com/office/powerpoint/2010/main" val="3056825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ANSWER 1:</a:t>
            </a:r>
            <a:endParaRPr lang="en-US" sz="3200" dirty="0">
              <a:solidFill>
                <a:srgbClr val="F8F9D3"/>
              </a:solidFill>
              <a:latin typeface="+mj-lt"/>
            </a:endParaRPr>
          </a:p>
        </p:txBody>
      </p:sp>
      <p:sp>
        <p:nvSpPr>
          <p:cNvPr id="6" name="Rectangle 5"/>
          <p:cNvSpPr/>
          <p:nvPr/>
        </p:nvSpPr>
        <p:spPr>
          <a:xfrm>
            <a:off x="304800" y="1954959"/>
            <a:ext cx="8534400" cy="1323439"/>
          </a:xfrm>
          <a:prstGeom prst="rect">
            <a:avLst/>
          </a:prstGeom>
        </p:spPr>
        <p:txBody>
          <a:bodyPr wrap="square">
            <a:spAutoFit/>
          </a:bodyPr>
          <a:lstStyle/>
          <a:p>
            <a:r>
              <a:rPr lang="en-US" sz="4000" dirty="0" smtClean="0"/>
              <a:t>The driven </a:t>
            </a:r>
            <a:r>
              <a:rPr lang="en-US" sz="4000" dirty="0"/>
              <a:t>gear turns faster than its drive gear.</a:t>
            </a:r>
            <a:endParaRPr lang="en-US" sz="4000" dirty="0">
              <a:solidFill>
                <a:srgbClr val="000000"/>
              </a:solidFill>
            </a:endParaRPr>
          </a:p>
        </p:txBody>
      </p:sp>
    </p:spTree>
    <p:extLst>
      <p:ext uri="{BB962C8B-B14F-4D97-AF65-F5344CB8AC3E}">
        <p14:creationId xmlns:p14="http://schemas.microsoft.com/office/powerpoint/2010/main" val="2582820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TOEQUE, SPEED, AND POWER</a:t>
            </a:r>
            <a:endParaRPr lang="en-US" dirty="0">
              <a:latin typeface="+mj-lt"/>
            </a:endParaRPr>
          </a:p>
        </p:txBody>
      </p:sp>
      <p:sp>
        <p:nvSpPr>
          <p:cNvPr id="3" name="Content Placeholder 2"/>
          <p:cNvSpPr>
            <a:spLocks noGrp="1"/>
          </p:cNvSpPr>
          <p:nvPr>
            <p:ph idx="1"/>
          </p:nvPr>
        </p:nvSpPr>
        <p:spPr/>
        <p:txBody>
          <a:bodyPr/>
          <a:lstStyle/>
          <a:p>
            <a:r>
              <a:rPr lang="en-US" dirty="0"/>
              <a:t>Gears apply torque much like a </a:t>
            </a:r>
            <a:r>
              <a:rPr lang="en-US" dirty="0" smtClean="0"/>
              <a:t>wrench does</a:t>
            </a:r>
            <a:r>
              <a:rPr lang="en-US" dirty="0"/>
              <a:t>; each tooth of a gear is actually a lever</a:t>
            </a:r>
            <a:r>
              <a:rPr lang="en-US" dirty="0" smtClean="0"/>
              <a:t>.</a:t>
            </a:r>
          </a:p>
          <a:p>
            <a:r>
              <a:rPr lang="en-US" dirty="0" smtClean="0"/>
              <a:t>Torque and Speed Relationship</a:t>
            </a:r>
          </a:p>
          <a:p>
            <a:pPr lvl="1"/>
            <a:r>
              <a:rPr lang="en-US" dirty="0"/>
              <a:t>Torque and </a:t>
            </a:r>
            <a:r>
              <a:rPr lang="en-US" dirty="0" smtClean="0"/>
              <a:t>speed have </a:t>
            </a:r>
            <a:r>
              <a:rPr lang="en-US" dirty="0"/>
              <a:t>an inverse relationship: as one goes up, the other goes down</a:t>
            </a:r>
            <a:r>
              <a:rPr lang="en-US" dirty="0" smtClean="0"/>
              <a:t>.</a:t>
            </a:r>
          </a:p>
          <a:p>
            <a:r>
              <a:rPr lang="en-US" dirty="0" smtClean="0"/>
              <a:t>Torque Multiplication</a:t>
            </a:r>
          </a:p>
          <a:p>
            <a:pPr lvl="1"/>
            <a:r>
              <a:rPr lang="en-US" dirty="0"/>
              <a:t>Levers can be used to </a:t>
            </a:r>
            <a:r>
              <a:rPr lang="en-US" dirty="0" smtClean="0"/>
              <a:t>increase or </a:t>
            </a:r>
            <a:r>
              <a:rPr lang="en-US" dirty="0"/>
              <a:t>multiply torque</a:t>
            </a:r>
            <a:r>
              <a:rPr lang="en-US" dirty="0" smtClean="0"/>
              <a:t>.</a:t>
            </a:r>
          </a:p>
          <a:p>
            <a:pPr lvl="1"/>
            <a:r>
              <a:rPr lang="en-US" dirty="0"/>
              <a:t>Either distance or speed must </a:t>
            </a:r>
            <a:r>
              <a:rPr lang="en-US" dirty="0" smtClean="0"/>
              <a:t>always be </a:t>
            </a:r>
            <a:r>
              <a:rPr lang="en-US" dirty="0"/>
              <a:t>given up in order to increase, or multiply, torque.</a:t>
            </a:r>
            <a:endParaRPr lang="en-US" dirty="0"/>
          </a:p>
        </p:txBody>
      </p:sp>
    </p:spTree>
    <p:extLst>
      <p:ext uri="{BB962C8B-B14F-4D97-AF65-F5344CB8AC3E}">
        <p14:creationId xmlns:p14="http://schemas.microsoft.com/office/powerpoint/2010/main" val="2451139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Figure 127.12 Gears apply torque in the same way a wrench applies torque—the force applied multiplied by the distance from the center of the gear equals the torque</a:t>
            </a:r>
          </a:p>
        </p:txBody>
      </p:sp>
      <p:pic>
        <p:nvPicPr>
          <p:cNvPr id="3" name="Picture 2" descr="A figure shows a gear applying a torque of 20 pound-feet. The applied force of 10 pounds is multiplied by the distance from the center 2 feet of the gea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98271" y="2111093"/>
            <a:ext cx="4147458" cy="4154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68229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127.13 A lever can be used to multiply torque, but it does so at the expense of distance or speed</a:t>
            </a:r>
            <a:endParaRPr lang="en-US" dirty="0">
              <a:latin typeface="+mj-lt"/>
            </a:endParaRPr>
          </a:p>
        </p:txBody>
      </p:sp>
      <p:pic>
        <p:nvPicPr>
          <p:cNvPr id="3" name="Picture 2" descr="A figure shows a fulcrum based lever used to apply force on the gear in order to increase the torque.&#10; &#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60508" y="2078689"/>
            <a:ext cx="7222984" cy="3990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12311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TRANSMISSION CONSTRUCTION (1 OF 2)</a:t>
            </a:r>
            <a:endParaRPr lang="en-US" dirty="0">
              <a:latin typeface="+mj-lt"/>
            </a:endParaRPr>
          </a:p>
        </p:txBody>
      </p:sp>
      <p:sp>
        <p:nvSpPr>
          <p:cNvPr id="3" name="Content Placeholder 2"/>
          <p:cNvSpPr>
            <a:spLocks noGrp="1"/>
          </p:cNvSpPr>
          <p:nvPr>
            <p:ph idx="1"/>
          </p:nvPr>
        </p:nvSpPr>
        <p:spPr/>
        <p:txBody>
          <a:bodyPr/>
          <a:lstStyle/>
          <a:p>
            <a:r>
              <a:rPr lang="en-US" dirty="0"/>
              <a:t>A transmission is usually constructed of cast </a:t>
            </a:r>
            <a:r>
              <a:rPr lang="en-US" dirty="0" smtClean="0"/>
              <a:t>aluminum.</a:t>
            </a:r>
          </a:p>
          <a:p>
            <a:r>
              <a:rPr lang="en-US" dirty="0"/>
              <a:t>The front of the transmission attaches </a:t>
            </a:r>
            <a:r>
              <a:rPr lang="en-US" dirty="0" smtClean="0"/>
              <a:t>to a </a:t>
            </a:r>
            <a:r>
              <a:rPr lang="en-US" dirty="0"/>
              <a:t>separate bell </a:t>
            </a:r>
            <a:r>
              <a:rPr lang="en-US" dirty="0" smtClean="0"/>
              <a:t>housing.</a:t>
            </a:r>
          </a:p>
          <a:p>
            <a:r>
              <a:rPr lang="en-US" dirty="0"/>
              <a:t>At the front of the </a:t>
            </a:r>
            <a:r>
              <a:rPr lang="en-US" dirty="0" smtClean="0"/>
              <a:t>transmission (toward </a:t>
            </a:r>
            <a:r>
              <a:rPr lang="en-US" dirty="0"/>
              <a:t>the engine) is the front bearing </a:t>
            </a:r>
            <a:r>
              <a:rPr lang="en-US" dirty="0" smtClean="0"/>
              <a:t>retainer.</a:t>
            </a:r>
          </a:p>
          <a:p>
            <a:r>
              <a:rPr lang="en-US" dirty="0"/>
              <a:t>The rear of the </a:t>
            </a:r>
            <a:r>
              <a:rPr lang="en-US" dirty="0" smtClean="0"/>
              <a:t>transmission usually </a:t>
            </a:r>
            <a:r>
              <a:rPr lang="en-US" dirty="0"/>
              <a:t>includes a separate casting called the extension housing.</a:t>
            </a:r>
            <a:endParaRPr lang="en-US" dirty="0"/>
          </a:p>
        </p:txBody>
      </p:sp>
    </p:spTree>
    <p:extLst>
      <p:ext uri="{BB962C8B-B14F-4D97-AF65-F5344CB8AC3E}">
        <p14:creationId xmlns:p14="http://schemas.microsoft.com/office/powerpoint/2010/main" val="13367642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TRANSMISSION CONSTRUCTION </a:t>
            </a:r>
            <a:r>
              <a:rPr lang="en-US" dirty="0" smtClean="0">
                <a:latin typeface="+mj-lt"/>
              </a:rPr>
              <a:t>(2 </a:t>
            </a:r>
            <a:r>
              <a:rPr lang="en-US" dirty="0">
                <a:latin typeface="+mj-lt"/>
              </a:rPr>
              <a:t>OF 2)</a:t>
            </a:r>
          </a:p>
        </p:txBody>
      </p:sp>
      <p:sp>
        <p:nvSpPr>
          <p:cNvPr id="3" name="Content Placeholder 2"/>
          <p:cNvSpPr>
            <a:spLocks noGrp="1"/>
          </p:cNvSpPr>
          <p:nvPr>
            <p:ph idx="1"/>
          </p:nvPr>
        </p:nvSpPr>
        <p:spPr/>
        <p:txBody>
          <a:bodyPr/>
          <a:lstStyle/>
          <a:p>
            <a:r>
              <a:rPr lang="en-US" dirty="0"/>
              <a:t>The center housing is usually referred to as the transmission case</a:t>
            </a:r>
            <a:r>
              <a:rPr lang="en-US" dirty="0" smtClean="0"/>
              <a:t>.</a:t>
            </a:r>
          </a:p>
          <a:p>
            <a:r>
              <a:rPr lang="en-US" dirty="0"/>
              <a:t>The input shaft is splined to the clutch disc and is also </a:t>
            </a:r>
            <a:r>
              <a:rPr lang="en-US" dirty="0" smtClean="0"/>
              <a:t>referred to </a:t>
            </a:r>
            <a:r>
              <a:rPr lang="en-US" dirty="0"/>
              <a:t>as the main gear, clutch gear, or main drive pinion assembly</a:t>
            </a:r>
            <a:r>
              <a:rPr lang="en-US" dirty="0" smtClean="0"/>
              <a:t>.</a:t>
            </a:r>
          </a:p>
          <a:p>
            <a:r>
              <a:rPr lang="en-US" dirty="0"/>
              <a:t>The main shaft, also called the output </a:t>
            </a:r>
            <a:r>
              <a:rPr lang="en-US" dirty="0" smtClean="0"/>
              <a:t>shaft.</a:t>
            </a:r>
          </a:p>
          <a:p>
            <a:r>
              <a:rPr lang="en-US" dirty="0"/>
              <a:t>All manual transmissions/transaxles use a </a:t>
            </a:r>
            <a:r>
              <a:rPr lang="en-US" dirty="0" smtClean="0"/>
              <a:t>countershaft.</a:t>
            </a:r>
            <a:endParaRPr lang="en-US" dirty="0"/>
          </a:p>
        </p:txBody>
      </p:sp>
    </p:spTree>
    <p:extLst>
      <p:ext uri="{BB962C8B-B14F-4D97-AF65-F5344CB8AC3E}">
        <p14:creationId xmlns:p14="http://schemas.microsoft.com/office/powerpoint/2010/main" val="822611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127.14 Cross section of a five-speed manual transmission showing the main parts</a:t>
            </a:r>
            <a:endParaRPr lang="en-US" dirty="0">
              <a:latin typeface="+mj-lt"/>
            </a:endParaRPr>
          </a:p>
        </p:txBody>
      </p:sp>
      <p:pic>
        <p:nvPicPr>
          <p:cNvPr id="3" name="Picture 2" descr="A figure shows an output shaft and the input shaft is connected together inside a gearbox. Shaft lever and shaft cover assembly are used inside the setup."/>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09409" y="1972185"/>
            <a:ext cx="8125182" cy="4268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82018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FREQUENTLY ASKED QUESTION</a:t>
            </a:r>
            <a:endParaRPr lang="en-US" sz="3400" dirty="0">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0675" y="2028825"/>
            <a:ext cx="5962650" cy="2800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0635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(2 of 2)</a:t>
            </a:r>
            <a:endParaRPr lang="en-US" dirty="0">
              <a:latin typeface="+mj-lt"/>
            </a:endParaRPr>
          </a:p>
        </p:txBody>
      </p:sp>
      <p:sp>
        <p:nvSpPr>
          <p:cNvPr id="24579" name="Content Placeholder 2"/>
          <p:cNvSpPr>
            <a:spLocks noGrp="1"/>
          </p:cNvSpPr>
          <p:nvPr>
            <p:ph idx="1"/>
          </p:nvPr>
        </p:nvSpPr>
        <p:spPr/>
        <p:txBody>
          <a:bodyPr/>
          <a:lstStyle/>
          <a:p>
            <a:pPr marL="0" indent="0">
              <a:buNone/>
            </a:pPr>
            <a:r>
              <a:rPr lang="en-US" b="1" dirty="0" smtClean="0">
                <a:solidFill>
                  <a:srgbClr val="005A70"/>
                </a:solidFill>
              </a:rPr>
              <a:t>127.6</a:t>
            </a:r>
            <a:r>
              <a:rPr lang="en-US" dirty="0" smtClean="0"/>
              <a:t> </a:t>
            </a:r>
            <a:r>
              <a:rPr lang="en-US" dirty="0"/>
              <a:t>Describe speed gears</a:t>
            </a:r>
            <a:r>
              <a:rPr lang="en-US" dirty="0" smtClean="0"/>
              <a:t>.</a:t>
            </a:r>
          </a:p>
          <a:p>
            <a:pPr marL="0" indent="0">
              <a:buNone/>
            </a:pPr>
            <a:r>
              <a:rPr lang="en-US" b="1" dirty="0" smtClean="0">
                <a:solidFill>
                  <a:srgbClr val="005A70"/>
                </a:solidFill>
              </a:rPr>
              <a:t>127.7</a:t>
            </a:r>
            <a:r>
              <a:rPr lang="en-US" dirty="0" smtClean="0"/>
              <a:t> </a:t>
            </a:r>
            <a:r>
              <a:rPr lang="en-US" dirty="0"/>
              <a:t>Explain the construction and operation of a synchronizer</a:t>
            </a:r>
            <a:r>
              <a:rPr lang="en-US" dirty="0" smtClean="0"/>
              <a:t>.</a:t>
            </a:r>
          </a:p>
          <a:p>
            <a:pPr marL="0" indent="0">
              <a:buNone/>
            </a:pPr>
            <a:r>
              <a:rPr lang="en-US" b="1" dirty="0" smtClean="0">
                <a:solidFill>
                  <a:schemeClr val="accent2"/>
                </a:solidFill>
              </a:rPr>
              <a:t>127.8</a:t>
            </a:r>
            <a:r>
              <a:rPr lang="en-US" dirty="0" smtClean="0"/>
              <a:t>  </a:t>
            </a:r>
            <a:r>
              <a:rPr lang="en-US" dirty="0"/>
              <a:t>Describe the torque flow through a five-speed manual transmission</a:t>
            </a:r>
            <a:r>
              <a:rPr lang="en-US" dirty="0" smtClean="0"/>
              <a:t>.</a:t>
            </a:r>
          </a:p>
          <a:p>
            <a:pPr marL="0" indent="0">
              <a:buNone/>
            </a:pPr>
            <a:r>
              <a:rPr lang="en-US" b="1" dirty="0" smtClean="0">
                <a:solidFill>
                  <a:schemeClr val="accent2"/>
                </a:solidFill>
              </a:rPr>
              <a:t>127.9</a:t>
            </a:r>
            <a:r>
              <a:rPr lang="en-US" dirty="0" smtClean="0"/>
              <a:t> </a:t>
            </a:r>
            <a:r>
              <a:rPr lang="en-US" dirty="0"/>
              <a:t>Describe the procedure to diagnose, remove, disassemble, </a:t>
            </a:r>
            <a:r>
              <a:rPr lang="en-US" dirty="0" smtClean="0"/>
              <a:t>and install </a:t>
            </a:r>
            <a:r>
              <a:rPr lang="en-US" dirty="0"/>
              <a:t>manual transmission/transaxle.</a:t>
            </a:r>
            <a:endParaRPr lang="en-US" dirty="0"/>
          </a:p>
        </p:txBody>
      </p:sp>
    </p:spTree>
    <p:extLst>
      <p:ext uri="{BB962C8B-B14F-4D97-AF65-F5344CB8AC3E}">
        <p14:creationId xmlns:p14="http://schemas.microsoft.com/office/powerpoint/2010/main" val="300537291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127.15 The torque capacity of a transmission is determined by the size of the gear and bearings used. The greater the distance, usually measured in millimeters such as 77 mm, between the main shaft and the countershaft, the greater the torque capacity</a:t>
            </a:r>
          </a:p>
        </p:txBody>
      </p:sp>
      <p:pic>
        <p:nvPicPr>
          <p:cNvPr id="3" name="Picture 2" descr="A figure shows a gearbox setup with gears on both the main shaft and countershaft. The distance between the main and countershaft affects the torque capacity.&#10;&#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26658" y="2303422"/>
            <a:ext cx="6290685" cy="3998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6062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TORQUE FLOW THROUGH A MANUAL TRANSMISSION </a:t>
            </a:r>
            <a:endParaRPr lang="en-US" dirty="0">
              <a:latin typeface="+mj-lt"/>
            </a:endParaRPr>
          </a:p>
        </p:txBody>
      </p:sp>
      <p:sp>
        <p:nvSpPr>
          <p:cNvPr id="3" name="Content Placeholder 2"/>
          <p:cNvSpPr>
            <a:spLocks noGrp="1"/>
          </p:cNvSpPr>
          <p:nvPr>
            <p:ph idx="1"/>
          </p:nvPr>
        </p:nvSpPr>
        <p:spPr/>
        <p:txBody>
          <a:bodyPr/>
          <a:lstStyle/>
          <a:p>
            <a:r>
              <a:rPr lang="en-US" dirty="0"/>
              <a:t>The engine torque is applied to the input shaft when the clutch </a:t>
            </a:r>
            <a:r>
              <a:rPr lang="en-US" dirty="0" smtClean="0"/>
              <a:t>is engaged </a:t>
            </a:r>
            <a:r>
              <a:rPr lang="en-US" dirty="0"/>
              <a:t>(clutch pedal up</a:t>
            </a:r>
            <a:r>
              <a:rPr lang="en-US" dirty="0" smtClean="0"/>
              <a:t>).</a:t>
            </a:r>
          </a:p>
          <a:p>
            <a:r>
              <a:rPr lang="en-US" dirty="0"/>
              <a:t>This torque is applied to the main </a:t>
            </a:r>
            <a:r>
              <a:rPr lang="en-US" dirty="0" smtClean="0"/>
              <a:t>gear.</a:t>
            </a:r>
          </a:p>
          <a:p>
            <a:r>
              <a:rPr lang="en-US" dirty="0"/>
              <a:t>The engine torque is multiplied by the ratio difference </a:t>
            </a:r>
            <a:r>
              <a:rPr lang="en-US" dirty="0" smtClean="0"/>
              <a:t>between the </a:t>
            </a:r>
            <a:r>
              <a:rPr lang="en-US" dirty="0"/>
              <a:t>main gear and the cluster gear</a:t>
            </a:r>
            <a:r>
              <a:rPr lang="en-US" dirty="0" smtClean="0"/>
              <a:t>.</a:t>
            </a:r>
          </a:p>
          <a:p>
            <a:r>
              <a:rPr lang="en-US" dirty="0"/>
              <a:t>The </a:t>
            </a:r>
            <a:r>
              <a:rPr lang="en-US" dirty="0" smtClean="0"/>
              <a:t>engine torque </a:t>
            </a:r>
            <a:r>
              <a:rPr lang="en-US" dirty="0"/>
              <a:t>then is applied to the drive wheels through the </a:t>
            </a:r>
            <a:r>
              <a:rPr lang="en-US" dirty="0" smtClean="0"/>
              <a:t>driveshaft, differential</a:t>
            </a:r>
            <a:r>
              <a:rPr lang="en-US" dirty="0"/>
              <a:t>, and drive axles.</a:t>
            </a:r>
            <a:endParaRPr lang="en-US" dirty="0"/>
          </a:p>
        </p:txBody>
      </p:sp>
    </p:spTree>
    <p:extLst>
      <p:ext uri="{BB962C8B-B14F-4D97-AF65-F5344CB8AC3E}">
        <p14:creationId xmlns:p14="http://schemas.microsoft.com/office/powerpoint/2010/main" val="21592657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SPEED GEARS</a:t>
            </a:r>
            <a:endParaRPr lang="en-US" dirty="0">
              <a:latin typeface="+mj-lt"/>
            </a:endParaRPr>
          </a:p>
        </p:txBody>
      </p:sp>
      <p:sp>
        <p:nvSpPr>
          <p:cNvPr id="3" name="Content Placeholder 2"/>
          <p:cNvSpPr>
            <a:spLocks noGrp="1"/>
          </p:cNvSpPr>
          <p:nvPr>
            <p:ph idx="1"/>
          </p:nvPr>
        </p:nvSpPr>
        <p:spPr/>
        <p:txBody>
          <a:bodyPr/>
          <a:lstStyle/>
          <a:p>
            <a:r>
              <a:rPr lang="en-US" dirty="0" smtClean="0"/>
              <a:t>The gears </a:t>
            </a:r>
            <a:r>
              <a:rPr lang="en-US" dirty="0"/>
              <a:t>on the main shaft are free to move on the shaft and are </a:t>
            </a:r>
            <a:r>
              <a:rPr lang="en-US" dirty="0" smtClean="0"/>
              <a:t>connected to </a:t>
            </a:r>
            <a:r>
              <a:rPr lang="en-US" dirty="0"/>
              <a:t>the main shaft through the synchronizer hub when a shift </a:t>
            </a:r>
            <a:r>
              <a:rPr lang="en-US" dirty="0" smtClean="0"/>
              <a:t>is made.</a:t>
            </a:r>
          </a:p>
          <a:p>
            <a:r>
              <a:rPr lang="en-US" dirty="0"/>
              <a:t>The gears that rotate on the main shaft are called speed </a:t>
            </a:r>
            <a:r>
              <a:rPr lang="en-US" dirty="0" smtClean="0"/>
              <a:t>gears and </a:t>
            </a:r>
            <a:r>
              <a:rPr lang="en-US" dirty="0"/>
              <a:t>are free to rotate on a film of oil or on bearings.</a:t>
            </a:r>
            <a:endParaRPr lang="en-US" dirty="0"/>
          </a:p>
        </p:txBody>
      </p:sp>
    </p:spTree>
    <p:extLst>
      <p:ext uri="{BB962C8B-B14F-4D97-AF65-F5344CB8AC3E}">
        <p14:creationId xmlns:p14="http://schemas.microsoft.com/office/powerpoint/2010/main" val="2651331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127.16 Notice that the countershaft and the main shaft both use gears of increasing size that mesh together</a:t>
            </a:r>
            <a:endParaRPr lang="en-US" dirty="0">
              <a:latin typeface="+mj-lt"/>
            </a:endParaRPr>
          </a:p>
        </p:txBody>
      </p:sp>
      <p:pic>
        <p:nvPicPr>
          <p:cNvPr id="3" name="Picture 2" descr="A photo shows gears on the countershaft and main shaft engaged togeth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955797" y="2057400"/>
            <a:ext cx="3232406" cy="3956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35229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SYNCHRONIZER PARTS AND OPERATION (1 OF 2)</a:t>
            </a:r>
            <a:endParaRPr lang="en-US" dirty="0">
              <a:latin typeface="+mj-lt"/>
            </a:endParaRPr>
          </a:p>
        </p:txBody>
      </p:sp>
      <p:sp>
        <p:nvSpPr>
          <p:cNvPr id="3" name="Content Placeholder 2"/>
          <p:cNvSpPr>
            <a:spLocks noGrp="1"/>
          </p:cNvSpPr>
          <p:nvPr>
            <p:ph idx="1"/>
          </p:nvPr>
        </p:nvSpPr>
        <p:spPr/>
        <p:txBody>
          <a:bodyPr/>
          <a:lstStyle/>
          <a:p>
            <a:r>
              <a:rPr lang="en-US" dirty="0"/>
              <a:t>Interlocks either in the shifter </a:t>
            </a:r>
            <a:r>
              <a:rPr lang="en-US" dirty="0" smtClean="0"/>
              <a:t>linkage itself </a:t>
            </a:r>
            <a:r>
              <a:rPr lang="en-US" dirty="0"/>
              <a:t>or inside the transmission/transaxle </a:t>
            </a:r>
            <a:r>
              <a:rPr lang="en-US" dirty="0" smtClean="0"/>
              <a:t>prevent selecting </a:t>
            </a:r>
            <a:r>
              <a:rPr lang="en-US" dirty="0"/>
              <a:t>two gears at the same time.</a:t>
            </a:r>
            <a:endParaRPr lang="en-US" dirty="0" smtClean="0"/>
          </a:p>
          <a:p>
            <a:r>
              <a:rPr lang="en-US" dirty="0" smtClean="0"/>
              <a:t>Synchronizers </a:t>
            </a:r>
            <a:r>
              <a:rPr lang="en-US" dirty="0"/>
              <a:t>are used in manual transmissions/transaxles </a:t>
            </a:r>
            <a:r>
              <a:rPr lang="en-US" dirty="0" smtClean="0"/>
              <a:t>to make </a:t>
            </a:r>
            <a:r>
              <a:rPr lang="en-US" dirty="0"/>
              <a:t>shifting easier</a:t>
            </a:r>
            <a:r>
              <a:rPr lang="en-US" dirty="0" smtClean="0"/>
              <a:t>.</a:t>
            </a:r>
          </a:p>
          <a:p>
            <a:r>
              <a:rPr lang="en-US" dirty="0"/>
              <a:t>To synchronize means to make two or </a:t>
            </a:r>
            <a:r>
              <a:rPr lang="en-US" dirty="0" smtClean="0"/>
              <a:t>more events </a:t>
            </a:r>
            <a:r>
              <a:rPr lang="en-US" dirty="0"/>
              <a:t>occur at the same time</a:t>
            </a:r>
            <a:r>
              <a:rPr lang="en-US" dirty="0" smtClean="0"/>
              <a:t>.</a:t>
            </a:r>
          </a:p>
          <a:p>
            <a:r>
              <a:rPr lang="en-US" dirty="0" smtClean="0"/>
              <a:t>The synchronizer ensures the two gears </a:t>
            </a:r>
            <a:r>
              <a:rPr lang="en-US" dirty="0"/>
              <a:t>to be meshed must be rotating at the same speed.</a:t>
            </a:r>
            <a:endParaRPr lang="en-US" dirty="0"/>
          </a:p>
        </p:txBody>
      </p:sp>
    </p:spTree>
    <p:extLst>
      <p:ext uri="{BB962C8B-B14F-4D97-AF65-F5344CB8AC3E}">
        <p14:creationId xmlns:p14="http://schemas.microsoft.com/office/powerpoint/2010/main" val="2403875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SYNCHRONIZER PARTS AND OPERATION </a:t>
            </a:r>
            <a:r>
              <a:rPr lang="en-US" dirty="0" smtClean="0">
                <a:latin typeface="+mj-lt"/>
              </a:rPr>
              <a:t>(2 </a:t>
            </a:r>
            <a:r>
              <a:rPr lang="en-US" dirty="0">
                <a:latin typeface="+mj-lt"/>
              </a:rPr>
              <a:t>OF 2)</a:t>
            </a:r>
          </a:p>
        </p:txBody>
      </p:sp>
      <p:sp>
        <p:nvSpPr>
          <p:cNvPr id="3" name="Content Placeholder 2"/>
          <p:cNvSpPr>
            <a:spLocks noGrp="1"/>
          </p:cNvSpPr>
          <p:nvPr>
            <p:ph idx="1"/>
          </p:nvPr>
        </p:nvSpPr>
        <p:spPr/>
        <p:txBody>
          <a:bodyPr/>
          <a:lstStyle/>
          <a:p>
            <a:r>
              <a:rPr lang="en-US" dirty="0" smtClean="0"/>
              <a:t>Synchronizer Construction</a:t>
            </a:r>
          </a:p>
          <a:p>
            <a:pPr lvl="1"/>
            <a:r>
              <a:rPr lang="en-US" dirty="0"/>
              <a:t>Although there are a </a:t>
            </a:r>
            <a:r>
              <a:rPr lang="en-US" dirty="0" smtClean="0"/>
              <a:t>number of </a:t>
            </a:r>
            <a:r>
              <a:rPr lang="en-US" dirty="0"/>
              <a:t>design variations, all are similar and include a hub, a </a:t>
            </a:r>
            <a:r>
              <a:rPr lang="en-US" dirty="0" smtClean="0"/>
              <a:t>sliding sleeve</a:t>
            </a:r>
            <a:r>
              <a:rPr lang="en-US" dirty="0"/>
              <a:t>, a blocker ring, (or stop ring or synchronizer ring), keys</a:t>
            </a:r>
            <a:r>
              <a:rPr lang="en-US" dirty="0" smtClean="0"/>
              <a:t>,</a:t>
            </a:r>
            <a:r>
              <a:rPr lang="en-US" dirty="0"/>
              <a:t> and springs</a:t>
            </a:r>
            <a:r>
              <a:rPr lang="en-US" dirty="0" smtClean="0"/>
              <a:t>.</a:t>
            </a:r>
          </a:p>
          <a:p>
            <a:r>
              <a:rPr lang="en-US" dirty="0" smtClean="0"/>
              <a:t>Synchronizer Operation</a:t>
            </a:r>
          </a:p>
          <a:p>
            <a:pPr lvl="1"/>
            <a:r>
              <a:rPr lang="en-US" dirty="0" smtClean="0"/>
              <a:t>When </a:t>
            </a:r>
            <a:r>
              <a:rPr lang="en-US" dirty="0"/>
              <a:t>a force on the sleeve that moves it </a:t>
            </a:r>
            <a:r>
              <a:rPr lang="en-US" dirty="0" smtClean="0"/>
              <a:t>toward the </a:t>
            </a:r>
            <a:r>
              <a:rPr lang="en-US" dirty="0"/>
              <a:t>speed gear. </a:t>
            </a:r>
            <a:r>
              <a:rPr lang="en-US" dirty="0" smtClean="0"/>
              <a:t>The </a:t>
            </a:r>
            <a:r>
              <a:rPr lang="en-US" dirty="0"/>
              <a:t>sleeve and the inserts contact the stop ring (blocking ring</a:t>
            </a:r>
            <a:r>
              <a:rPr lang="en-US" dirty="0" smtClean="0"/>
              <a:t>). The </a:t>
            </a:r>
            <a:r>
              <a:rPr lang="en-US" dirty="0"/>
              <a:t>synchronizer ring (stop ring) engages the </a:t>
            </a:r>
            <a:r>
              <a:rPr lang="en-US" dirty="0" smtClean="0"/>
              <a:t>cone on </a:t>
            </a:r>
            <a:r>
              <a:rPr lang="en-US" dirty="0"/>
              <a:t>the speed gear, causing both assemblies to reach the same speed. </a:t>
            </a:r>
            <a:endParaRPr lang="en-US" dirty="0"/>
          </a:p>
        </p:txBody>
      </p:sp>
    </p:spTree>
    <p:extLst>
      <p:ext uri="{BB962C8B-B14F-4D97-AF65-F5344CB8AC3E}">
        <p14:creationId xmlns:p14="http://schemas.microsoft.com/office/powerpoint/2010/main" val="442915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127.17 A typical shift mechanism is designed to not only give the driver a solid feel when shifting, but also prevents shifting into reverse except from the neutral position</a:t>
            </a:r>
          </a:p>
        </p:txBody>
      </p:sp>
      <p:pic>
        <p:nvPicPr>
          <p:cNvPr id="3" name="Picture 2" descr="A figure shows a shift lever with help of ball socket joint, shifting the gears using a shaft mechanism. Three shafts connected together with every shaft having a shaft fork.&#10;Spring, notch and detent ball are present together.&#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55036" y="2117141"/>
            <a:ext cx="5433928" cy="4158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67966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04800"/>
            <a:ext cx="8229600" cy="1097280"/>
          </a:xfrm>
        </p:spPr>
        <p:txBody>
          <a:bodyPr/>
          <a:lstStyle/>
          <a:p>
            <a:r>
              <a:rPr lang="en-US" sz="1800" dirty="0">
                <a:latin typeface="+mj-lt"/>
              </a:rPr>
              <a:t>Figure 127.18 </a:t>
            </a:r>
            <a:r>
              <a:rPr lang="en-US" sz="1800" dirty="0" smtClean="0">
                <a:latin typeface="+mj-lt"/>
              </a:rPr>
              <a:t>When </a:t>
            </a:r>
            <a:r>
              <a:rPr lang="en-US" sz="1800" dirty="0">
                <a:latin typeface="+mj-lt"/>
              </a:rPr>
              <a:t>a shift is made, the sleeve is moved toward the speed gear. The sleeve presses the stop ring </a:t>
            </a:r>
            <a:r>
              <a:rPr lang="en-US" sz="1800" dirty="0" smtClean="0">
                <a:latin typeface="+mj-lt"/>
              </a:rPr>
              <a:t>against </a:t>
            </a:r>
            <a:r>
              <a:rPr lang="en-US" sz="1800" dirty="0">
                <a:latin typeface="+mj-lt"/>
              </a:rPr>
              <a:t>the cone area of the speed gear. The friction between the stop ring and the speed gear causes the speed of the two to become equal, permitting the sleeve to engage the gear clutch teeth of the speed gear. </a:t>
            </a:r>
          </a:p>
        </p:txBody>
      </p:sp>
      <p:pic>
        <p:nvPicPr>
          <p:cNvPr id="3" name="Picture 2" descr="A figure shows an assembly of the spur gear, clutch gear teeth, and synchronizer sleeve. Gear is inserted on clutch gear and placed this setup inside a synchronizer sleev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15122" y="2438400"/>
            <a:ext cx="4113755" cy="3395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07636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127.19 Typical synchronizer assembly</a:t>
            </a:r>
            <a:endParaRPr lang="en-US" dirty="0">
              <a:latin typeface="+mj-lt"/>
            </a:endParaRPr>
          </a:p>
        </p:txBody>
      </p:sp>
      <p:pic>
        <p:nvPicPr>
          <p:cNvPr id="3" name="Picture 2" descr="A photo shows a synchronizer assembly, where sleeve, block ring, and gear clutch are inserted inside a speed gea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31842" y="1591720"/>
            <a:ext cx="5080316" cy="4556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39001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mj-lt"/>
              </a:rPr>
              <a:t>Figure 127.20 Synchronizer keys are attached to the clutch hub and push against the synchronizer ring when the sleeve is being moved during a shift. Notice the grooves on the synchronizer ring. These grooves prevent lubricating oil from becoming trapped between the ring and the cone surface of the speed gear. </a:t>
            </a:r>
          </a:p>
        </p:txBody>
      </p:sp>
      <p:pic>
        <p:nvPicPr>
          <p:cNvPr id="3" name="Picture 2" descr="A figure shows the assembly of gear wheels in a line. Synchronizer ring is in extreme left and synchronizer sleeve, clutch hub, key springs, synchronizer ring, and a speed gear aligned in a single axi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0026" y="2362200"/>
            <a:ext cx="7743947" cy="3475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3992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THE NEED FOR A TRANSMISSION</a:t>
            </a:r>
            <a:endParaRPr lang="en-US" dirty="0">
              <a:latin typeface="+mj-lt"/>
            </a:endParaRPr>
          </a:p>
        </p:txBody>
      </p:sp>
      <p:sp>
        <p:nvSpPr>
          <p:cNvPr id="25603" name="Content Placeholder 2"/>
          <p:cNvSpPr>
            <a:spLocks noGrp="1"/>
          </p:cNvSpPr>
          <p:nvPr>
            <p:ph idx="1"/>
          </p:nvPr>
        </p:nvSpPr>
        <p:spPr>
          <a:xfrm>
            <a:off x="457200" y="1600200"/>
            <a:ext cx="8077200" cy="4525963"/>
          </a:xfrm>
        </p:spPr>
        <p:txBody>
          <a:bodyPr/>
          <a:lstStyle/>
          <a:p>
            <a:r>
              <a:rPr lang="en-US" dirty="0"/>
              <a:t>A vehicle requires a lot of torque to start off and to climb hills, </a:t>
            </a:r>
            <a:r>
              <a:rPr lang="en-US" dirty="0" smtClean="0"/>
              <a:t>yet it </a:t>
            </a:r>
            <a:r>
              <a:rPr lang="en-US" dirty="0"/>
              <a:t>does not require as much torque to move on level ground</a:t>
            </a:r>
            <a:r>
              <a:rPr lang="en-US" dirty="0" smtClean="0"/>
              <a:t>.</a:t>
            </a:r>
          </a:p>
          <a:p>
            <a:r>
              <a:rPr lang="en-US" dirty="0"/>
              <a:t>Using gears allows </a:t>
            </a:r>
            <a:r>
              <a:rPr lang="en-US" dirty="0" smtClean="0"/>
              <a:t>the engine </a:t>
            </a:r>
            <a:r>
              <a:rPr lang="en-US" dirty="0"/>
              <a:t>speed to increase at low vehicle speeds yet still permits </a:t>
            </a:r>
            <a:r>
              <a:rPr lang="en-US" dirty="0" smtClean="0"/>
              <a:t>the engine </a:t>
            </a:r>
            <a:r>
              <a:rPr lang="en-US" dirty="0"/>
              <a:t>speed to drop at higher speeds to save fuel and reduce </a:t>
            </a:r>
            <a:r>
              <a:rPr lang="en-US" dirty="0" smtClean="0"/>
              <a:t>exhaust emissions</a:t>
            </a:r>
            <a:r>
              <a:rPr lang="en-US" dirty="0"/>
              <a:t>.</a:t>
            </a:r>
            <a:endParaRPr lang="en-US" dirty="0" smtClean="0">
              <a:solidFill>
                <a:srgbClr val="0000FF"/>
              </a:solidFill>
            </a:endParaRPr>
          </a:p>
          <a:p>
            <a:pPr lvl="1"/>
            <a:endParaRPr lang="en-US" dirty="0" smtClean="0">
              <a:solidFill>
                <a:schemeClr val="tx2"/>
              </a:solidFill>
            </a:endParaRPr>
          </a:p>
        </p:txBody>
      </p:sp>
    </p:spTree>
    <p:extLst>
      <p:ext uri="{BB962C8B-B14F-4D97-AF65-F5344CB8AC3E}">
        <p14:creationId xmlns:p14="http://schemas.microsoft.com/office/powerpoint/2010/main" val="25913709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mj-lt"/>
              </a:rPr>
              <a:t>Figure 127.21 A shift sequence starts when the shift fork </a:t>
            </a:r>
            <a:r>
              <a:rPr lang="en-US" sz="1800" dirty="0" smtClean="0">
                <a:latin typeface="+mj-lt"/>
              </a:rPr>
              <a:t>applies </a:t>
            </a:r>
            <a:r>
              <a:rPr lang="en-US" sz="1800" dirty="0">
                <a:latin typeface="+mj-lt"/>
              </a:rPr>
              <a:t>a force on the sleeve that moves it toward the speed gear. (2) The sleeve and the inserts contact the stop </a:t>
            </a:r>
            <a:r>
              <a:rPr lang="en-US" sz="1800" dirty="0" smtClean="0">
                <a:latin typeface="+mj-lt"/>
              </a:rPr>
              <a:t>ring. </a:t>
            </a:r>
            <a:r>
              <a:rPr lang="en-US" sz="1800" dirty="0">
                <a:latin typeface="+mj-lt"/>
              </a:rPr>
              <a:t>(3) The synchronizer ring </a:t>
            </a:r>
            <a:r>
              <a:rPr lang="en-US" sz="1800" dirty="0" smtClean="0">
                <a:latin typeface="+mj-lt"/>
              </a:rPr>
              <a:t>engages </a:t>
            </a:r>
            <a:r>
              <a:rPr lang="en-US" sz="1800" dirty="0">
                <a:latin typeface="+mj-lt"/>
              </a:rPr>
              <a:t>the cone on the speed gear, causing both assemblies to reach the same speed. (4</a:t>
            </a:r>
            <a:r>
              <a:rPr lang="en-US" sz="1800" dirty="0" smtClean="0">
                <a:latin typeface="+mj-lt"/>
              </a:rPr>
              <a:t>)</a:t>
            </a:r>
            <a:endParaRPr lang="en-US" sz="1800" dirty="0">
              <a:latin typeface="+mj-lt"/>
            </a:endParaRPr>
          </a:p>
        </p:txBody>
      </p:sp>
      <p:pic>
        <p:nvPicPr>
          <p:cNvPr id="3" name="Picture 2" descr="The entire setup is divided into 4 stages in the first stage stop ring is moved toward the speed gear. &#10;In the second stage, the sleeve is in contact with the stop ring&#10;In the third stage, stop ring is pushed into gear cone. In the fourth stage fully engagement is don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63436" y="2552338"/>
            <a:ext cx="6417128" cy="3745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5607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127.22 Before reassembling the transmission/transaxle, carefully inspect the splines on the synchronizer sleeves for wear. The shape of the splines helps prevent the transmission/transaxle from jumping out of gear during acceleration and deceleration</a:t>
            </a:r>
            <a:endParaRPr lang="en-US" dirty="0">
              <a:latin typeface="+mj-lt"/>
            </a:endParaRPr>
          </a:p>
        </p:txBody>
      </p:sp>
      <p:pic>
        <p:nvPicPr>
          <p:cNvPr id="3" name="Picture 2" descr="A figure shows a torque lock inserted into the transaxle. Toque lock helps control pop-out during acceleration and deceleration."/>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88029" y="2362200"/>
            <a:ext cx="4767942" cy="3648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24586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Figure 127.23 Exploded view of a triple-cone synchronizer. The inner and outer rings rotate with the synchronizer sleeve while the middle ring rotates with the speed gear</a:t>
            </a:r>
          </a:p>
        </p:txBody>
      </p:sp>
      <p:pic>
        <p:nvPicPr>
          <p:cNvPr id="3" name="Picture 2" descr="A figure shows an assembly of gear cone inserted with the inner ring, middle ring, and outer ring on i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57367" y="2032915"/>
            <a:ext cx="6229266" cy="4261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5346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2: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smtClean="0">
                <a:solidFill>
                  <a:srgbClr val="000000"/>
                </a:solidFill>
              </a:rPr>
              <a:t>What is the purpose of the synchronizer?</a:t>
            </a:r>
            <a:endParaRPr lang="en-US" sz="4000" dirty="0">
              <a:solidFill>
                <a:srgbClr val="000000"/>
              </a:solidFill>
            </a:endParaRPr>
          </a:p>
        </p:txBody>
      </p:sp>
    </p:spTree>
    <p:extLst>
      <p:ext uri="{BB962C8B-B14F-4D97-AF65-F5344CB8AC3E}">
        <p14:creationId xmlns:p14="http://schemas.microsoft.com/office/powerpoint/2010/main" val="2374300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2:</a:t>
            </a:r>
            <a:endParaRPr lang="en-US" sz="3400" dirty="0">
              <a:solidFill>
                <a:srgbClr val="F8F9D3"/>
              </a:solidFill>
              <a:latin typeface="+mj-lt"/>
            </a:endParaRPr>
          </a:p>
        </p:txBody>
      </p:sp>
      <p:sp>
        <p:nvSpPr>
          <p:cNvPr id="6" name="Rectangle 5"/>
          <p:cNvSpPr/>
          <p:nvPr/>
        </p:nvSpPr>
        <p:spPr>
          <a:xfrm>
            <a:off x="168876" y="1975554"/>
            <a:ext cx="8534400" cy="1938992"/>
          </a:xfrm>
          <a:prstGeom prst="rect">
            <a:avLst/>
          </a:prstGeom>
        </p:spPr>
        <p:txBody>
          <a:bodyPr wrap="square">
            <a:spAutoFit/>
          </a:bodyPr>
          <a:lstStyle/>
          <a:p>
            <a:r>
              <a:rPr lang="en-US" sz="4000" dirty="0"/>
              <a:t>The synchronizer ensures the two gears to be meshed must be rotating at the same speed.</a:t>
            </a:r>
            <a:endParaRPr lang="en-US" sz="4000" dirty="0"/>
          </a:p>
        </p:txBody>
      </p:sp>
    </p:spTree>
    <p:extLst>
      <p:ext uri="{BB962C8B-B14F-4D97-AF65-F5344CB8AC3E}">
        <p14:creationId xmlns:p14="http://schemas.microsoft.com/office/powerpoint/2010/main" val="2508462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FIVE SPEED TRANSMISSION TORQUE FLOW (1 OF 3)</a:t>
            </a:r>
            <a:endParaRPr lang="en-US" dirty="0">
              <a:latin typeface="+mj-lt"/>
            </a:endParaRPr>
          </a:p>
        </p:txBody>
      </p:sp>
      <p:sp>
        <p:nvSpPr>
          <p:cNvPr id="3" name="Content Placeholder 2"/>
          <p:cNvSpPr>
            <a:spLocks noGrp="1"/>
          </p:cNvSpPr>
          <p:nvPr>
            <p:ph idx="1"/>
          </p:nvPr>
        </p:nvSpPr>
        <p:spPr/>
        <p:txBody>
          <a:bodyPr/>
          <a:lstStyle/>
          <a:p>
            <a:r>
              <a:rPr lang="en-US" dirty="0" smtClean="0"/>
              <a:t>Neutral</a:t>
            </a:r>
          </a:p>
          <a:p>
            <a:pPr lvl="1"/>
            <a:r>
              <a:rPr lang="en-US" dirty="0" smtClean="0"/>
              <a:t>All </a:t>
            </a:r>
            <a:r>
              <a:rPr lang="en-US" dirty="0"/>
              <a:t>of the synchronizer sleeves are </a:t>
            </a:r>
            <a:r>
              <a:rPr lang="en-US" dirty="0" smtClean="0"/>
              <a:t>centered on </a:t>
            </a:r>
            <a:r>
              <a:rPr lang="en-US" dirty="0"/>
              <a:t>their </a:t>
            </a:r>
            <a:r>
              <a:rPr lang="en-US" dirty="0" smtClean="0"/>
              <a:t>hubs.</a:t>
            </a:r>
          </a:p>
          <a:p>
            <a:r>
              <a:rPr lang="en-US" dirty="0" smtClean="0"/>
              <a:t>First Gear</a:t>
            </a:r>
          </a:p>
          <a:p>
            <a:pPr lvl="1"/>
            <a:r>
              <a:rPr lang="en-US" dirty="0"/>
              <a:t>In first gear, the shift linkage slides the 1–2 </a:t>
            </a:r>
            <a:r>
              <a:rPr lang="en-US" dirty="0" smtClean="0"/>
              <a:t>synchronizer sleeve </a:t>
            </a:r>
            <a:r>
              <a:rPr lang="en-US" dirty="0"/>
              <a:t>rearward toward the first speed gear</a:t>
            </a:r>
            <a:r>
              <a:rPr lang="en-US" dirty="0" smtClean="0"/>
              <a:t>.</a:t>
            </a:r>
          </a:p>
          <a:p>
            <a:r>
              <a:rPr lang="en-US" dirty="0" smtClean="0"/>
              <a:t>Second Gear</a:t>
            </a:r>
          </a:p>
          <a:p>
            <a:pPr lvl="1"/>
            <a:r>
              <a:rPr lang="en-US" dirty="0"/>
              <a:t>In second gear, the shift linkage slides the 1–2 </a:t>
            </a:r>
            <a:r>
              <a:rPr lang="en-US" dirty="0" smtClean="0"/>
              <a:t>synchronizer sleeve </a:t>
            </a:r>
            <a:r>
              <a:rPr lang="en-US" dirty="0"/>
              <a:t>forward, away from the first speed gear and </a:t>
            </a:r>
            <a:r>
              <a:rPr lang="en-US" dirty="0" smtClean="0"/>
              <a:t>toward the </a:t>
            </a:r>
            <a:r>
              <a:rPr lang="en-US" dirty="0"/>
              <a:t>second speed gear.</a:t>
            </a:r>
            <a:endParaRPr lang="en-US" dirty="0" smtClean="0"/>
          </a:p>
          <a:p>
            <a:pPr lvl="1"/>
            <a:endParaRPr lang="en-US" dirty="0"/>
          </a:p>
        </p:txBody>
      </p:sp>
    </p:spTree>
    <p:extLst>
      <p:ext uri="{BB962C8B-B14F-4D97-AF65-F5344CB8AC3E}">
        <p14:creationId xmlns:p14="http://schemas.microsoft.com/office/powerpoint/2010/main" val="8143044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FIVE SPEED TRANSMISSION TORQUE FLOW </a:t>
            </a:r>
            <a:r>
              <a:rPr lang="en-US" dirty="0" smtClean="0">
                <a:latin typeface="+mj-lt"/>
              </a:rPr>
              <a:t>(2 </a:t>
            </a:r>
            <a:r>
              <a:rPr lang="en-US" dirty="0">
                <a:latin typeface="+mj-lt"/>
              </a:rPr>
              <a:t>OF </a:t>
            </a:r>
            <a:r>
              <a:rPr lang="en-US" dirty="0" smtClean="0">
                <a:latin typeface="+mj-lt"/>
              </a:rPr>
              <a:t>3)</a:t>
            </a:r>
            <a:endParaRPr lang="en-US" dirty="0">
              <a:latin typeface="+mj-lt"/>
            </a:endParaRPr>
          </a:p>
        </p:txBody>
      </p:sp>
      <p:sp>
        <p:nvSpPr>
          <p:cNvPr id="3" name="Content Placeholder 2"/>
          <p:cNvSpPr>
            <a:spLocks noGrp="1"/>
          </p:cNvSpPr>
          <p:nvPr>
            <p:ph idx="1"/>
          </p:nvPr>
        </p:nvSpPr>
        <p:spPr/>
        <p:txBody>
          <a:bodyPr/>
          <a:lstStyle/>
          <a:p>
            <a:r>
              <a:rPr lang="en-US" dirty="0" smtClean="0"/>
              <a:t>Third Gear</a:t>
            </a:r>
          </a:p>
          <a:p>
            <a:pPr lvl="1"/>
            <a:r>
              <a:rPr lang="en-US" dirty="0"/>
              <a:t>In third gear, the shift linkage centers the 1–2 </a:t>
            </a:r>
            <a:r>
              <a:rPr lang="en-US" dirty="0" smtClean="0"/>
              <a:t>synchronizer sleeve </a:t>
            </a:r>
            <a:r>
              <a:rPr lang="en-US" dirty="0"/>
              <a:t>and moves the 3–4 synchronizer sleeve back </a:t>
            </a:r>
            <a:r>
              <a:rPr lang="en-US" dirty="0" smtClean="0"/>
              <a:t>toward the </a:t>
            </a:r>
            <a:r>
              <a:rPr lang="en-US" dirty="0"/>
              <a:t>third speed gear</a:t>
            </a:r>
            <a:r>
              <a:rPr lang="en-US" dirty="0" smtClean="0"/>
              <a:t>.</a:t>
            </a:r>
          </a:p>
          <a:p>
            <a:r>
              <a:rPr lang="en-US" dirty="0" smtClean="0"/>
              <a:t>Fourth Gear</a:t>
            </a:r>
          </a:p>
          <a:p>
            <a:pPr lvl="1"/>
            <a:r>
              <a:rPr lang="en-US" dirty="0"/>
              <a:t>In fourth gear, the shift linkage moves the 3–4 </a:t>
            </a:r>
            <a:r>
              <a:rPr lang="en-US" dirty="0" smtClean="0"/>
              <a:t>synchronizer sleeve </a:t>
            </a:r>
            <a:r>
              <a:rPr lang="en-US" dirty="0"/>
              <a:t>forward, away from the third speed gear and </a:t>
            </a:r>
            <a:r>
              <a:rPr lang="en-US" dirty="0" smtClean="0"/>
              <a:t>toward the </a:t>
            </a:r>
            <a:r>
              <a:rPr lang="en-US" dirty="0"/>
              <a:t>input shaft drive gear.</a:t>
            </a:r>
            <a:endParaRPr lang="en-US" dirty="0"/>
          </a:p>
        </p:txBody>
      </p:sp>
    </p:spTree>
    <p:extLst>
      <p:ext uri="{BB962C8B-B14F-4D97-AF65-F5344CB8AC3E}">
        <p14:creationId xmlns:p14="http://schemas.microsoft.com/office/powerpoint/2010/main" val="439001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FIVE SPEED TRANSMISSION TORQUE FLOW </a:t>
            </a:r>
            <a:r>
              <a:rPr lang="en-US" dirty="0" smtClean="0">
                <a:latin typeface="+mj-lt"/>
              </a:rPr>
              <a:t>(3 </a:t>
            </a:r>
            <a:r>
              <a:rPr lang="en-US" dirty="0">
                <a:latin typeface="+mj-lt"/>
              </a:rPr>
              <a:t>OF </a:t>
            </a:r>
            <a:r>
              <a:rPr lang="en-US" dirty="0" smtClean="0">
                <a:latin typeface="+mj-lt"/>
              </a:rPr>
              <a:t>3)</a:t>
            </a:r>
            <a:endParaRPr lang="en-US" dirty="0">
              <a:latin typeface="+mj-lt"/>
            </a:endParaRPr>
          </a:p>
        </p:txBody>
      </p:sp>
      <p:sp>
        <p:nvSpPr>
          <p:cNvPr id="3" name="Content Placeholder 2"/>
          <p:cNvSpPr>
            <a:spLocks noGrp="1"/>
          </p:cNvSpPr>
          <p:nvPr>
            <p:ph idx="1"/>
          </p:nvPr>
        </p:nvSpPr>
        <p:spPr/>
        <p:txBody>
          <a:bodyPr/>
          <a:lstStyle/>
          <a:p>
            <a:r>
              <a:rPr lang="en-US" dirty="0" smtClean="0"/>
              <a:t>Fifth Gear</a:t>
            </a:r>
          </a:p>
          <a:p>
            <a:pPr lvl="1"/>
            <a:r>
              <a:rPr lang="en-US" dirty="0"/>
              <a:t>In fifth gear, the shift linkage centers the 3–4 </a:t>
            </a:r>
            <a:r>
              <a:rPr lang="en-US" dirty="0" smtClean="0"/>
              <a:t>synchronizer sleeve </a:t>
            </a:r>
            <a:r>
              <a:rPr lang="en-US" dirty="0"/>
              <a:t>and moves the fifth synchronizer sleeve toward the </a:t>
            </a:r>
            <a:r>
              <a:rPr lang="en-US" dirty="0" smtClean="0"/>
              <a:t>fifth speed </a:t>
            </a:r>
            <a:r>
              <a:rPr lang="en-US" dirty="0"/>
              <a:t>gear</a:t>
            </a:r>
            <a:r>
              <a:rPr lang="en-US" dirty="0" smtClean="0"/>
              <a:t>.</a:t>
            </a:r>
          </a:p>
          <a:p>
            <a:r>
              <a:rPr lang="en-US" dirty="0" smtClean="0"/>
              <a:t>Reverse </a:t>
            </a:r>
          </a:p>
          <a:p>
            <a:pPr lvl="1"/>
            <a:r>
              <a:rPr lang="en-US" dirty="0"/>
              <a:t>There are two common reverse gear designs used </a:t>
            </a:r>
            <a:r>
              <a:rPr lang="en-US" dirty="0" smtClean="0"/>
              <a:t>on transmissions:</a:t>
            </a:r>
          </a:p>
          <a:p>
            <a:pPr lvl="1"/>
            <a:r>
              <a:rPr lang="en-US" dirty="0" smtClean="0"/>
              <a:t>Sliding gear</a:t>
            </a:r>
          </a:p>
          <a:p>
            <a:pPr lvl="1"/>
            <a:r>
              <a:rPr lang="en-US" dirty="0" smtClean="0"/>
              <a:t>Constant-mesh gear</a:t>
            </a:r>
          </a:p>
          <a:p>
            <a:pPr lvl="1"/>
            <a:endParaRPr lang="en-US" dirty="0"/>
          </a:p>
        </p:txBody>
      </p:sp>
    </p:spTree>
    <p:extLst>
      <p:ext uri="{BB962C8B-B14F-4D97-AF65-F5344CB8AC3E}">
        <p14:creationId xmlns:p14="http://schemas.microsoft.com/office/powerpoint/2010/main" val="4919387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Figure 127.24 In neutral, the input shaft and the countershaft are rotating if the clutch is engaged (clutch pedal up), but no torque is being transmitted through the transmission</a:t>
            </a:r>
          </a:p>
        </p:txBody>
      </p:sp>
      <p:pic>
        <p:nvPicPr>
          <p:cNvPr id="3" name="Picture 2" descr="A figure shows different type of shafts present in a neutral gearing work:&#10;1.An input shaft is present on the extreme left of a neutral gearing work&#10;2.A neutral and a counter shaft at the center&#10;3.An output shaft if present on the extreme right of a neutral gearing work&#10;and a reverse idler shaf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93588" y="2286000"/>
            <a:ext cx="6288925" cy="3663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54733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127.25 In first gear, the 1–2 synchronizer sleeve is moved rearward, locking the first speed gear to the output shaft. Torque is transmitted from the input shaft to the countershaft and then to the output shaft</a:t>
            </a:r>
          </a:p>
        </p:txBody>
      </p:sp>
      <p:pic>
        <p:nvPicPr>
          <p:cNvPr id="3" name="Picture 2" descr="A figure shows how first gear in automobile works. The 1st gear from right on the main shaft coincides with the 1st right gear on the countershaft.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69252" y="2209800"/>
            <a:ext cx="6972300" cy="3748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7658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GEAR TYPES (1 OF 2)</a:t>
            </a:r>
            <a:endParaRPr lang="en-US" dirty="0">
              <a:latin typeface="+mj-lt"/>
            </a:endParaRPr>
          </a:p>
        </p:txBody>
      </p:sp>
      <p:sp>
        <p:nvSpPr>
          <p:cNvPr id="3" name="Content Placeholder 2"/>
          <p:cNvSpPr>
            <a:spLocks noGrp="1"/>
          </p:cNvSpPr>
          <p:nvPr>
            <p:ph idx="1"/>
          </p:nvPr>
        </p:nvSpPr>
        <p:spPr/>
        <p:txBody>
          <a:bodyPr/>
          <a:lstStyle/>
          <a:p>
            <a:r>
              <a:rPr lang="en-US" dirty="0" smtClean="0"/>
              <a:t>Spur Gear</a:t>
            </a:r>
          </a:p>
          <a:p>
            <a:pPr lvl="1"/>
            <a:r>
              <a:rPr lang="en-US" dirty="0"/>
              <a:t>A spur gear consists of a gear blank with straight-cut teeth </a:t>
            </a:r>
            <a:r>
              <a:rPr lang="en-US" dirty="0" smtClean="0"/>
              <a:t>around its </a:t>
            </a:r>
            <a:r>
              <a:rPr lang="en-US" dirty="0"/>
              <a:t>entire circumference</a:t>
            </a:r>
            <a:r>
              <a:rPr lang="en-US" dirty="0" smtClean="0"/>
              <a:t>.</a:t>
            </a:r>
          </a:p>
          <a:p>
            <a:r>
              <a:rPr lang="en-US" dirty="0" smtClean="0"/>
              <a:t>Helical Gear</a:t>
            </a:r>
          </a:p>
          <a:p>
            <a:pPr lvl="1"/>
            <a:r>
              <a:rPr lang="en-US" dirty="0"/>
              <a:t>A helical gear, although similar to a spur gear, has its teeth </a:t>
            </a:r>
            <a:r>
              <a:rPr lang="en-US" dirty="0" smtClean="0"/>
              <a:t>cut at </a:t>
            </a:r>
            <a:r>
              <a:rPr lang="en-US" dirty="0"/>
              <a:t>an angle to the axis of the gear</a:t>
            </a:r>
            <a:r>
              <a:rPr lang="en-US" dirty="0" smtClean="0"/>
              <a:t>.</a:t>
            </a:r>
          </a:p>
          <a:p>
            <a:r>
              <a:rPr lang="en-US" dirty="0" smtClean="0"/>
              <a:t>External Gears</a:t>
            </a:r>
          </a:p>
          <a:p>
            <a:pPr lvl="1"/>
            <a:r>
              <a:rPr lang="en-US" dirty="0" smtClean="0"/>
              <a:t>Gear </a:t>
            </a:r>
            <a:r>
              <a:rPr lang="en-US" dirty="0"/>
              <a:t>teeth on their outside circumference</a:t>
            </a:r>
            <a:endParaRPr lang="en-US" dirty="0"/>
          </a:p>
        </p:txBody>
      </p:sp>
    </p:spTree>
    <p:extLst>
      <p:ext uri="{BB962C8B-B14F-4D97-AF65-F5344CB8AC3E}">
        <p14:creationId xmlns:p14="http://schemas.microsoft.com/office/powerpoint/2010/main" val="26529890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127.26 In second gear, the 1–2 synchronizer sleeve is moved forward, which locks the second speed gear to the output shaft</a:t>
            </a:r>
            <a:endParaRPr lang="en-US" dirty="0">
              <a:latin typeface="+mj-lt"/>
            </a:endParaRPr>
          </a:p>
        </p:txBody>
      </p:sp>
      <p:pic>
        <p:nvPicPr>
          <p:cNvPr id="3" name="Picture 2" descr="A figure shows how second gear in automobile works. the 2nd gear from right on the main shaft meshes with the 2nd right gear on the countershaf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68938" y="2133600"/>
            <a:ext cx="7206124" cy="3853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06811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127.27 To achieve third gear, the shaft linkage first centers the 1–2 synchronizer sleeve and then moves the 3–4 synchronizer sleeve rearward, locking third speed gear to the output shaft</a:t>
            </a:r>
          </a:p>
        </p:txBody>
      </p:sp>
      <p:pic>
        <p:nvPicPr>
          <p:cNvPr id="3" name="Picture 2" descr="A figure shows how third gear in automobile works. The 3rd gear from right on the main shaft meshes with the 3rd gear on the countershaf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88768" y="2209800"/>
            <a:ext cx="7134776" cy="3775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4615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127.28 In fourth gear, the 3–4 synchronizer sleeve is moved forward, which locks the fourth speed gear to the output shaft</a:t>
            </a:r>
            <a:endParaRPr lang="en-US" dirty="0">
              <a:latin typeface="+mj-lt"/>
            </a:endParaRPr>
          </a:p>
        </p:txBody>
      </p:sp>
      <p:pic>
        <p:nvPicPr>
          <p:cNvPr id="3" name="Picture 2" descr="A figure shows how fourth gear in automobile works. In fourth gear direct power is transmitted by the main shaft.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04612" y="2133600"/>
            <a:ext cx="7134775" cy="3775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39731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127.29 To achieve fifth gear, the shift linkage first centers the 3–4 synchronizer sleeve and then moves the fifth synchronizer sleeve toward the fifth speed gear, locking it to the output </a:t>
            </a:r>
            <a:r>
              <a:rPr lang="en-US" sz="2000" dirty="0" smtClean="0">
                <a:latin typeface="+mj-lt"/>
              </a:rPr>
              <a:t>shaft</a:t>
            </a:r>
            <a:endParaRPr lang="en-US" sz="2000" dirty="0">
              <a:latin typeface="+mj-lt"/>
            </a:endParaRPr>
          </a:p>
        </p:txBody>
      </p:sp>
      <p:pic>
        <p:nvPicPr>
          <p:cNvPr id="3" name="Picture 2" descr="A figure shows how fifth gear works. Here counter power transmitted the remaining two gears and produces maximum speed in this transmission"/>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68938" y="2362200"/>
            <a:ext cx="7206124" cy="3475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4521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Figure 127.30 Torque flows through the transmission in reverse gear. Note that the idler gear drives the 1–2 synchronizer sleeve gear, which is splined to the output shaft</a:t>
            </a:r>
          </a:p>
        </p:txBody>
      </p:sp>
      <p:pic>
        <p:nvPicPr>
          <p:cNvPr id="3" name="Picture 2" descr="A figure shows a function of reverse gear. Reverse idler shaft is connected with the countershaft setup."/>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07703" y="2271057"/>
            <a:ext cx="7328592" cy="4030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46287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127.31 Cutaway of a T56 six-speed transmission showing all of its internal parts</a:t>
            </a:r>
            <a:endParaRPr lang="en-US" dirty="0">
              <a:latin typeface="+mj-lt"/>
            </a:endParaRPr>
          </a:p>
        </p:txBody>
      </p:sp>
      <p:pic>
        <p:nvPicPr>
          <p:cNvPr id="3" name="Picture 2" descr="A photo shows a cutaway of a six-speed transmission gearbox showing all its internal parts. Gears on the countershaft and main shaft are clearly visibl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00199" y="2000639"/>
            <a:ext cx="5943602" cy="4146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545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MANUAL TRANSAXLE CONSTRUCTION</a:t>
            </a:r>
            <a:endParaRPr lang="en-US" dirty="0">
              <a:latin typeface="+mj-lt"/>
            </a:endParaRPr>
          </a:p>
        </p:txBody>
      </p:sp>
      <p:sp>
        <p:nvSpPr>
          <p:cNvPr id="3" name="Content Placeholder 2"/>
          <p:cNvSpPr>
            <a:spLocks noGrp="1"/>
          </p:cNvSpPr>
          <p:nvPr>
            <p:ph idx="1"/>
          </p:nvPr>
        </p:nvSpPr>
        <p:spPr/>
        <p:txBody>
          <a:bodyPr/>
          <a:lstStyle/>
          <a:p>
            <a:r>
              <a:rPr lang="en-US" dirty="0"/>
              <a:t>Most transaxles </a:t>
            </a:r>
            <a:r>
              <a:rPr lang="en-US" dirty="0" smtClean="0"/>
              <a:t>use speed </a:t>
            </a:r>
            <a:r>
              <a:rPr lang="en-US" dirty="0"/>
              <a:t>gears and synchronizers on both the input and output </a:t>
            </a:r>
            <a:r>
              <a:rPr lang="en-US" dirty="0" smtClean="0"/>
              <a:t>shafts.</a:t>
            </a:r>
          </a:p>
          <a:p>
            <a:r>
              <a:rPr lang="en-US" dirty="0"/>
              <a:t>The differential assembly, </a:t>
            </a:r>
            <a:r>
              <a:rPr lang="en-US" dirty="0" smtClean="0"/>
              <a:t>also called </a:t>
            </a:r>
            <a:r>
              <a:rPr lang="en-US" dirty="0"/>
              <a:t>a final drive assembly, attaches to the output shaft and </a:t>
            </a:r>
            <a:r>
              <a:rPr lang="en-US" dirty="0" smtClean="0"/>
              <a:t>splits the </a:t>
            </a:r>
            <a:r>
              <a:rPr lang="en-US" dirty="0"/>
              <a:t>torque to both front drive axles.</a:t>
            </a:r>
            <a:endParaRPr lang="en-US" dirty="0"/>
          </a:p>
        </p:txBody>
      </p:sp>
    </p:spTree>
    <p:extLst>
      <p:ext uri="{BB962C8B-B14F-4D97-AF65-F5344CB8AC3E}">
        <p14:creationId xmlns:p14="http://schemas.microsoft.com/office/powerpoint/2010/main" val="4633733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127.32 Notice that this five-speed transaxle from a Dodge/Plymouth Neon uses synchronizers on both the input and output shafts</a:t>
            </a:r>
            <a:endParaRPr lang="en-US" dirty="0">
              <a:latin typeface="+mj-lt"/>
            </a:endParaRPr>
          </a:p>
        </p:txBody>
      </p:sp>
      <p:pic>
        <p:nvPicPr>
          <p:cNvPr id="3" name="Picture 2" descr="A figure shows a 3rd/4th and 5th/reverse synchronizer on the main shaft and 1st/2nd synchronizer on the countershaft is shown.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89543" y="1705197"/>
            <a:ext cx="6564914" cy="4606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35699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127.33 Cutaway of a typical manual transaxle showing all of its internal parts including the final drive </a:t>
            </a:r>
            <a:r>
              <a:rPr lang="en-US" sz="2400" dirty="0" smtClean="0">
                <a:latin typeface="+mj-lt"/>
              </a:rPr>
              <a:t>assembly</a:t>
            </a:r>
            <a:endParaRPr lang="en-US" dirty="0">
              <a:latin typeface="+mj-lt"/>
            </a:endParaRPr>
          </a:p>
        </p:txBody>
      </p:sp>
      <p:pic>
        <p:nvPicPr>
          <p:cNvPr id="3" name="Picture 2" descr="A photo shows a cutaway of an engine gearbox that shows internal parts of the transaxl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28750" y="1818763"/>
            <a:ext cx="6286500" cy="4396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84005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TRANSMISSION/ TRANSAXLE REMOVAL</a:t>
            </a:r>
            <a:endParaRPr lang="en-US" dirty="0">
              <a:latin typeface="+mj-lt"/>
            </a:endParaRPr>
          </a:p>
        </p:txBody>
      </p:sp>
      <p:sp>
        <p:nvSpPr>
          <p:cNvPr id="3" name="Content Placeholder 2"/>
          <p:cNvSpPr>
            <a:spLocks noGrp="1"/>
          </p:cNvSpPr>
          <p:nvPr>
            <p:ph idx="1"/>
          </p:nvPr>
        </p:nvSpPr>
        <p:spPr/>
        <p:txBody>
          <a:bodyPr/>
          <a:lstStyle/>
          <a:p>
            <a:r>
              <a:rPr lang="en-US" sz="2000" dirty="0"/>
              <a:t>Disconnecting the negative battery </a:t>
            </a:r>
            <a:r>
              <a:rPr lang="en-US" sz="2000" dirty="0" smtClean="0"/>
              <a:t>cable.</a:t>
            </a:r>
          </a:p>
          <a:p>
            <a:r>
              <a:rPr lang="en-US" sz="2000" dirty="0"/>
              <a:t>Safely hoisting and supporting the </a:t>
            </a:r>
            <a:r>
              <a:rPr lang="en-US" sz="2000" dirty="0" smtClean="0"/>
              <a:t>vehicle.</a:t>
            </a:r>
          </a:p>
          <a:p>
            <a:r>
              <a:rPr lang="en-US" sz="2000" dirty="0"/>
              <a:t>Supporting the engine with a holding fixture or other </a:t>
            </a:r>
            <a:r>
              <a:rPr lang="en-US" sz="2000" dirty="0" smtClean="0"/>
              <a:t>support (front-wheel-drive).</a:t>
            </a:r>
          </a:p>
          <a:p>
            <a:r>
              <a:rPr lang="en-US" sz="2000" dirty="0" smtClean="0"/>
              <a:t>Remove </a:t>
            </a:r>
            <a:r>
              <a:rPr lang="en-US" sz="2000" dirty="0"/>
              <a:t>the drive axle shafts or drive shaft (rear-wheel-drive</a:t>
            </a:r>
            <a:r>
              <a:rPr lang="en-US" sz="2000" dirty="0" smtClean="0"/>
              <a:t>).</a:t>
            </a:r>
          </a:p>
          <a:p>
            <a:r>
              <a:rPr lang="en-US" sz="2000" dirty="0" smtClean="0"/>
              <a:t>Remove </a:t>
            </a:r>
            <a:r>
              <a:rPr lang="en-US" sz="2000" dirty="0"/>
              <a:t>the clutch linkage and shift linkage</a:t>
            </a:r>
            <a:r>
              <a:rPr lang="en-US" sz="2000" dirty="0" smtClean="0"/>
              <a:t>.</a:t>
            </a:r>
          </a:p>
          <a:p>
            <a:r>
              <a:rPr lang="en-US" sz="2000" dirty="0" smtClean="0"/>
              <a:t>Disconnect </a:t>
            </a:r>
            <a:r>
              <a:rPr lang="en-US" sz="2000" dirty="0"/>
              <a:t>the vehicle speed sensor and reverse (</a:t>
            </a:r>
            <a:r>
              <a:rPr lang="en-US" sz="2000" dirty="0" smtClean="0"/>
              <a:t>backup) light connectors.</a:t>
            </a:r>
          </a:p>
          <a:p>
            <a:r>
              <a:rPr lang="en-US" sz="2000" dirty="0" smtClean="0"/>
              <a:t>Remove </a:t>
            </a:r>
            <a:r>
              <a:rPr lang="en-US" sz="2000" dirty="0"/>
              <a:t>the attaching bolts/nuts from the engine </a:t>
            </a:r>
            <a:r>
              <a:rPr lang="en-US" sz="2000" dirty="0" smtClean="0"/>
              <a:t>and transmission/transaxle </a:t>
            </a:r>
            <a:r>
              <a:rPr lang="en-US" sz="2000" dirty="0"/>
              <a:t>mounts and then removing the </a:t>
            </a:r>
            <a:r>
              <a:rPr lang="en-US" sz="2000" dirty="0" smtClean="0"/>
              <a:t>unit from </a:t>
            </a:r>
            <a:r>
              <a:rPr lang="en-US" sz="2000" dirty="0"/>
              <a:t>the </a:t>
            </a:r>
            <a:r>
              <a:rPr lang="en-US" sz="2000" dirty="0" smtClean="0"/>
              <a:t>vehicle.</a:t>
            </a:r>
            <a:endParaRPr lang="en-US" sz="2000" dirty="0"/>
          </a:p>
        </p:txBody>
      </p:sp>
    </p:spTree>
    <p:extLst>
      <p:ext uri="{BB962C8B-B14F-4D97-AF65-F5344CB8AC3E}">
        <p14:creationId xmlns:p14="http://schemas.microsoft.com/office/powerpoint/2010/main" val="2270503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GEAR TYPES </a:t>
            </a:r>
            <a:r>
              <a:rPr lang="en-US" dirty="0" smtClean="0">
                <a:latin typeface="+mj-lt"/>
              </a:rPr>
              <a:t>(2 </a:t>
            </a:r>
            <a:r>
              <a:rPr lang="en-US" dirty="0">
                <a:latin typeface="+mj-lt"/>
              </a:rPr>
              <a:t>OF 2)</a:t>
            </a:r>
          </a:p>
        </p:txBody>
      </p:sp>
      <p:sp>
        <p:nvSpPr>
          <p:cNvPr id="3" name="Content Placeholder 2"/>
          <p:cNvSpPr>
            <a:spLocks noGrp="1"/>
          </p:cNvSpPr>
          <p:nvPr>
            <p:ph idx="1"/>
          </p:nvPr>
        </p:nvSpPr>
        <p:spPr/>
        <p:txBody>
          <a:bodyPr/>
          <a:lstStyle/>
          <a:p>
            <a:r>
              <a:rPr lang="en-US" dirty="0" smtClean="0"/>
              <a:t>Internal Ring Gears</a:t>
            </a:r>
          </a:p>
          <a:p>
            <a:pPr lvl="1"/>
            <a:r>
              <a:rPr lang="en-US" dirty="0"/>
              <a:t>Gears having teeth along the inside </a:t>
            </a:r>
            <a:r>
              <a:rPr lang="en-US" dirty="0" smtClean="0"/>
              <a:t>circumference.</a:t>
            </a:r>
          </a:p>
          <a:p>
            <a:r>
              <a:rPr lang="en-US" dirty="0" smtClean="0"/>
              <a:t>Bevel Gears</a:t>
            </a:r>
          </a:p>
          <a:p>
            <a:pPr lvl="1"/>
            <a:r>
              <a:rPr lang="en-US" dirty="0"/>
              <a:t>The teeth of a bevel gear are cut at an angle </a:t>
            </a:r>
            <a:r>
              <a:rPr lang="en-US" dirty="0" smtClean="0"/>
              <a:t>to the </a:t>
            </a:r>
            <a:r>
              <a:rPr lang="en-US" dirty="0"/>
              <a:t>outside gear surface</a:t>
            </a:r>
            <a:r>
              <a:rPr lang="en-US" dirty="0" smtClean="0"/>
              <a:t>.</a:t>
            </a:r>
          </a:p>
          <a:p>
            <a:r>
              <a:rPr lang="en-US" dirty="0" smtClean="0"/>
              <a:t>Hypoid Gears</a:t>
            </a:r>
          </a:p>
          <a:p>
            <a:pPr lvl="1"/>
            <a:r>
              <a:rPr lang="en-US" dirty="0"/>
              <a:t>Hypoid gear sets have gear teeth that </a:t>
            </a:r>
            <a:r>
              <a:rPr lang="en-US" dirty="0" smtClean="0"/>
              <a:t>are curved </a:t>
            </a:r>
            <a:r>
              <a:rPr lang="en-US" dirty="0"/>
              <a:t>much like the teeth of a spiral bevel gear.</a:t>
            </a:r>
            <a:endParaRPr lang="en-US" dirty="0"/>
          </a:p>
        </p:txBody>
      </p:sp>
    </p:spTree>
    <p:extLst>
      <p:ext uri="{BB962C8B-B14F-4D97-AF65-F5344CB8AC3E}">
        <p14:creationId xmlns:p14="http://schemas.microsoft.com/office/powerpoint/2010/main" val="39199967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127.34 Most front-wheel-drive (FWD) vehicles require the use of a fixture to support the engine before removing the transaxle</a:t>
            </a:r>
            <a:endParaRPr lang="en-US" dirty="0">
              <a:latin typeface="+mj-lt"/>
            </a:endParaRPr>
          </a:p>
        </p:txBody>
      </p:sp>
      <p:pic>
        <p:nvPicPr>
          <p:cNvPr id="3" name="Picture 2" descr="A figure shows a fixture which is used to support the engine before transaxles is remove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92511" y="2133600"/>
            <a:ext cx="5958978" cy="3844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62856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127.35 A transaxle being removed from underneath a vehicle and being supported by a transmission </a:t>
            </a:r>
            <a:r>
              <a:rPr lang="en-US" sz="2400" dirty="0" smtClean="0">
                <a:latin typeface="+mj-lt"/>
              </a:rPr>
              <a:t>jack</a:t>
            </a:r>
            <a:endParaRPr lang="en-US" dirty="0">
              <a:latin typeface="+mj-lt"/>
            </a:endParaRPr>
          </a:p>
        </p:txBody>
      </p:sp>
      <p:pic>
        <p:nvPicPr>
          <p:cNvPr id="3" name="Picture 2" descr="A photo shows a transaxle removed from the vehicle and is being supported by a transmission jack."/>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75972" y="1944298"/>
            <a:ext cx="5592054" cy="4194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5443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127.36 Typical cable-operated shift linkage used on a front-wheel-drive transaxle</a:t>
            </a:r>
            <a:endParaRPr lang="en-US" dirty="0">
              <a:latin typeface="+mj-lt"/>
            </a:endParaRPr>
          </a:p>
        </p:txBody>
      </p:sp>
      <p:pic>
        <p:nvPicPr>
          <p:cNvPr id="3" name="Picture 2" descr="A photo shows a cable operated shift linkage connected to a vehicl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73679" y="1883919"/>
            <a:ext cx="5796642" cy="4347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01076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TRANSMISSION/ TRANSAXLE DISASSEMBLY</a:t>
            </a:r>
            <a:endParaRPr lang="en-US" dirty="0">
              <a:latin typeface="+mj-lt"/>
            </a:endParaRPr>
          </a:p>
        </p:txBody>
      </p:sp>
      <p:sp>
        <p:nvSpPr>
          <p:cNvPr id="3" name="Content Placeholder 2"/>
          <p:cNvSpPr>
            <a:spLocks noGrp="1"/>
          </p:cNvSpPr>
          <p:nvPr>
            <p:ph idx="1"/>
          </p:nvPr>
        </p:nvSpPr>
        <p:spPr/>
        <p:txBody>
          <a:bodyPr/>
          <a:lstStyle/>
          <a:p>
            <a:r>
              <a:rPr lang="en-US" dirty="0"/>
              <a:t>Before disassembling the transmission/transaxle, drain any </a:t>
            </a:r>
            <a:r>
              <a:rPr lang="en-US" dirty="0" smtClean="0"/>
              <a:t>remaining gear </a:t>
            </a:r>
            <a:r>
              <a:rPr lang="en-US" dirty="0"/>
              <a:t>lubricant from the unit and dispose of it </a:t>
            </a:r>
            <a:r>
              <a:rPr lang="en-US" dirty="0" smtClean="0"/>
              <a:t>properly.</a:t>
            </a:r>
          </a:p>
          <a:p>
            <a:r>
              <a:rPr lang="en-US" dirty="0"/>
              <a:t>Mount the transmission/transaxle on a holding fixture or place </a:t>
            </a:r>
            <a:r>
              <a:rPr lang="en-US" dirty="0" smtClean="0"/>
              <a:t>it on </a:t>
            </a:r>
            <a:r>
              <a:rPr lang="en-US" dirty="0"/>
              <a:t>a large, clean work surface</a:t>
            </a:r>
            <a:r>
              <a:rPr lang="en-US" dirty="0" smtClean="0"/>
              <a:t>.</a:t>
            </a:r>
          </a:p>
          <a:p>
            <a:r>
              <a:rPr lang="en-US" dirty="0"/>
              <a:t>Check the service manual for the exact disassembly </a:t>
            </a:r>
            <a:r>
              <a:rPr lang="en-US" dirty="0" smtClean="0"/>
              <a:t>procedures to </a:t>
            </a:r>
            <a:r>
              <a:rPr lang="en-US" dirty="0"/>
              <a:t>follow for the unit being serviced</a:t>
            </a:r>
            <a:r>
              <a:rPr lang="en-US" dirty="0" smtClean="0"/>
              <a:t>.</a:t>
            </a:r>
          </a:p>
          <a:p>
            <a:endParaRPr lang="en-US" dirty="0"/>
          </a:p>
        </p:txBody>
      </p:sp>
    </p:spTree>
    <p:extLst>
      <p:ext uri="{BB962C8B-B14F-4D97-AF65-F5344CB8AC3E}">
        <p14:creationId xmlns:p14="http://schemas.microsoft.com/office/powerpoint/2010/main" val="2256097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127.37 Drain the fluid into a suitable container and dispose of the old fluid according to local, state, and federal regulations</a:t>
            </a:r>
            <a:endParaRPr lang="en-US" dirty="0">
              <a:latin typeface="+mj-lt"/>
            </a:endParaRPr>
          </a:p>
        </p:txBody>
      </p:sp>
      <p:pic>
        <p:nvPicPr>
          <p:cNvPr id="3" name="Picture 2" descr="A photo shows fluid drained into a container to clean the fluid tank."/>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30157" y="2453346"/>
            <a:ext cx="5083685" cy="3812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6153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127.38 A Borg-Warner T5 five-speed transmission shown with the shifter cover </a:t>
            </a:r>
            <a:r>
              <a:rPr lang="en-US" sz="2400" dirty="0" smtClean="0">
                <a:latin typeface="+mj-lt"/>
              </a:rPr>
              <a:t>removed</a:t>
            </a:r>
            <a:endParaRPr lang="en-US" dirty="0">
              <a:latin typeface="+mj-lt"/>
            </a:endParaRPr>
          </a:p>
        </p:txBody>
      </p:sp>
      <p:pic>
        <p:nvPicPr>
          <p:cNvPr id="3" name="Picture 2" descr="A photo shows the main shaft with all the gears on it. The gear shifter is removed and held in hand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22663" y="1904330"/>
            <a:ext cx="5698674" cy="4274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07076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127.39 The cost to replace these gears may exceed the cost of a replacement transmission</a:t>
            </a:r>
            <a:endParaRPr lang="en-US" dirty="0">
              <a:latin typeface="+mj-lt"/>
            </a:endParaRPr>
          </a:p>
        </p:txBody>
      </p:sp>
      <p:pic>
        <p:nvPicPr>
          <p:cNvPr id="3" name="Picture 2" descr="A photo shows a broken gear in a gearbox.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92036" y="1874536"/>
            <a:ext cx="5959928" cy="4366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82442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Figure 127.40 It often requires two people to assemble a transaxle because the shaft with the shifter forks needs to be placed into the case as an assembly, as on this unit</a:t>
            </a:r>
          </a:p>
        </p:txBody>
      </p:sp>
      <p:pic>
        <p:nvPicPr>
          <p:cNvPr id="3" name="Picture 2" descr="A photo shows two people working to remove a gear from the main shaf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18556" y="2086647"/>
            <a:ext cx="6106888" cy="4121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57199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mj-lt"/>
              </a:rPr>
              <a:t>Figure 127.41 (a) During the disassembly of any manual transmission/transaxle, carefully check for the location of the snap rings. Often they are hidden. Consult the factory service manual or unit repair manual for information and procedures for the unit being serviced</a:t>
            </a:r>
          </a:p>
        </p:txBody>
      </p:sp>
      <p:pic>
        <p:nvPicPr>
          <p:cNvPr id="3" name="Picture 2" descr="A photo shows a snap ring being removed by a technician."/>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34936" y="2242367"/>
            <a:ext cx="5274128" cy="3940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28463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127.41 (b) Using snap-ring pliers to remove a snap ring. Many snap rings have an “up” side. Be sure to reinstall any snap rings in the correct direction</a:t>
            </a:r>
            <a:endParaRPr lang="en-US" dirty="0">
              <a:latin typeface="+mj-lt"/>
            </a:endParaRPr>
          </a:p>
        </p:txBody>
      </p:sp>
      <p:pic>
        <p:nvPicPr>
          <p:cNvPr id="3" name="Picture 2" descr="A photos show pliers used to remove the snap ring from the shaf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63486" y="2021839"/>
            <a:ext cx="5617028" cy="4202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05988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mj-lt"/>
              </a:rPr>
              <a:t>Figure 127.1 Spur gears have straight-cut teeth</a:t>
            </a:r>
            <a:endParaRPr lang="en-US" sz="2800" dirty="0">
              <a:latin typeface="+mj-lt"/>
            </a:endParaRPr>
          </a:p>
        </p:txBody>
      </p:sp>
      <p:pic>
        <p:nvPicPr>
          <p:cNvPr id="5" name="Picture 2" descr="A photo shows two spur gears with straight-cut teeth of different diameter and teeth engaged togeth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47400" y="1837896"/>
            <a:ext cx="7431186" cy="4274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051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127.41 (c) After the snap ring is removed, some components can be simply lifted off the main shaft, while other gears may require the use of a press</a:t>
            </a:r>
            <a:endParaRPr lang="en-US" dirty="0">
              <a:latin typeface="+mj-lt"/>
            </a:endParaRPr>
          </a:p>
        </p:txBody>
      </p:sp>
      <p:pic>
        <p:nvPicPr>
          <p:cNvPr id="3" name="Picture 2" descr="A figure shows that gears are easily removed from its place after snap rings are remove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12471" y="2075581"/>
            <a:ext cx="5519058" cy="4160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7440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127.42 (a) When a ball bearing is pressed off a shaft, the bearing should be supported by the inner race (if possible) so the force is not exerted on the outer race by the balls</a:t>
            </a:r>
            <a:endParaRPr lang="en-US" dirty="0">
              <a:latin typeface="+mj-lt"/>
            </a:endParaRPr>
          </a:p>
        </p:txBody>
      </p:sp>
      <p:pic>
        <p:nvPicPr>
          <p:cNvPr id="3" name="Picture 2" descr="A figure shows force is applied on press fit race on bearing inner race. Support blocks are used to hold firmly in position"/>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18657" y="1801310"/>
            <a:ext cx="4506686" cy="4447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58904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127.42 (b) Use caution when pressing parts onto the main shaft. Always follow the specified assembly procedures as found in service information</a:t>
            </a:r>
            <a:endParaRPr lang="en-US" dirty="0">
              <a:latin typeface="+mj-lt"/>
            </a:endParaRPr>
          </a:p>
        </p:txBody>
      </p:sp>
      <p:pic>
        <p:nvPicPr>
          <p:cNvPr id="3" name="Picture 2" descr="A photo shows the main shaft pressed by placing it in between the pressing bar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94113" y="2000473"/>
            <a:ext cx="5355774" cy="4244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4517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127.43 The dial indicator is set up to measure input shaft endplay as it is lifted and dropped using the pry bar</a:t>
            </a:r>
            <a:endParaRPr lang="en-US" dirty="0">
              <a:latin typeface="+mj-lt"/>
            </a:endParaRPr>
          </a:p>
        </p:txBody>
      </p:sp>
      <p:pic>
        <p:nvPicPr>
          <p:cNvPr id="3" name="Picture 2" descr="A figure shows a pry bar used to lift the input shaft endplay. Dial indicator at the top is used to measure the distance of shaft endplay."/>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931059" y="1790459"/>
            <a:ext cx="3281883" cy="4469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64882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HARD-TO-SHIFT PROBLEM DIAGNOSIS</a:t>
            </a:r>
            <a:endParaRPr lang="en-US" dirty="0">
              <a:latin typeface="+mj-lt"/>
            </a:endParaRPr>
          </a:p>
        </p:txBody>
      </p:sp>
      <p:sp>
        <p:nvSpPr>
          <p:cNvPr id="3" name="Content Placeholder 2"/>
          <p:cNvSpPr>
            <a:spLocks noGrp="1"/>
          </p:cNvSpPr>
          <p:nvPr>
            <p:ph idx="1"/>
          </p:nvPr>
        </p:nvSpPr>
        <p:spPr/>
        <p:txBody>
          <a:bodyPr/>
          <a:lstStyle/>
          <a:p>
            <a:r>
              <a:rPr lang="en-US" dirty="0"/>
              <a:t>Several items that could be worn or defective can cause a </a:t>
            </a:r>
            <a:r>
              <a:rPr lang="en-US" dirty="0" smtClean="0"/>
              <a:t>manual transmission/transaxle </a:t>
            </a:r>
            <a:r>
              <a:rPr lang="en-US" dirty="0"/>
              <a:t>to be difficult to shift, </a:t>
            </a:r>
            <a:r>
              <a:rPr lang="en-US" dirty="0" smtClean="0"/>
              <a:t>including:</a:t>
            </a:r>
          </a:p>
          <a:p>
            <a:pPr lvl="1"/>
            <a:r>
              <a:rPr lang="en-US" dirty="0"/>
              <a:t>Clutch not fully disengaging</a:t>
            </a:r>
            <a:r>
              <a:rPr lang="en-US" dirty="0" smtClean="0"/>
              <a:t>.</a:t>
            </a:r>
          </a:p>
          <a:p>
            <a:pPr lvl="1"/>
            <a:r>
              <a:rPr lang="en-US" dirty="0"/>
              <a:t>Worn synchronizer</a:t>
            </a:r>
            <a:r>
              <a:rPr lang="en-US" dirty="0" smtClean="0"/>
              <a:t>.</a:t>
            </a:r>
          </a:p>
          <a:p>
            <a:pPr lvl="1"/>
            <a:r>
              <a:rPr lang="en-US" dirty="0"/>
              <a:t>Worn, cracked, or loose shift forks</a:t>
            </a:r>
            <a:r>
              <a:rPr lang="en-US" dirty="0" smtClean="0"/>
              <a:t>.</a:t>
            </a:r>
          </a:p>
          <a:p>
            <a:pPr lvl="1"/>
            <a:r>
              <a:rPr lang="en-US" dirty="0"/>
              <a:t>Excessive input- or main-shaft end play</a:t>
            </a:r>
            <a:r>
              <a:rPr lang="en-US" dirty="0" smtClean="0"/>
              <a:t>.</a:t>
            </a:r>
          </a:p>
          <a:p>
            <a:pPr lvl="1"/>
            <a:r>
              <a:rPr lang="en-US" dirty="0"/>
              <a:t>Improper lubrication.</a:t>
            </a:r>
            <a:endParaRPr lang="en-US" dirty="0"/>
          </a:p>
        </p:txBody>
      </p:sp>
    </p:spTree>
    <p:extLst>
      <p:ext uri="{BB962C8B-B14F-4D97-AF65-F5344CB8AC3E}">
        <p14:creationId xmlns:p14="http://schemas.microsoft.com/office/powerpoint/2010/main" val="15476545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GEAR LUBRICATION</a:t>
            </a:r>
            <a:endParaRPr lang="en-US" dirty="0">
              <a:latin typeface="+mj-lt"/>
            </a:endParaRPr>
          </a:p>
        </p:txBody>
      </p:sp>
      <p:sp>
        <p:nvSpPr>
          <p:cNvPr id="3" name="Content Placeholder 2"/>
          <p:cNvSpPr>
            <a:spLocks noGrp="1"/>
          </p:cNvSpPr>
          <p:nvPr>
            <p:ph idx="1"/>
          </p:nvPr>
        </p:nvSpPr>
        <p:spPr/>
        <p:txBody>
          <a:bodyPr/>
          <a:lstStyle/>
          <a:p>
            <a:r>
              <a:rPr lang="en-US" dirty="0"/>
              <a:t>After the installation of the transmission/transaxle, the unit should </a:t>
            </a:r>
            <a:r>
              <a:rPr lang="en-US" dirty="0" smtClean="0"/>
              <a:t>be filled </a:t>
            </a:r>
            <a:r>
              <a:rPr lang="en-US" dirty="0"/>
              <a:t>with the correct lubricant</a:t>
            </a:r>
            <a:r>
              <a:rPr lang="en-US" dirty="0" smtClean="0"/>
              <a:t>.</a:t>
            </a:r>
          </a:p>
          <a:p>
            <a:pPr lvl="1"/>
            <a:r>
              <a:rPr lang="pl-PL" dirty="0"/>
              <a:t>SAE 80W-90 (GL-4) gear </a:t>
            </a:r>
            <a:r>
              <a:rPr lang="pl-PL" dirty="0" smtClean="0"/>
              <a:t>lube</a:t>
            </a:r>
            <a:endParaRPr lang="en-US" dirty="0" smtClean="0"/>
          </a:p>
          <a:p>
            <a:pPr lvl="1"/>
            <a:r>
              <a:rPr lang="en-US" dirty="0"/>
              <a:t>STF (synchromesh transmission fluid), but with </a:t>
            </a:r>
            <a:r>
              <a:rPr lang="en-US" dirty="0" smtClean="0"/>
              <a:t>friction characteristics </a:t>
            </a:r>
            <a:r>
              <a:rPr lang="en-US" dirty="0"/>
              <a:t>designed for manual transmissions</a:t>
            </a:r>
            <a:r>
              <a:rPr lang="en-US" dirty="0" smtClean="0"/>
              <a:t>.</a:t>
            </a:r>
          </a:p>
          <a:p>
            <a:pPr lvl="1"/>
            <a:r>
              <a:rPr lang="en-US" dirty="0"/>
              <a:t>ATF (automatic transmission fluid</a:t>
            </a:r>
            <a:r>
              <a:rPr lang="en-US" dirty="0" smtClean="0"/>
              <a:t>)</a:t>
            </a:r>
          </a:p>
          <a:p>
            <a:pPr lvl="1"/>
            <a:r>
              <a:rPr lang="en-US" dirty="0"/>
              <a:t>Engine oil (usually SAE 5W-30)</a:t>
            </a:r>
            <a:endParaRPr lang="en-US" dirty="0"/>
          </a:p>
        </p:txBody>
      </p:sp>
    </p:spTree>
    <p:extLst>
      <p:ext uri="{BB962C8B-B14F-4D97-AF65-F5344CB8AC3E}">
        <p14:creationId xmlns:p14="http://schemas.microsoft.com/office/powerpoint/2010/main" val="1944597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127.44 Some manual transmissions/transaxles require synchromesh transmission fluid</a:t>
            </a:r>
            <a:endParaRPr lang="en-US" dirty="0">
              <a:latin typeface="+mj-lt"/>
            </a:endParaRPr>
          </a:p>
        </p:txBody>
      </p:sp>
      <p:pic>
        <p:nvPicPr>
          <p:cNvPr id="3" name="Picture 2" descr="A photo shows a synchromesh transmission fluid in a container.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58141" y="1870313"/>
            <a:ext cx="4627718" cy="4407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6023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latin typeface="+mj-lt"/>
              </a:rPr>
              <a:t>NV 1500 MANUAL TRANSMISSION SERVICE</a:t>
            </a:r>
            <a:endParaRPr lang="en-US" dirty="0">
              <a:latin typeface="+mj-lt"/>
            </a:endParaRP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741684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8123"/>
            <a:ext cx="8229600" cy="738664"/>
          </a:xfrm>
        </p:spPr>
        <p:txBody>
          <a:bodyPr>
            <a:spAutoFit/>
          </a:bodyPr>
          <a:lstStyle/>
          <a:p>
            <a:r>
              <a:rPr lang="en-US" sz="2400" dirty="0" smtClean="0"/>
              <a:t>1 </a:t>
            </a:r>
            <a:r>
              <a:rPr lang="en-US" sz="2400" b="0" dirty="0"/>
              <a:t>A NV-1500 five-speed manual transmission is used </a:t>
            </a:r>
            <a:r>
              <a:rPr lang="en-US" sz="2400" b="0" dirty="0" smtClean="0"/>
              <a:t>in  </a:t>
            </a:r>
            <a:r>
              <a:rPr lang="en-US" sz="2400" b="0" dirty="0"/>
              <a:t>two-wheel drive applications only.</a:t>
            </a:r>
            <a:endParaRPr lang="en-IN" sz="2400" dirty="0">
              <a:latin typeface="Arial (Headings)"/>
            </a:endParaRPr>
          </a:p>
        </p:txBody>
      </p:sp>
      <p:pic>
        <p:nvPicPr>
          <p:cNvPr id="1026" name="Picture 2" descr="A photo shows a manual transmission gearbox separated from the vehicl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47107" y="1726383"/>
            <a:ext cx="6449786" cy="4515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021739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8123"/>
            <a:ext cx="8229600" cy="738664"/>
          </a:xfrm>
        </p:spPr>
        <p:txBody>
          <a:bodyPr>
            <a:spAutoFit/>
          </a:bodyPr>
          <a:lstStyle/>
          <a:p>
            <a:r>
              <a:rPr lang="en-US" sz="2400" dirty="0" smtClean="0"/>
              <a:t>2 </a:t>
            </a:r>
            <a:r>
              <a:rPr lang="en-US" sz="2400" b="0" dirty="0"/>
              <a:t>The shifter assembly has been removed. Note the </a:t>
            </a:r>
            <a:r>
              <a:rPr lang="en-US" sz="2400" b="0" dirty="0" smtClean="0"/>
              <a:t>roll pin </a:t>
            </a:r>
            <a:r>
              <a:rPr lang="en-US" sz="2400" b="0" dirty="0"/>
              <a:t>in the center of the shift lever socket.</a:t>
            </a:r>
            <a:endParaRPr lang="en-IN" sz="2400" dirty="0">
              <a:latin typeface="Arial (Headings)"/>
            </a:endParaRPr>
          </a:p>
        </p:txBody>
      </p:sp>
      <p:pic>
        <p:nvPicPr>
          <p:cNvPr id="1026" name="Picture 2" descr="A photo shows a shifter assembly removed from the transmission system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65463" y="1669224"/>
            <a:ext cx="6613074" cy="4629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14188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dirty="0">
                <a:latin typeface="+mj-lt"/>
              </a:rPr>
              <a:t>Figure 127.2 The teeth of a helical gear are cut at an angle to the gear axis</a:t>
            </a:r>
            <a:endParaRPr lang="en-US" sz="2800" dirty="0">
              <a:latin typeface="+mj-lt"/>
            </a:endParaRPr>
          </a:p>
        </p:txBody>
      </p:sp>
      <p:pic>
        <p:nvPicPr>
          <p:cNvPr id="6" name="Picture 2" descr="A photo shows teeth of a helical gear; teeth are cut at an angle to the gear axis centerlin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15161" y="1861461"/>
            <a:ext cx="6297818" cy="4373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892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8123"/>
            <a:ext cx="8229600" cy="738664"/>
          </a:xfrm>
        </p:spPr>
        <p:txBody>
          <a:bodyPr>
            <a:spAutoFit/>
          </a:bodyPr>
          <a:lstStyle/>
          <a:p>
            <a:r>
              <a:rPr lang="en-US" sz="2400" dirty="0" smtClean="0"/>
              <a:t>3 </a:t>
            </a:r>
            <a:r>
              <a:rPr lang="en-US" sz="2400" b="0" dirty="0"/>
              <a:t>Snap-ring pliers are being used to remove the snap </a:t>
            </a:r>
            <a:r>
              <a:rPr lang="en-US" sz="2400" b="0" dirty="0" smtClean="0"/>
              <a:t>ring retaining </a:t>
            </a:r>
            <a:r>
              <a:rPr lang="en-US" sz="2400" b="0" dirty="0"/>
              <a:t>the input shaft bearing.</a:t>
            </a:r>
            <a:endParaRPr lang="en-IN" sz="2400" dirty="0">
              <a:latin typeface="Arial (Headings)"/>
            </a:endParaRPr>
          </a:p>
        </p:txBody>
      </p:sp>
      <p:pic>
        <p:nvPicPr>
          <p:cNvPr id="1026" name="Picture 2" descr="A photo shows a snap ring pliers being used to remove the snap rings from the input shaft beari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18491" y="1698185"/>
            <a:ext cx="6507018" cy="4555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234996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8123"/>
            <a:ext cx="8229600" cy="738664"/>
          </a:xfrm>
        </p:spPr>
        <p:txBody>
          <a:bodyPr>
            <a:spAutoFit/>
          </a:bodyPr>
          <a:lstStyle/>
          <a:p>
            <a:r>
              <a:rPr lang="en-US" sz="2400" dirty="0" smtClean="0"/>
              <a:t>4 </a:t>
            </a:r>
            <a:r>
              <a:rPr lang="en-US" sz="2400" b="0" dirty="0"/>
              <a:t>The upside down case is being separated showing </a:t>
            </a:r>
            <a:r>
              <a:rPr lang="en-US" sz="2400" b="0" dirty="0" smtClean="0"/>
              <a:t>the countershaft </a:t>
            </a:r>
            <a:r>
              <a:rPr lang="en-US" sz="2400" b="0" dirty="0"/>
              <a:t>(top) and shift forks.</a:t>
            </a:r>
            <a:endParaRPr lang="en-IN" sz="2400" dirty="0">
              <a:latin typeface="Arial (Headings)"/>
            </a:endParaRPr>
          </a:p>
        </p:txBody>
      </p:sp>
      <p:pic>
        <p:nvPicPr>
          <p:cNvPr id="1026" name="Picture 2" descr="A photo shows the main shaft and countershaft assembly removed from the transmission gearbox."/>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06285" y="1681476"/>
            <a:ext cx="6531430" cy="4572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963468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791"/>
            <a:ext cx="8229600" cy="1107996"/>
          </a:xfrm>
        </p:spPr>
        <p:txBody>
          <a:bodyPr>
            <a:spAutoFit/>
          </a:bodyPr>
          <a:lstStyle/>
          <a:p>
            <a:r>
              <a:rPr lang="en-US" sz="2400" dirty="0" smtClean="0"/>
              <a:t>5 </a:t>
            </a:r>
            <a:r>
              <a:rPr lang="en-US" sz="2400" b="0" dirty="0"/>
              <a:t>Before further disassembly can be accomplished, </a:t>
            </a:r>
            <a:r>
              <a:rPr lang="en-US" sz="2400" b="0" dirty="0" smtClean="0"/>
              <a:t>the shift </a:t>
            </a:r>
            <a:r>
              <a:rPr lang="en-US" sz="2400" b="0" dirty="0"/>
              <a:t>lever socket roll pin must be driven out using </a:t>
            </a:r>
            <a:r>
              <a:rPr lang="en-US" sz="2400" b="0" dirty="0" smtClean="0"/>
              <a:t>a punch </a:t>
            </a:r>
            <a:r>
              <a:rPr lang="en-US" sz="2400" b="0" dirty="0"/>
              <a:t>and a hammer.</a:t>
            </a:r>
            <a:endParaRPr lang="en-IN" sz="2400" dirty="0">
              <a:latin typeface="Arial (Headings)"/>
            </a:endParaRPr>
          </a:p>
        </p:txBody>
      </p:sp>
      <p:pic>
        <p:nvPicPr>
          <p:cNvPr id="1026" name="Picture 2" descr="A photo shows a shaft lever socket roll pin removed using a hammer and punch."/>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38942" y="1720667"/>
            <a:ext cx="6466116" cy="4527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998932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15900"/>
            <a:ext cx="8229600" cy="430887"/>
          </a:xfrm>
        </p:spPr>
        <p:txBody>
          <a:bodyPr>
            <a:spAutoFit/>
          </a:bodyPr>
          <a:lstStyle/>
          <a:p>
            <a:r>
              <a:rPr lang="en-US" sz="2800" dirty="0" smtClean="0"/>
              <a:t>6 </a:t>
            </a:r>
            <a:r>
              <a:rPr lang="en-US" sz="2800" b="0" dirty="0"/>
              <a:t>The shift shaft and forks can now be removed.</a:t>
            </a:r>
            <a:endParaRPr lang="en-IN" sz="2800" dirty="0">
              <a:latin typeface="Arial (Headings)"/>
            </a:endParaRPr>
          </a:p>
        </p:txBody>
      </p:sp>
      <p:pic>
        <p:nvPicPr>
          <p:cNvPr id="1026" name="Picture 2" descr="A photo shows a shift shaft and forks removed from the assembly."/>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87928" y="1746799"/>
            <a:ext cx="6368144" cy="4458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127487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8123"/>
            <a:ext cx="8229600" cy="738664"/>
          </a:xfrm>
        </p:spPr>
        <p:txBody>
          <a:bodyPr>
            <a:spAutoFit/>
          </a:bodyPr>
          <a:lstStyle/>
          <a:p>
            <a:r>
              <a:rPr lang="en-US" sz="2400" dirty="0" smtClean="0"/>
              <a:t>7 </a:t>
            </a:r>
            <a:r>
              <a:rPr lang="en-US" sz="2400" b="0" dirty="0"/>
              <a:t>The reverse idle gear is unbolted from the case </a:t>
            </a:r>
            <a:r>
              <a:rPr lang="en-US" sz="2400" b="0" dirty="0" smtClean="0"/>
              <a:t>and </a:t>
            </a:r>
            <a:r>
              <a:rPr lang="en-US" sz="2400" b="0" dirty="0"/>
              <a:t>removed.</a:t>
            </a:r>
            <a:endParaRPr lang="en-IN" sz="2400" dirty="0">
              <a:latin typeface="Arial (Headings)"/>
            </a:endParaRPr>
          </a:p>
        </p:txBody>
      </p:sp>
      <p:pic>
        <p:nvPicPr>
          <p:cNvPr id="1026" name="Picture 2" descr="A photo shows a reverse idle gear removed from the cas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83506" y="1681856"/>
            <a:ext cx="6576988" cy="4604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815827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8123"/>
            <a:ext cx="8229600" cy="738664"/>
          </a:xfrm>
        </p:spPr>
        <p:txBody>
          <a:bodyPr>
            <a:spAutoFit/>
          </a:bodyPr>
          <a:lstStyle/>
          <a:p>
            <a:r>
              <a:rPr lang="en-US" sz="2400" dirty="0" smtClean="0"/>
              <a:t>8 </a:t>
            </a:r>
            <a:r>
              <a:rPr lang="en-US" sz="2400" b="0" dirty="0"/>
              <a:t>The output shaft assembly fifth gear (far left) and </a:t>
            </a:r>
            <a:r>
              <a:rPr lang="en-US" sz="2400" b="0" dirty="0" smtClean="0"/>
              <a:t>the </a:t>
            </a:r>
            <a:r>
              <a:rPr lang="en-US" sz="2400" b="0" dirty="0"/>
              <a:t>synchronizer assemblies.</a:t>
            </a:r>
            <a:endParaRPr lang="en-IN" sz="2400" dirty="0">
              <a:latin typeface="Arial (Headings)"/>
            </a:endParaRPr>
          </a:p>
        </p:txBody>
      </p:sp>
      <p:pic>
        <p:nvPicPr>
          <p:cNvPr id="1026" name="Picture 2" descr="A photo shows an output shaft assembly fifth gear.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89956" y="1678207"/>
            <a:ext cx="6564088" cy="4595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427057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8123"/>
            <a:ext cx="8229600" cy="738664"/>
          </a:xfrm>
        </p:spPr>
        <p:txBody>
          <a:bodyPr>
            <a:spAutoFit/>
          </a:bodyPr>
          <a:lstStyle/>
          <a:p>
            <a:r>
              <a:rPr lang="en-US" sz="2400" dirty="0" smtClean="0"/>
              <a:t>9 </a:t>
            </a:r>
            <a:r>
              <a:rPr lang="en-US" sz="2400" b="0" dirty="0"/>
              <a:t>The bearing is being removed using a bearing </a:t>
            </a:r>
            <a:r>
              <a:rPr lang="en-US" sz="2400" b="0" dirty="0" smtClean="0"/>
              <a:t>splitter and </a:t>
            </a:r>
            <a:r>
              <a:rPr lang="en-US" sz="2400" b="0" dirty="0"/>
              <a:t>a hydraulic press.</a:t>
            </a:r>
            <a:endParaRPr lang="en-IN" sz="2400" dirty="0">
              <a:latin typeface="Arial (Headings)"/>
            </a:endParaRPr>
          </a:p>
        </p:txBody>
      </p:sp>
      <p:pic>
        <p:nvPicPr>
          <p:cNvPr id="1026" name="Picture 2" descr="A photo shows a bearing being removed from the bearing splitter and hydraulic press.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06830" y="1690021"/>
            <a:ext cx="6530340" cy="4571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340071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791"/>
            <a:ext cx="8229600" cy="1107996"/>
          </a:xfrm>
        </p:spPr>
        <p:txBody>
          <a:bodyPr>
            <a:spAutoFit/>
          </a:bodyPr>
          <a:lstStyle/>
          <a:p>
            <a:r>
              <a:rPr lang="en-US" sz="2400" dirty="0" smtClean="0"/>
              <a:t>10 </a:t>
            </a:r>
            <a:r>
              <a:rPr lang="en-US" sz="2400" b="0" dirty="0"/>
              <a:t>A speed gear (bottom) along with the </a:t>
            </a:r>
            <a:r>
              <a:rPr lang="en-US" sz="2400" b="0" dirty="0" smtClean="0"/>
              <a:t>double row </a:t>
            </a:r>
            <a:r>
              <a:rPr lang="en-US" sz="2400" b="0" dirty="0"/>
              <a:t>needle bearing used between the shaft </a:t>
            </a:r>
            <a:r>
              <a:rPr lang="en-US" sz="2400" b="0" dirty="0" smtClean="0"/>
              <a:t>and the </a:t>
            </a:r>
            <a:r>
              <a:rPr lang="en-US" sz="2400" b="0" dirty="0"/>
              <a:t>speed gear. The hub (center) is splined </a:t>
            </a:r>
            <a:r>
              <a:rPr lang="en-US" sz="2400" b="0" dirty="0" smtClean="0"/>
              <a:t>and rotates </a:t>
            </a:r>
            <a:r>
              <a:rPr lang="en-US" sz="2400" b="0" dirty="0"/>
              <a:t>with the output shaft.</a:t>
            </a:r>
            <a:endParaRPr lang="en-IN" sz="2400" dirty="0">
              <a:latin typeface="Arial (Headings)"/>
            </a:endParaRPr>
          </a:p>
        </p:txBody>
      </p:sp>
      <p:pic>
        <p:nvPicPr>
          <p:cNvPr id="1026" name="Picture 2" descr="A photo shows a speed gear along with double row needle bearing used between the shaft and speed gea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55270" y="1723935"/>
            <a:ext cx="6433460" cy="4504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688487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791"/>
            <a:ext cx="8229600" cy="1107996"/>
          </a:xfrm>
        </p:spPr>
        <p:txBody>
          <a:bodyPr>
            <a:spAutoFit/>
          </a:bodyPr>
          <a:lstStyle/>
          <a:p>
            <a:r>
              <a:rPr lang="en-US" sz="2400" dirty="0" smtClean="0"/>
              <a:t>11 </a:t>
            </a:r>
            <a:r>
              <a:rPr lang="en-US" sz="2400" b="0" dirty="0"/>
              <a:t>A synchronizer assembly being reassembled. </a:t>
            </a:r>
            <a:r>
              <a:rPr lang="en-US" sz="2400" b="0" dirty="0" smtClean="0"/>
              <a:t>It often </a:t>
            </a:r>
            <a:r>
              <a:rPr lang="en-US" sz="2400" b="0" dirty="0"/>
              <a:t>takes several hands to hold the hub (</a:t>
            </a:r>
            <a:r>
              <a:rPr lang="en-US" sz="2400" b="0" dirty="0" smtClean="0"/>
              <a:t>center) and </a:t>
            </a:r>
            <a:r>
              <a:rPr lang="en-US" sz="2400" b="0" dirty="0"/>
              <a:t>the sleeve (outer ring).</a:t>
            </a:r>
            <a:endParaRPr lang="en-IN" sz="2400" dirty="0">
              <a:latin typeface="Arial (Headings)"/>
            </a:endParaRPr>
          </a:p>
        </p:txBody>
      </p:sp>
      <p:pic>
        <p:nvPicPr>
          <p:cNvPr id="1026" name="Picture 2" descr="A photo shows a synchronizer assembly being removed from the speed gear assembly."/>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98119" y="1683922"/>
            <a:ext cx="6547760" cy="4584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21207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8123"/>
            <a:ext cx="8229600" cy="738664"/>
          </a:xfrm>
        </p:spPr>
        <p:txBody>
          <a:bodyPr>
            <a:spAutoFit/>
          </a:bodyPr>
          <a:lstStyle/>
          <a:p>
            <a:r>
              <a:rPr lang="en-US" sz="2400" dirty="0" smtClean="0"/>
              <a:t>12 </a:t>
            </a:r>
            <a:r>
              <a:rPr lang="en-US" sz="2400" b="0" dirty="0" smtClean="0"/>
              <a:t>A hydraulic press is used to reassemble output shaft and bearing.</a:t>
            </a:r>
            <a:endParaRPr lang="en-IN" sz="2400" dirty="0">
              <a:latin typeface="Arial (Headings)"/>
            </a:endParaRPr>
          </a:p>
        </p:txBody>
      </p:sp>
      <p:pic>
        <p:nvPicPr>
          <p:cNvPr id="1026" name="Picture 2" descr="A photo shows a hydraulic press used to remove the output shaft and beari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22612" y="1701070"/>
            <a:ext cx="6498774" cy="454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6297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mj-lt"/>
              </a:rPr>
              <a:t>Figure 127.3 A spur gear has straight-cut teeth. This design is very strong and is used where strength is important. Spur gears are noisy during operation. Helical-cut gears, on the other hand, operate quietly but create a force in line with the axis of the gears due to the angle of the gear teeth</a:t>
            </a:r>
            <a:endParaRPr lang="en-US" sz="1800" dirty="0">
              <a:latin typeface="+mj-lt"/>
            </a:endParaRPr>
          </a:p>
        </p:txBody>
      </p:sp>
      <p:pic>
        <p:nvPicPr>
          <p:cNvPr id="4" name="Picture 2" descr="A figure shows a spur gear engaged with another smaller spur gear. Helical gear is engaged with another smaller helical gear and axial thrust is applied to both the driven and driving gear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068476" y="2209800"/>
            <a:ext cx="3007046" cy="3806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82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791"/>
            <a:ext cx="8229600" cy="1107996"/>
          </a:xfrm>
        </p:spPr>
        <p:txBody>
          <a:bodyPr>
            <a:spAutoFit/>
          </a:bodyPr>
          <a:lstStyle/>
          <a:p>
            <a:r>
              <a:rPr lang="en-US" sz="2400" dirty="0" smtClean="0"/>
              <a:t>13 </a:t>
            </a:r>
            <a:r>
              <a:rPr lang="en-US" sz="2400" b="0" dirty="0"/>
              <a:t>The assembled output shaft is held against </a:t>
            </a:r>
            <a:r>
              <a:rPr lang="en-US" sz="2400" b="0" dirty="0" smtClean="0"/>
              <a:t>the counter </a:t>
            </a:r>
            <a:r>
              <a:rPr lang="en-US" sz="2400" b="0" dirty="0"/>
              <a:t>shaft to double check that all of </a:t>
            </a:r>
            <a:r>
              <a:rPr lang="en-US" sz="2400" b="0" dirty="0" smtClean="0"/>
              <a:t>the gears </a:t>
            </a:r>
            <a:r>
              <a:rPr lang="en-US" sz="2400" b="0" dirty="0"/>
              <a:t>have been correctly assembled.</a:t>
            </a:r>
            <a:endParaRPr lang="en-IN" sz="2400" dirty="0">
              <a:latin typeface="Arial (Headings)"/>
            </a:endParaRPr>
          </a:p>
        </p:txBody>
      </p:sp>
      <p:pic>
        <p:nvPicPr>
          <p:cNvPr id="1026" name="Picture 2" descr="A photo shows a countershaft and output shaft held against each oth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41814" y="1706350"/>
            <a:ext cx="6460370" cy="4523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42436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8123"/>
            <a:ext cx="8229600" cy="738664"/>
          </a:xfrm>
        </p:spPr>
        <p:txBody>
          <a:bodyPr>
            <a:spAutoFit/>
          </a:bodyPr>
          <a:lstStyle/>
          <a:p>
            <a:r>
              <a:rPr lang="en-US" sz="2400" dirty="0" smtClean="0"/>
              <a:t>14 </a:t>
            </a:r>
            <a:r>
              <a:rPr lang="en-US" sz="2400" b="0" dirty="0"/>
              <a:t>The assembled output shaft and counter </a:t>
            </a:r>
            <a:r>
              <a:rPr lang="en-US" sz="2400" b="0" dirty="0" smtClean="0"/>
              <a:t>shaft are </a:t>
            </a:r>
            <a:r>
              <a:rPr lang="en-US" sz="2400" b="0" dirty="0"/>
              <a:t>being reinstalled in the transmission case.</a:t>
            </a:r>
            <a:endParaRPr lang="en-IN" sz="2400" dirty="0">
              <a:latin typeface="Arial (Headings)"/>
            </a:endParaRPr>
          </a:p>
        </p:txBody>
      </p:sp>
      <p:pic>
        <p:nvPicPr>
          <p:cNvPr id="1026" name="Picture 2" descr="A photo shows an assembly of countershaft and output shaft after reinstallation."/>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18491" y="1698185"/>
            <a:ext cx="6507016" cy="4555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637297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15900"/>
            <a:ext cx="8229600" cy="430887"/>
          </a:xfrm>
        </p:spPr>
        <p:txBody>
          <a:bodyPr>
            <a:spAutoFit/>
          </a:bodyPr>
          <a:lstStyle/>
          <a:p>
            <a:r>
              <a:rPr lang="en-US" sz="2800" dirty="0" smtClean="0"/>
              <a:t>15 </a:t>
            </a:r>
            <a:r>
              <a:rPr lang="en-US" sz="2800" b="0" dirty="0"/>
              <a:t>The case halves are bolted together.</a:t>
            </a:r>
            <a:endParaRPr lang="en-IN" sz="2800" dirty="0">
              <a:latin typeface="Arial (Headings)"/>
            </a:endParaRPr>
          </a:p>
        </p:txBody>
      </p:sp>
      <p:pic>
        <p:nvPicPr>
          <p:cNvPr id="1026" name="Picture 2" descr="A photo the cases of a transmission bolted togeth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18491" y="1698185"/>
            <a:ext cx="6507016" cy="4555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088765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8123"/>
            <a:ext cx="8229600" cy="738664"/>
          </a:xfrm>
        </p:spPr>
        <p:txBody>
          <a:bodyPr>
            <a:spAutoFit/>
          </a:bodyPr>
          <a:lstStyle/>
          <a:p>
            <a:r>
              <a:rPr lang="en-US" sz="2400" dirty="0" smtClean="0"/>
              <a:t>16 </a:t>
            </a:r>
            <a:r>
              <a:rPr lang="en-US" sz="2400" b="0" dirty="0"/>
              <a:t>The last step is to assembly the shift lever </a:t>
            </a:r>
            <a:r>
              <a:rPr lang="en-US" sz="2400" b="0" dirty="0" smtClean="0"/>
              <a:t>and check </a:t>
            </a:r>
            <a:r>
              <a:rPr lang="en-US" sz="2400" b="0" dirty="0"/>
              <a:t>for proper operation in all gear positions.</a:t>
            </a:r>
            <a:endParaRPr lang="en-IN" sz="2400" dirty="0">
              <a:latin typeface="Arial (Headings)"/>
            </a:endParaRPr>
          </a:p>
        </p:txBody>
      </p:sp>
      <p:pic>
        <p:nvPicPr>
          <p:cNvPr id="1026" name="Picture 2" descr="A photo shows an assembled transmission system setup."/>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18491" y="1698185"/>
            <a:ext cx="6507016" cy="4555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130661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latin typeface="+mj-lt"/>
              </a:rPr>
              <a:t>NV-350 TRANSAXLE SERVICE</a:t>
            </a:r>
            <a:endParaRPr lang="en-US" dirty="0">
              <a:latin typeface="+mj-lt"/>
            </a:endParaRP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9899378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9959"/>
            <a:ext cx="8229600" cy="738664"/>
          </a:xfrm>
        </p:spPr>
        <p:txBody>
          <a:bodyPr>
            <a:spAutoFit/>
          </a:bodyPr>
          <a:lstStyle/>
          <a:p>
            <a:r>
              <a:rPr lang="en-US" sz="2400" dirty="0" smtClean="0"/>
              <a:t>1 </a:t>
            </a:r>
            <a:r>
              <a:rPr lang="en-US" sz="2400" b="0" dirty="0"/>
              <a:t>After the transaxle has been removed from </a:t>
            </a:r>
            <a:r>
              <a:rPr lang="en-US" sz="2400" b="0" dirty="0" smtClean="0"/>
              <a:t>the vehicle </a:t>
            </a:r>
            <a:r>
              <a:rPr lang="en-US" sz="2400" b="0" dirty="0"/>
              <a:t>and the fluid drained, place the </a:t>
            </a:r>
            <a:r>
              <a:rPr lang="en-US" sz="2400" b="0" dirty="0" smtClean="0"/>
              <a:t>transaxle on </a:t>
            </a:r>
            <a:r>
              <a:rPr lang="en-US" sz="2400" b="0" dirty="0"/>
              <a:t>a work surface.</a:t>
            </a:r>
            <a:endParaRPr lang="en-IN" sz="2400" dirty="0">
              <a:latin typeface="Arial (Headings)"/>
            </a:endParaRPr>
          </a:p>
        </p:txBody>
      </p:sp>
      <p:pic>
        <p:nvPicPr>
          <p:cNvPr id="1026" name="Picture 2" descr="A photo shows a transaxle removed from the vehicl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76798" y="1739007"/>
            <a:ext cx="6390402" cy="4474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383131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130627"/>
            <a:ext cx="8229600" cy="1107996"/>
          </a:xfrm>
        </p:spPr>
        <p:txBody>
          <a:bodyPr>
            <a:spAutoFit/>
          </a:bodyPr>
          <a:lstStyle/>
          <a:p>
            <a:r>
              <a:rPr lang="en-US" sz="2400" dirty="0" smtClean="0"/>
              <a:t>2 </a:t>
            </a:r>
            <a:r>
              <a:rPr lang="en-US" sz="2400" b="0" dirty="0"/>
              <a:t>The bell housing case half containing the large </a:t>
            </a:r>
            <a:r>
              <a:rPr lang="en-US" sz="2400" b="0" dirty="0" smtClean="0"/>
              <a:t>output shaft </a:t>
            </a:r>
            <a:r>
              <a:rPr lang="en-US" sz="2400" b="0" dirty="0"/>
              <a:t>front bearing (center) and the input shaft </a:t>
            </a:r>
            <a:r>
              <a:rPr lang="en-US" sz="2400" b="0" dirty="0" smtClean="0"/>
              <a:t>front bearing </a:t>
            </a:r>
            <a:r>
              <a:rPr lang="en-US" sz="2400" b="0" dirty="0"/>
              <a:t>(smaller bearing on the left).</a:t>
            </a:r>
            <a:endParaRPr lang="en-IN" sz="2400" dirty="0">
              <a:latin typeface="Arial (Headings)"/>
            </a:endParaRPr>
          </a:p>
        </p:txBody>
      </p:sp>
      <p:pic>
        <p:nvPicPr>
          <p:cNvPr id="1026" name="Picture 2" descr="A photo shows a bell housing case containing a large output shaft.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30153" y="1714514"/>
            <a:ext cx="6483692" cy="4539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81892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9959"/>
            <a:ext cx="8229600" cy="738664"/>
          </a:xfrm>
        </p:spPr>
        <p:txBody>
          <a:bodyPr>
            <a:spAutoFit/>
          </a:bodyPr>
          <a:lstStyle/>
          <a:p>
            <a:r>
              <a:rPr lang="en-US" sz="2400" dirty="0" smtClean="0"/>
              <a:t>3 </a:t>
            </a:r>
            <a:r>
              <a:rPr lang="en-US" sz="2400" b="0" dirty="0"/>
              <a:t>The differential assembly is simply lifted out of half </a:t>
            </a:r>
            <a:r>
              <a:rPr lang="en-US" sz="2400" b="0" dirty="0" smtClean="0"/>
              <a:t>of </a:t>
            </a:r>
            <a:r>
              <a:rPr lang="en-US" sz="2400" b="0" dirty="0"/>
              <a:t>the case.</a:t>
            </a:r>
            <a:endParaRPr lang="en-IN" sz="2400" dirty="0">
              <a:latin typeface="Arial (Headings)"/>
            </a:endParaRPr>
          </a:p>
        </p:txBody>
      </p:sp>
      <p:pic>
        <p:nvPicPr>
          <p:cNvPr id="1026" name="Picture 2" descr="A photo shows an assembly of differential lifted out by a technician from the cas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65136" y="1730841"/>
            <a:ext cx="6413726" cy="4490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20891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0627"/>
            <a:ext cx="8229600" cy="1107996"/>
          </a:xfrm>
        </p:spPr>
        <p:txBody>
          <a:bodyPr>
            <a:spAutoFit/>
          </a:bodyPr>
          <a:lstStyle/>
          <a:p>
            <a:r>
              <a:rPr lang="en-US" sz="2400" dirty="0" smtClean="0"/>
              <a:t>4 </a:t>
            </a:r>
            <a:r>
              <a:rPr lang="en-US" sz="2400" b="0" dirty="0"/>
              <a:t>The input and output shafts are a press fit into the </a:t>
            </a:r>
            <a:r>
              <a:rPr lang="en-US" sz="2400" b="0" dirty="0" smtClean="0"/>
              <a:t>bearings and </a:t>
            </a:r>
            <a:r>
              <a:rPr lang="en-US" sz="2400" b="0" dirty="0"/>
              <a:t>are also retained with a snap ring, which must</a:t>
            </a:r>
            <a:br>
              <a:rPr lang="en-US" sz="2400" b="0" dirty="0"/>
            </a:br>
            <a:r>
              <a:rPr lang="en-US" sz="2400" b="0" dirty="0"/>
              <a:t>be removed.</a:t>
            </a:r>
            <a:endParaRPr lang="en-IN" sz="2400" dirty="0">
              <a:latin typeface="Arial (Headings)"/>
            </a:endParaRPr>
          </a:p>
        </p:txBody>
      </p:sp>
      <p:pic>
        <p:nvPicPr>
          <p:cNvPr id="1026" name="Picture 2" descr="A photo shows an input and output shaft in a press fit into the bearing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48524" y="1641035"/>
            <a:ext cx="6646950" cy="4653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855995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9959"/>
            <a:ext cx="8229600" cy="738664"/>
          </a:xfrm>
        </p:spPr>
        <p:txBody>
          <a:bodyPr>
            <a:spAutoFit/>
          </a:bodyPr>
          <a:lstStyle/>
          <a:p>
            <a:r>
              <a:rPr lang="en-US" sz="2400" dirty="0" smtClean="0"/>
              <a:t>5 </a:t>
            </a:r>
            <a:r>
              <a:rPr lang="en-US" sz="2400" b="0" dirty="0"/>
              <a:t>Using a special tool, the input and output shafts </a:t>
            </a:r>
            <a:r>
              <a:rPr lang="en-US" sz="2400" b="0" dirty="0" smtClean="0"/>
              <a:t>are </a:t>
            </a:r>
            <a:r>
              <a:rPr lang="en-US" sz="2400" b="0" dirty="0"/>
              <a:t>pressed out of the housing using a hydraulic press.</a:t>
            </a:r>
            <a:endParaRPr lang="en-IN" sz="2400" dirty="0">
              <a:latin typeface="Arial (Headings)"/>
            </a:endParaRPr>
          </a:p>
        </p:txBody>
      </p:sp>
      <p:pic>
        <p:nvPicPr>
          <p:cNvPr id="1026" name="Picture 2" descr="A photo shows housing with input and output shafts pressed out of the housing using the hydraulic pres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53475" y="1722677"/>
            <a:ext cx="6437048" cy="4506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79546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1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2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5.xml><?xml version="1.0" encoding="utf-8"?>
<a:theme xmlns:a="http://schemas.openxmlformats.org/drawingml/2006/main" name="3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6.xml><?xml version="1.0" encoding="utf-8"?>
<a:theme xmlns:a="http://schemas.openxmlformats.org/drawingml/2006/main" name="4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598</TotalTime>
  <Words>3530</Words>
  <Application>Microsoft Office PowerPoint</Application>
  <PresentationFormat>On-screen Show (4:3)</PresentationFormat>
  <Paragraphs>225</Paragraphs>
  <Slides>113</Slides>
  <Notes>0</Notes>
  <HiddenSlides>0</HiddenSlides>
  <MMClips>0</MMClips>
  <ScaleCrop>false</ScaleCrop>
  <HeadingPairs>
    <vt:vector size="4" baseType="variant">
      <vt:variant>
        <vt:lpstr>Theme</vt:lpstr>
      </vt:variant>
      <vt:variant>
        <vt:i4>6</vt:i4>
      </vt:variant>
      <vt:variant>
        <vt:lpstr>Slide Titles</vt:lpstr>
      </vt:variant>
      <vt:variant>
        <vt:i4>113</vt:i4>
      </vt:variant>
    </vt:vector>
  </HeadingPairs>
  <TitlesOfParts>
    <vt:vector size="119" baseType="lpstr">
      <vt:lpstr>Office Theme</vt:lpstr>
      <vt:lpstr>508 Lecture</vt:lpstr>
      <vt:lpstr>1_508 Lecture</vt:lpstr>
      <vt:lpstr>2_508 Lecture</vt:lpstr>
      <vt:lpstr>3_508 Lecture</vt:lpstr>
      <vt:lpstr>4_508 Lecture</vt:lpstr>
      <vt:lpstr>Automotive Technology Principles, Diagnosis, and Service</vt:lpstr>
      <vt:lpstr>LEARNING OBJECTIVES (1 of 2)</vt:lpstr>
      <vt:lpstr>LEARNING OBJECTIVES (2 of 2)</vt:lpstr>
      <vt:lpstr>THE NEED FOR A TRANSMISSION</vt:lpstr>
      <vt:lpstr>GEAR TYPES (1 OF 2)</vt:lpstr>
      <vt:lpstr>GEAR TYPES (2 OF 2)</vt:lpstr>
      <vt:lpstr>Figure 127.1 Spur gears have straight-cut teeth</vt:lpstr>
      <vt:lpstr>Figure 127.2 The teeth of a helical gear are cut at an angle to the gear axis</vt:lpstr>
      <vt:lpstr>Figure 127.3 A spur gear has straight-cut teeth. This design is very strong and is used where strength is important. Spur gears are noisy during operation. Helical-cut gears, on the other hand, operate quietly but create a force in line with the axis of the gears due to the angle of the gear teeth</vt:lpstr>
      <vt:lpstr>Figure 127.4 A pinion gear meshed with an internal ring gear rotates in the same direction around a parallel axis of rotation</vt:lpstr>
      <vt:lpstr>Figure 127.5 When two external gears mesh, they rotate in opposite directions</vt:lpstr>
      <vt:lpstr>Figure 127.6 Bevel gears are often used to change the direction of rotation and are typically used in differentials</vt:lpstr>
      <vt:lpstr>Figure 127.7 A differential uses a hypoid gear set to provide a change in the direction of torque and for gear reduction (torque increases) to the drive wheels</vt:lpstr>
      <vt:lpstr>GEAR RATIOS (1 OF 3)</vt:lpstr>
      <vt:lpstr>GEAR RATIOS (2 OF 3)</vt:lpstr>
      <vt:lpstr>GEAR RATIOS (3 OF 3)</vt:lpstr>
      <vt:lpstr>Figure 127.8 Gear ratio is determined by dividing the number of teeth of the driven (output) gear (24 teeth) by the number of teeth on the driving (input) gear (12 teeth). The ratio illustrated is 2:1</vt:lpstr>
      <vt:lpstr>Figure 127.9 This gear combination provides a gear reduction of 3:1</vt:lpstr>
      <vt:lpstr>Figure 127.10 This gear combination provides an overdrive ratio of 0.33:1</vt:lpstr>
      <vt:lpstr>Figure 127.11 Idler gears affect the direction of rotation in a gear train, but not the final drive ratio</vt:lpstr>
      <vt:lpstr>QUESTION 1: ?</vt:lpstr>
      <vt:lpstr>ANSWER 1:</vt:lpstr>
      <vt:lpstr>TOEQUE, SPEED, AND POWER</vt:lpstr>
      <vt:lpstr>Figure 127.12 Gears apply torque in the same way a wrench applies torque—the force applied multiplied by the distance from the center of the gear equals the torque</vt:lpstr>
      <vt:lpstr>Figure 127.13 A lever can be used to multiply torque, but it does so at the expense of distance or speed</vt:lpstr>
      <vt:lpstr>TRANSMISSION CONSTRUCTION (1 OF 2)</vt:lpstr>
      <vt:lpstr>TRANSMISSION CONSTRUCTION (2 OF 2)</vt:lpstr>
      <vt:lpstr>Figure 127.14 Cross section of a five-speed manual transmission showing the main parts</vt:lpstr>
      <vt:lpstr>FREQUENTLY ASKED QUESTION</vt:lpstr>
      <vt:lpstr>Figure 127.15 The torque capacity of a transmission is determined by the size of the gear and bearings used. The greater the distance, usually measured in millimeters such as 77 mm, between the main shaft and the countershaft, the greater the torque capacity</vt:lpstr>
      <vt:lpstr>TORQUE FLOW THROUGH A MANUAL TRANSMISSION </vt:lpstr>
      <vt:lpstr>SPEED GEARS</vt:lpstr>
      <vt:lpstr>Figure 127.16 Notice that the countershaft and the main shaft both use gears of increasing size that mesh together</vt:lpstr>
      <vt:lpstr>SYNCHRONIZER PARTS AND OPERATION (1 OF 2)</vt:lpstr>
      <vt:lpstr>SYNCHRONIZER PARTS AND OPERATION (2 OF 2)</vt:lpstr>
      <vt:lpstr>Figure 127.17 A typical shift mechanism is designed to not only give the driver a solid feel when shifting, but also prevents shifting into reverse except from the neutral position</vt:lpstr>
      <vt:lpstr>Figure 127.18 When a shift is made, the sleeve is moved toward the speed gear. The sleeve presses the stop ring against the cone area of the speed gear. The friction between the stop ring and the speed gear causes the speed of the two to become equal, permitting the sleeve to engage the gear clutch teeth of the speed gear. </vt:lpstr>
      <vt:lpstr>Figure 127.19 Typical synchronizer assembly</vt:lpstr>
      <vt:lpstr>Figure 127.20 Synchronizer keys are attached to the clutch hub and push against the synchronizer ring when the sleeve is being moved during a shift. Notice the grooves on the synchronizer ring. These grooves prevent lubricating oil from becoming trapped between the ring and the cone surface of the speed gear. </vt:lpstr>
      <vt:lpstr>Figure 127.21 A shift sequence starts when the shift fork applies a force on the sleeve that moves it toward the speed gear. (2) The sleeve and the inserts contact the stop ring. (3) The synchronizer ring engages the cone on the speed gear, causing both assemblies to reach the same speed. (4)</vt:lpstr>
      <vt:lpstr>Figure 127.22 Before reassembling the transmission/transaxle, carefully inspect the splines on the synchronizer sleeves for wear. The shape of the splines helps prevent the transmission/transaxle from jumping out of gear during acceleration and deceleration</vt:lpstr>
      <vt:lpstr>Figure 127.23 Exploded view of a triple-cone synchronizer. The inner and outer rings rotate with the synchronizer sleeve while the middle ring rotates with the speed gear</vt:lpstr>
      <vt:lpstr>QUESTION 2: ?</vt:lpstr>
      <vt:lpstr>ANSWER 2:</vt:lpstr>
      <vt:lpstr>FIVE SPEED TRANSMISSION TORQUE FLOW (1 OF 3)</vt:lpstr>
      <vt:lpstr>FIVE SPEED TRANSMISSION TORQUE FLOW (2 OF 3)</vt:lpstr>
      <vt:lpstr>FIVE SPEED TRANSMISSION TORQUE FLOW (3 OF 3)</vt:lpstr>
      <vt:lpstr>Figure 127.24 In neutral, the input shaft and the countershaft are rotating if the clutch is engaged (clutch pedal up), but no torque is being transmitted through the transmission</vt:lpstr>
      <vt:lpstr>Figure 127.25 In first gear, the 1–2 synchronizer sleeve is moved rearward, locking the first speed gear to the output shaft. Torque is transmitted from the input shaft to the countershaft and then to the output shaft</vt:lpstr>
      <vt:lpstr>Figure 127.26 In second gear, the 1–2 synchronizer sleeve is moved forward, which locks the second speed gear to the output shaft</vt:lpstr>
      <vt:lpstr>Figure 127.27 To achieve third gear, the shaft linkage first centers the 1–2 synchronizer sleeve and then moves the 3–4 synchronizer sleeve rearward, locking third speed gear to the output shaft</vt:lpstr>
      <vt:lpstr>Figure 127.28 In fourth gear, the 3–4 synchronizer sleeve is moved forward, which locks the fourth speed gear to the output shaft</vt:lpstr>
      <vt:lpstr>Figure 127.29 To achieve fifth gear, the shift linkage first centers the 3–4 synchronizer sleeve and then moves the fifth synchronizer sleeve toward the fifth speed gear, locking it to the output shaft</vt:lpstr>
      <vt:lpstr>Figure 127.30 Torque flows through the transmission in reverse gear. Note that the idler gear drives the 1–2 synchronizer sleeve gear, which is splined to the output shaft</vt:lpstr>
      <vt:lpstr>Figure 127.31 Cutaway of a T56 six-speed transmission showing all of its internal parts</vt:lpstr>
      <vt:lpstr>MANUAL TRANSAXLE CONSTRUCTION</vt:lpstr>
      <vt:lpstr>Figure 127.32 Notice that this five-speed transaxle from a Dodge/Plymouth Neon uses synchronizers on both the input and output shafts</vt:lpstr>
      <vt:lpstr>Figure 127.33 Cutaway of a typical manual transaxle showing all of its internal parts including the final drive assembly</vt:lpstr>
      <vt:lpstr>TRANSMISSION/ TRANSAXLE REMOVAL</vt:lpstr>
      <vt:lpstr>Figure 127.34 Most front-wheel-drive (FWD) vehicles require the use of a fixture to support the engine before removing the transaxle</vt:lpstr>
      <vt:lpstr>Figure 127.35 A transaxle being removed from underneath a vehicle and being supported by a transmission jack</vt:lpstr>
      <vt:lpstr>Figure 127.36 Typical cable-operated shift linkage used on a front-wheel-drive transaxle</vt:lpstr>
      <vt:lpstr>TRANSMISSION/ TRANSAXLE DISASSEMBLY</vt:lpstr>
      <vt:lpstr>Figure 127.37 Drain the fluid into a suitable container and dispose of the old fluid according to local, state, and federal regulations</vt:lpstr>
      <vt:lpstr>Figure 127.38 A Borg-Warner T5 five-speed transmission shown with the shifter cover removed</vt:lpstr>
      <vt:lpstr>Figure 127.39 The cost to replace these gears may exceed the cost of a replacement transmission</vt:lpstr>
      <vt:lpstr>Figure 127.40 It often requires two people to assemble a transaxle because the shaft with the shifter forks needs to be placed into the case as an assembly, as on this unit</vt:lpstr>
      <vt:lpstr>Figure 127.41 (a) During the disassembly of any manual transmission/transaxle, carefully check for the location of the snap rings. Often they are hidden. Consult the factory service manual or unit repair manual for information and procedures for the unit being serviced</vt:lpstr>
      <vt:lpstr>Figure 127.41 (b) Using snap-ring pliers to remove a snap ring. Many snap rings have an “up” side. Be sure to reinstall any snap rings in the correct direction</vt:lpstr>
      <vt:lpstr>Figure 127.41 (c) After the snap ring is removed, some components can be simply lifted off the main shaft, while other gears may require the use of a press</vt:lpstr>
      <vt:lpstr>Figure 127.42 (a) When a ball bearing is pressed off a shaft, the bearing should be supported by the inner race (if possible) so the force is not exerted on the outer race by the balls</vt:lpstr>
      <vt:lpstr>Figure 127.42 (b) Use caution when pressing parts onto the main shaft. Always follow the specified assembly procedures as found in service information</vt:lpstr>
      <vt:lpstr>Figure 127.43 The dial indicator is set up to measure input shaft endplay as it is lifted and dropped using the pry bar</vt:lpstr>
      <vt:lpstr>HARD-TO-SHIFT PROBLEM DIAGNOSIS</vt:lpstr>
      <vt:lpstr>GEAR LUBRICATION</vt:lpstr>
      <vt:lpstr>Figure 127.44 Some manual transmissions/transaxles require synchromesh transmission fluid</vt:lpstr>
      <vt:lpstr>NV 1500 MANUAL TRANSMISSION SERVICE</vt:lpstr>
      <vt:lpstr>1 A NV-1500 five-speed manual transmission is used in  two-wheel drive applications only.</vt:lpstr>
      <vt:lpstr>2 The shifter assembly has been removed. Note the roll pin in the center of the shift lever socket.</vt:lpstr>
      <vt:lpstr>3 Snap-ring pliers are being used to remove the snap ring retaining the input shaft bearing.</vt:lpstr>
      <vt:lpstr>4 The upside down case is being separated showing the countershaft (top) and shift forks.</vt:lpstr>
      <vt:lpstr>5 Before further disassembly can be accomplished, the shift lever socket roll pin must be driven out using a punch and a hammer.</vt:lpstr>
      <vt:lpstr>6 The shift shaft and forks can now be removed.</vt:lpstr>
      <vt:lpstr>7 The reverse idle gear is unbolted from the case and removed.</vt:lpstr>
      <vt:lpstr>8 The output shaft assembly fifth gear (far left) and the synchronizer assemblies.</vt:lpstr>
      <vt:lpstr>9 The bearing is being removed using a bearing splitter and a hydraulic press.</vt:lpstr>
      <vt:lpstr>10 A speed gear (bottom) along with the double row needle bearing used between the shaft and the speed gear. The hub (center) is splined and rotates with the output shaft.</vt:lpstr>
      <vt:lpstr>11 A synchronizer assembly being reassembled. It often takes several hands to hold the hub (center) and the sleeve (outer ring).</vt:lpstr>
      <vt:lpstr>12 A hydraulic press is used to reassemble output shaft and bearing.</vt:lpstr>
      <vt:lpstr>13 The assembled output shaft is held against the counter shaft to double check that all of the gears have been correctly assembled.</vt:lpstr>
      <vt:lpstr>14 The assembled output shaft and counter shaft are being reinstalled in the transmission case.</vt:lpstr>
      <vt:lpstr>15 The case halves are bolted together.</vt:lpstr>
      <vt:lpstr>16 The last step is to assembly the shift lever and check for proper operation in all gear positions.</vt:lpstr>
      <vt:lpstr>NV-350 TRANSAXLE SERVICE</vt:lpstr>
      <vt:lpstr>1 After the transaxle has been removed from the vehicle and the fluid drained, place the transaxle on a work surface.</vt:lpstr>
      <vt:lpstr>2 The bell housing case half containing the large output shaft front bearing (center) and the input shaft front bearing (smaller bearing on the left).</vt:lpstr>
      <vt:lpstr>3 The differential assembly is simply lifted out of half of the case.</vt:lpstr>
      <vt:lpstr>4 The input and output shafts are a press fit into the bearings and are also retained with a snap ring, which must be removed.</vt:lpstr>
      <vt:lpstr>5 Using a special tool, the input and output shafts are pressed out of the housing using a hydraulic press.</vt:lpstr>
      <vt:lpstr>6 The input shaft can be disassembled using a bearing splitter and a press, or two screwdrivers to pry the gears off the shaft.</vt:lpstr>
      <vt:lpstr>7 This transaxle uses both brass and powdered metal synchronizer rings with a fiber (paper) inner cone surface.</vt:lpstr>
      <vt:lpstr>8 Synchronizer ring gaps are being measured using a feeler (thickness) gauge. The factory specifications are usually 0.040 to 0.069 inches.</vt:lpstr>
      <vt:lpstr>9 The gear clutch teeth should be inspected for wear.</vt:lpstr>
      <vt:lpstr>10 An assembled synchronizer assembly containing a sleeve, keys, springs, and detent.</vt:lpstr>
      <vt:lpstr>11 The input shaft (left) and the output shaft (right) are checked for proper assembly before being installed into the case.</vt:lpstr>
      <vt:lpstr>12 The differential bearing preload is determined by measuring for zero end play; then adding the thickness shim under the bearing cup.</vt:lpstr>
      <vt:lpstr>13 The bearing cup is being installed using an installation tool and a hammer.</vt:lpstr>
      <vt:lpstr>14 All of the shift forks and shift arms must be aligned properly before installing the components into the case.</vt:lpstr>
      <vt:lpstr>15 All of the components, including the differential (right), the output shaft (center), and the input shaft (left), plus the shift linkage are installed and checked for proper positioning.</vt:lpstr>
      <vt:lpstr>16 The case halves being reinstalled. The bearings (top) must be pressed back onto the input and output shafts using a press.</vt:lpstr>
      <vt:lpstr>17 The bell housing case being reattached.</vt:lpstr>
      <vt:lpstr>18 The completed assembly. Notice the bearing cover (top) has already been installed.</vt:lpstr>
      <vt:lpstr>Copyright</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6 Edition Chapter 127</dc:title>
  <dc:creator>Curt &amp; Tammy</dc:creator>
  <cp:lastModifiedBy>Curt &amp; Tammy</cp:lastModifiedBy>
  <cp:revision>60</cp:revision>
  <dcterms:created xsi:type="dcterms:W3CDTF">2018-09-25T19:30:15Z</dcterms:created>
  <dcterms:modified xsi:type="dcterms:W3CDTF">2019-07-30T01:53:04Z</dcterms:modified>
</cp:coreProperties>
</file>