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387" r:id="rId10"/>
    <p:sldId id="262" r:id="rId11"/>
    <p:sldId id="388" r:id="rId12"/>
    <p:sldId id="315" r:id="rId13"/>
    <p:sldId id="272" r:id="rId14"/>
    <p:sldId id="316" r:id="rId15"/>
    <p:sldId id="389" r:id="rId16"/>
    <p:sldId id="317" r:id="rId17"/>
    <p:sldId id="326" r:id="rId18"/>
    <p:sldId id="327" r:id="rId19"/>
    <p:sldId id="267" r:id="rId20"/>
    <p:sldId id="268" r:id="rId21"/>
    <p:sldId id="390" r:id="rId22"/>
    <p:sldId id="328" r:id="rId23"/>
    <p:sldId id="391" r:id="rId24"/>
    <p:sldId id="392" r:id="rId25"/>
    <p:sldId id="329" r:id="rId26"/>
    <p:sldId id="330" r:id="rId27"/>
    <p:sldId id="393" r:id="rId28"/>
    <p:sldId id="394" r:id="rId29"/>
    <p:sldId id="331" r:id="rId30"/>
    <p:sldId id="395" r:id="rId31"/>
    <p:sldId id="332" r:id="rId32"/>
    <p:sldId id="333" r:id="rId33"/>
    <p:sldId id="396" r:id="rId34"/>
    <p:sldId id="397" r:id="rId35"/>
    <p:sldId id="334" r:id="rId36"/>
    <p:sldId id="335" r:id="rId37"/>
    <p:sldId id="398" r:id="rId38"/>
    <p:sldId id="399" r:id="rId39"/>
    <p:sldId id="336" r:id="rId40"/>
    <p:sldId id="400" r:id="rId41"/>
    <p:sldId id="337" r:id="rId42"/>
    <p:sldId id="338" r:id="rId43"/>
    <p:sldId id="401" r:id="rId44"/>
    <p:sldId id="402" r:id="rId45"/>
    <p:sldId id="403" r:id="rId46"/>
    <p:sldId id="339" r:id="rId47"/>
    <p:sldId id="340" r:id="rId48"/>
    <p:sldId id="341" r:id="rId49"/>
    <p:sldId id="286" r:id="rId50"/>
    <p:sldId id="287" r:id="rId51"/>
    <p:sldId id="404" r:id="rId52"/>
    <p:sldId id="342" r:id="rId53"/>
    <p:sldId id="343" r:id="rId54"/>
    <p:sldId id="344" r:id="rId55"/>
    <p:sldId id="345" r:id="rId56"/>
    <p:sldId id="405" r:id="rId57"/>
    <p:sldId id="346" r:id="rId58"/>
    <p:sldId id="347" r:id="rId59"/>
    <p:sldId id="348" r:id="rId60"/>
    <p:sldId id="406" r:id="rId61"/>
    <p:sldId id="349" r:id="rId62"/>
    <p:sldId id="350" r:id="rId63"/>
    <p:sldId id="407" r:id="rId64"/>
    <p:sldId id="351" r:id="rId65"/>
    <p:sldId id="408" r:id="rId66"/>
    <p:sldId id="352" r:id="rId67"/>
    <p:sldId id="353" r:id="rId68"/>
    <p:sldId id="354" r:id="rId69"/>
    <p:sldId id="355" r:id="rId70"/>
    <p:sldId id="356" r:id="rId71"/>
    <p:sldId id="409" r:id="rId72"/>
    <p:sldId id="410" r:id="rId73"/>
    <p:sldId id="357" r:id="rId74"/>
    <p:sldId id="358" r:id="rId75"/>
    <p:sldId id="359" r:id="rId76"/>
    <p:sldId id="360" r:id="rId77"/>
    <p:sldId id="361" r:id="rId78"/>
    <p:sldId id="411" r:id="rId79"/>
    <p:sldId id="412" r:id="rId80"/>
    <p:sldId id="413" r:id="rId81"/>
    <p:sldId id="362" r:id="rId82"/>
    <p:sldId id="363" r:id="rId83"/>
    <p:sldId id="414" r:id="rId84"/>
    <p:sldId id="415" r:id="rId85"/>
    <p:sldId id="416" r:id="rId86"/>
    <p:sldId id="417" r:id="rId87"/>
    <p:sldId id="364" r:id="rId88"/>
    <p:sldId id="418" r:id="rId89"/>
    <p:sldId id="365" r:id="rId90"/>
    <p:sldId id="419" r:id="rId91"/>
    <p:sldId id="420" r:id="rId92"/>
    <p:sldId id="366" r:id="rId93"/>
    <p:sldId id="367" r:id="rId94"/>
    <p:sldId id="299" r:id="rId95"/>
    <p:sldId id="300"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6" r:id="rId115"/>
    <p:sldId id="325"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presProps" Target="pres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slide" Target="slides/slide109.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51"/>
            <a:ext cx="8229600" cy="317843"/>
          </a:xfrm>
        </p:spPr>
        <p:txBody>
          <a:bodyPr/>
          <a:lstStyle>
            <a:lvl1pPr>
              <a:defRPr sz="2000">
                <a:latin typeface="+mj-lt"/>
                <a:cs typeface="Times New Roman" panose="02020603050405020304" pitchFamily="18" charset="0"/>
              </a:defRPr>
            </a:lvl1pPr>
          </a:lstStyle>
          <a:p>
            <a:r>
              <a:rPr lang="en-US" dirty="0" smtClean="0"/>
              <a:t>Click to edit Master title style</a:t>
            </a:r>
            <a:endParaRPr lang="en-IN" dirty="0"/>
          </a:p>
        </p:txBody>
      </p:sp>
      <p:sp>
        <p:nvSpPr>
          <p:cNvPr id="3" name="Footer Placeholder 2"/>
          <p:cNvSpPr>
            <a:spLocks noGrp="1"/>
          </p:cNvSpPr>
          <p:nvPr>
            <p:ph type="ftr" sz="quarter" idx="10"/>
          </p:nvPr>
        </p:nvSpPr>
        <p:spPr>
          <a:xfrm>
            <a:off x="93969" y="6172200"/>
            <a:ext cx="8595360" cy="235463"/>
          </a:xfrm>
          <a:prstGeom prst="rect">
            <a:avLst/>
          </a:prstGeom>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7/28/2019</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Tree>
    <p:extLst>
      <p:ext uri="{BB962C8B-B14F-4D97-AF65-F5344CB8AC3E}">
        <p14:creationId xmlns:p14="http://schemas.microsoft.com/office/powerpoint/2010/main" val="705349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57.xml"/></Relationships>
</file>

<file path=ppt/slides/_rels/slide10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57.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7.xml"/></Relationships>
</file>

<file path=ppt/slides/_rels/slide104.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7.xml"/></Relationships>
</file>

<file path=ppt/slides/_rels/slide105.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7.xml"/></Relationships>
</file>

<file path=ppt/slides/_rels/slide10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57.xml"/></Relationships>
</file>

<file path=ppt/slides/_rels/slide107.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57.xml"/></Relationships>
</file>

<file path=ppt/slides/_rels/slide10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57.xml"/></Relationships>
</file>

<file path=ppt/slides/_rels/slide109.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1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4.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4.xml"/></Relationships>
</file>

<file path=ppt/slides/_rels/slide8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7.xml"/></Relationships>
</file>

<file path=ppt/slides/_rels/slide9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7.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7.xml"/></Relationships>
</file>

<file path=ppt/slides/_rels/slide9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7.xml"/></Relationships>
</file>

<file path=ppt/slides/_rels/slide9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7.xml"/></Relationships>
</file>

<file path=ppt/slides/_rels/slide9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7.xml"/></Relationships>
</file>

<file path=ppt/slides/_rels/slide9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125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Alignment Diagnosis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PRE-ALIGNMENT CHECKS</a:t>
            </a:r>
            <a:endParaRPr lang="en-US" dirty="0">
              <a:latin typeface="+mj-lt"/>
            </a:endParaRPr>
          </a:p>
        </p:txBody>
      </p:sp>
      <p:sp>
        <p:nvSpPr>
          <p:cNvPr id="3" name="Content Placeholder 2"/>
          <p:cNvSpPr>
            <a:spLocks noGrp="1"/>
          </p:cNvSpPr>
          <p:nvPr>
            <p:ph idx="1"/>
          </p:nvPr>
        </p:nvSpPr>
        <p:spPr/>
        <p:txBody>
          <a:bodyPr/>
          <a:lstStyle/>
          <a:p>
            <a:r>
              <a:rPr lang="en-US" dirty="0"/>
              <a:t>Before checking or adjusting the front-end alignment, the </a:t>
            </a:r>
            <a:r>
              <a:rPr lang="en-US" dirty="0" smtClean="0"/>
              <a:t>following items </a:t>
            </a:r>
            <a:r>
              <a:rPr lang="en-US" dirty="0"/>
              <a:t>should be checked and corrected, if necessary, as part of </a:t>
            </a:r>
            <a:r>
              <a:rPr lang="en-US" dirty="0" smtClean="0"/>
              <a:t>the pre-alignment </a:t>
            </a:r>
            <a:r>
              <a:rPr lang="en-US" dirty="0"/>
              <a:t>checks</a:t>
            </a:r>
            <a:r>
              <a:rPr lang="en-US" dirty="0" smtClean="0"/>
              <a:t>:</a:t>
            </a:r>
          </a:p>
          <a:p>
            <a:pPr lvl="1"/>
            <a:r>
              <a:rPr lang="en-US" dirty="0" smtClean="0"/>
              <a:t>Tire inflation, size and tread depth</a:t>
            </a:r>
          </a:p>
          <a:p>
            <a:pPr lvl="1"/>
            <a:r>
              <a:rPr lang="en-US" dirty="0" smtClean="0"/>
              <a:t>Wear bearing adjustment</a:t>
            </a:r>
          </a:p>
          <a:p>
            <a:pPr lvl="1"/>
            <a:r>
              <a:rPr lang="en-US" dirty="0" smtClean="0"/>
              <a:t>Looseness or damage in front end components</a:t>
            </a:r>
          </a:p>
          <a:p>
            <a:pPr lvl="1"/>
            <a:r>
              <a:rPr lang="en-US" dirty="0" smtClean="0"/>
              <a:t>Vehicle ride height</a:t>
            </a:r>
          </a:p>
          <a:p>
            <a:pPr lvl="1"/>
            <a:r>
              <a:rPr lang="en-US" dirty="0" smtClean="0"/>
              <a:t>Looseness or damage in steering components</a:t>
            </a:r>
          </a:p>
          <a:p>
            <a:pPr lvl="1"/>
            <a:r>
              <a:rPr lang="en-US" dirty="0" smtClean="0"/>
              <a:t>Brake drag</a:t>
            </a:r>
            <a:endParaRPr lang="en-US" dirty="0"/>
          </a:p>
        </p:txBody>
      </p:sp>
    </p:spTree>
    <p:extLst>
      <p:ext uri="{BB962C8B-B14F-4D97-AF65-F5344CB8AC3E}">
        <p14:creationId xmlns:p14="http://schemas.microsoft.com/office/powerpoint/2010/main" val="277768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7738"/>
            <a:ext cx="8229600" cy="1107996"/>
          </a:xfrm>
        </p:spPr>
        <p:txBody>
          <a:bodyPr>
            <a:spAutoFit/>
          </a:bodyPr>
          <a:lstStyle/>
          <a:p>
            <a:r>
              <a:rPr lang="en-US" sz="2400" dirty="0" smtClean="0">
                <a:latin typeface="Arial (Headings)"/>
              </a:rPr>
              <a:t>9 </a:t>
            </a:r>
            <a:r>
              <a:rPr lang="en-US" sz="2400" b="0" dirty="0"/>
              <a:t>Before performing a caster sweep, install a brake </a:t>
            </a:r>
            <a:r>
              <a:rPr lang="en-US" sz="2400" b="0" dirty="0" smtClean="0"/>
              <a:t>pedal depressor </a:t>
            </a:r>
            <a:r>
              <a:rPr lang="en-US" sz="2400" b="0" dirty="0"/>
              <a:t>to keep the front wheels from rotating when the</a:t>
            </a:r>
            <a:br>
              <a:rPr lang="en-US" sz="2400" b="0" dirty="0"/>
            </a:br>
            <a:r>
              <a:rPr lang="en-US" sz="2400" b="0" dirty="0"/>
              <a:t>steering wheel is turned.</a:t>
            </a:r>
            <a:endParaRPr lang="en-US" sz="2400" dirty="0">
              <a:latin typeface="Arial (Headings)"/>
            </a:endParaRPr>
          </a:p>
        </p:txBody>
      </p:sp>
      <p:pic>
        <p:nvPicPr>
          <p:cNvPr id="10242" name="Picture 2" descr="A photo shows a brake pedal depressor installed to restrict the rotation of whee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30383"/>
            <a:ext cx="6113897" cy="405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901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7738"/>
            <a:ext cx="8229600" cy="1107996"/>
          </a:xfrm>
        </p:spPr>
        <p:txBody>
          <a:bodyPr>
            <a:spAutoFit/>
          </a:bodyPr>
          <a:lstStyle/>
          <a:p>
            <a:r>
              <a:rPr lang="en-US" sz="2400" dirty="0" smtClean="0">
                <a:latin typeface="Arial (Headings)"/>
              </a:rPr>
              <a:t>10 </a:t>
            </a:r>
            <a:r>
              <a:rPr lang="en-US" sz="2400" b="0" dirty="0"/>
              <a:t>Perform the caster sweep by turning the </a:t>
            </a:r>
            <a:r>
              <a:rPr lang="en-US" sz="2400" b="0" dirty="0" smtClean="0"/>
              <a:t>front wheels </a:t>
            </a:r>
            <a:r>
              <a:rPr lang="en-US" sz="2400" b="0" dirty="0"/>
              <a:t>inward, and then </a:t>
            </a:r>
            <a:r>
              <a:rPr lang="en-US" sz="2400" b="0" dirty="0" smtClean="0"/>
              <a:t>outward </a:t>
            </a:r>
            <a:r>
              <a:rPr lang="en-US" sz="2400" b="0" dirty="0"/>
              <a:t>following </a:t>
            </a:r>
            <a:r>
              <a:rPr lang="en-US" sz="2400" b="0" dirty="0" smtClean="0"/>
              <a:t>the instructions </a:t>
            </a:r>
            <a:r>
              <a:rPr lang="en-US" sz="2400" b="0" dirty="0"/>
              <a:t>on the screen.</a:t>
            </a:r>
            <a:endParaRPr lang="en-US" sz="2400" dirty="0">
              <a:latin typeface="Arial (Headings)"/>
            </a:endParaRPr>
          </a:p>
        </p:txBody>
      </p:sp>
      <p:pic>
        <p:nvPicPr>
          <p:cNvPr id="10242" name="Picture 2" descr="A photo shows a caster sweep by turning front wheels inward, and then outward using instructions on scree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23642"/>
            <a:ext cx="6113897" cy="406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2299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7737"/>
            <a:ext cx="8229600" cy="1107996"/>
          </a:xfrm>
        </p:spPr>
        <p:txBody>
          <a:bodyPr>
            <a:spAutoFit/>
          </a:bodyPr>
          <a:lstStyle/>
          <a:p>
            <a:r>
              <a:rPr lang="en-US" sz="2400" dirty="0" smtClean="0">
                <a:latin typeface="Arial (Headings)"/>
              </a:rPr>
              <a:t>11 </a:t>
            </a:r>
            <a:r>
              <a:rPr lang="en-US" sz="2400" b="0" dirty="0"/>
              <a:t>Most alignment machines will display where </a:t>
            </a:r>
            <a:r>
              <a:rPr lang="en-US" sz="2400" b="0" dirty="0" smtClean="0"/>
              <a:t>to make </a:t>
            </a:r>
            <a:r>
              <a:rPr lang="en-US" sz="2400" b="0" dirty="0"/>
              <a:t>the alignment correction and will often </a:t>
            </a:r>
            <a:r>
              <a:rPr lang="en-US" sz="2400" b="0" dirty="0" smtClean="0"/>
              <a:t>include drawings </a:t>
            </a:r>
            <a:r>
              <a:rPr lang="en-US" sz="2400" b="0" dirty="0"/>
              <a:t>and live action videos that </a:t>
            </a:r>
            <a:r>
              <a:rPr lang="en-US" sz="2400" b="0" dirty="0" smtClean="0"/>
              <a:t>show the </a:t>
            </a:r>
            <a:r>
              <a:rPr lang="en-US" sz="2400" b="0" dirty="0"/>
              <a:t>procedure.</a:t>
            </a:r>
            <a:endParaRPr lang="en-US" sz="2400" dirty="0">
              <a:latin typeface="Arial (Headings)"/>
            </a:endParaRPr>
          </a:p>
        </p:txBody>
      </p:sp>
      <p:pic>
        <p:nvPicPr>
          <p:cNvPr id="10242" name="Picture 2" descr="A photo shows a system generated display of where to make the correction. It shows rotate eccentric to adjust rear to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20" y="1923642"/>
            <a:ext cx="6113895" cy="406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193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07071"/>
            <a:ext cx="8229600" cy="738664"/>
          </a:xfrm>
        </p:spPr>
        <p:txBody>
          <a:bodyPr>
            <a:spAutoFit/>
          </a:bodyPr>
          <a:lstStyle/>
          <a:p>
            <a:r>
              <a:rPr lang="en-US" sz="2400" dirty="0" smtClean="0">
                <a:latin typeface="Arial (Headings)"/>
              </a:rPr>
              <a:t>12 </a:t>
            </a:r>
            <a:r>
              <a:rPr lang="en-US" sz="2400" b="0" dirty="0"/>
              <a:t>The rear toe is being adjusted by rotating the </a:t>
            </a:r>
            <a:r>
              <a:rPr lang="en-US" sz="2400" b="0" dirty="0" smtClean="0"/>
              <a:t>eccentric cam </a:t>
            </a:r>
            <a:r>
              <a:rPr lang="en-US" sz="2400" b="0" dirty="0"/>
              <a:t>on the lower control arm while </a:t>
            </a:r>
            <a:r>
              <a:rPr lang="en-US" sz="2400" b="0" dirty="0" smtClean="0"/>
              <a:t>watching the </a:t>
            </a:r>
            <a:r>
              <a:rPr lang="en-US" sz="2400" b="0" dirty="0"/>
              <a:t>display.</a:t>
            </a:r>
            <a:endParaRPr lang="en-US" sz="2400" dirty="0">
              <a:latin typeface="Arial (Headings)"/>
            </a:endParaRPr>
          </a:p>
        </p:txBody>
      </p:sp>
      <p:pic>
        <p:nvPicPr>
          <p:cNvPr id="10242" name="Picture 2" descr="A photo shows a rear toe is adjusted by a technician holding two wrenches and rotating the eccentric ca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30382"/>
            <a:ext cx="6113897" cy="405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491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07070"/>
            <a:ext cx="8229600" cy="738664"/>
          </a:xfrm>
        </p:spPr>
        <p:txBody>
          <a:bodyPr>
            <a:spAutoFit/>
          </a:bodyPr>
          <a:lstStyle/>
          <a:p>
            <a:r>
              <a:rPr lang="en-US" sz="2400" dirty="0" smtClean="0">
                <a:latin typeface="Arial (Headings)"/>
              </a:rPr>
              <a:t>13 </a:t>
            </a:r>
            <a:r>
              <a:rPr lang="en-US" sz="2400" b="0" dirty="0" smtClean="0"/>
              <a:t>The </a:t>
            </a:r>
            <a:r>
              <a:rPr lang="en-US" sz="2400" b="0" dirty="0"/>
              <a:t>alignment machine display indicates that </a:t>
            </a:r>
            <a:r>
              <a:rPr lang="en-US" sz="2400" b="0" dirty="0" smtClean="0"/>
              <a:t>front caster </a:t>
            </a:r>
            <a:r>
              <a:rPr lang="en-US" sz="2400" b="0" dirty="0"/>
              <a:t>is not a factory-adjustable angle.</a:t>
            </a:r>
            <a:endParaRPr lang="en-US" sz="2400" dirty="0">
              <a:latin typeface="Arial (Headings)"/>
            </a:endParaRPr>
          </a:p>
        </p:txBody>
      </p:sp>
      <p:pic>
        <p:nvPicPr>
          <p:cNvPr id="10242" name="Picture 2" descr="A photo shows a message on display as &quot;the manufacturer does not specify a front CASTER adjust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20" y="1923642"/>
            <a:ext cx="6113895" cy="406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4110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7739"/>
            <a:ext cx="8229600" cy="1107996"/>
          </a:xfrm>
        </p:spPr>
        <p:txBody>
          <a:bodyPr>
            <a:spAutoFit/>
          </a:bodyPr>
          <a:lstStyle/>
          <a:p>
            <a:r>
              <a:rPr lang="en-US" sz="2400" dirty="0" smtClean="0">
                <a:latin typeface="Arial (Headings)"/>
              </a:rPr>
              <a:t>14 </a:t>
            </a:r>
            <a:r>
              <a:rPr lang="en-US" sz="2400" b="0" dirty="0"/>
              <a:t>Adjusting the front toe on this vehicle </a:t>
            </a:r>
            <a:r>
              <a:rPr lang="en-US" sz="2400" b="0" dirty="0" smtClean="0"/>
              <a:t>involves loosening </a:t>
            </a:r>
            <a:r>
              <a:rPr lang="en-US" sz="2400" b="0" dirty="0"/>
              <a:t>the jam nut (left wrench) and </a:t>
            </a:r>
            <a:r>
              <a:rPr lang="en-US" sz="2400" b="0" dirty="0" smtClean="0"/>
              <a:t>rotating the </a:t>
            </a:r>
            <a:r>
              <a:rPr lang="en-US" sz="2400" b="0" dirty="0"/>
              <a:t>tie rod using the right wrench.</a:t>
            </a:r>
            <a:endParaRPr lang="en-US" sz="2400" dirty="0">
              <a:latin typeface="Arial (Headings)"/>
            </a:endParaRPr>
          </a:p>
        </p:txBody>
      </p:sp>
      <p:pic>
        <p:nvPicPr>
          <p:cNvPr id="10242" name="Picture 2" descr="A photo shows two wrenches on jam nut and tie ro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30382"/>
            <a:ext cx="6113897" cy="405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14120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07070"/>
            <a:ext cx="8229600" cy="738664"/>
          </a:xfrm>
        </p:spPr>
        <p:txBody>
          <a:bodyPr>
            <a:spAutoFit/>
          </a:bodyPr>
          <a:lstStyle/>
          <a:p>
            <a:r>
              <a:rPr lang="en-US" sz="2400" dirty="0" smtClean="0">
                <a:latin typeface="Arial (Headings)"/>
              </a:rPr>
              <a:t>15 </a:t>
            </a:r>
            <a:r>
              <a:rPr lang="en-US" sz="2400" b="0" dirty="0"/>
              <a:t>An adjustment of the right front toe is needed </a:t>
            </a:r>
            <a:r>
              <a:rPr lang="en-US" sz="2400" b="0" dirty="0" smtClean="0"/>
              <a:t>to achieve </a:t>
            </a:r>
            <a:r>
              <a:rPr lang="en-US" sz="2400" b="0" dirty="0"/>
              <a:t>a perfect alignment.</a:t>
            </a:r>
            <a:endParaRPr lang="en-US" sz="2400" dirty="0">
              <a:latin typeface="Arial (Headings)"/>
            </a:endParaRPr>
          </a:p>
        </p:txBody>
      </p:sp>
      <p:pic>
        <p:nvPicPr>
          <p:cNvPr id="10242" name="Picture 2" descr="A photo shows a display of caster and camber angles. Right front toe needs alignment so it's shown with contrast col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6153" y="1930382"/>
            <a:ext cx="6093629" cy="405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4102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7738"/>
            <a:ext cx="8229600" cy="1107996"/>
          </a:xfrm>
        </p:spPr>
        <p:txBody>
          <a:bodyPr>
            <a:spAutoFit/>
          </a:bodyPr>
          <a:lstStyle/>
          <a:p>
            <a:r>
              <a:rPr lang="en-US" sz="2400" dirty="0" smtClean="0">
                <a:latin typeface="Arial (Headings)"/>
              </a:rPr>
              <a:t>16 </a:t>
            </a:r>
            <a:r>
              <a:rPr lang="en-US" sz="2400" b="0" dirty="0"/>
              <a:t>A final step is needed for vehicles equipped with </a:t>
            </a:r>
            <a:r>
              <a:rPr lang="en-US" sz="2400" b="0" dirty="0" smtClean="0"/>
              <a:t>a steering </a:t>
            </a:r>
            <a:r>
              <a:rPr lang="en-US" sz="2400" b="0" dirty="0"/>
              <a:t>angle sensor and/or electric power </a:t>
            </a:r>
            <a:r>
              <a:rPr lang="en-US" sz="2400" b="0" dirty="0" smtClean="0"/>
              <a:t>steering. The </a:t>
            </a:r>
            <a:r>
              <a:rPr lang="en-US" sz="2400" b="0" dirty="0"/>
              <a:t>wireless reset tool is attached to the </a:t>
            </a:r>
            <a:r>
              <a:rPr lang="en-US" sz="2400" b="0" dirty="0" smtClean="0"/>
              <a:t>data connector</a:t>
            </a:r>
            <a:r>
              <a:rPr lang="en-US" sz="2400" b="0" dirty="0"/>
              <a:t>.</a:t>
            </a:r>
            <a:endParaRPr lang="en-US" sz="2400" dirty="0">
              <a:latin typeface="Arial (Headings)"/>
            </a:endParaRPr>
          </a:p>
        </p:txBody>
      </p:sp>
      <p:pic>
        <p:nvPicPr>
          <p:cNvPr id="10242" name="Picture 2" descr="A photo shows a wireless reset tool attached to the data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6153" y="1930382"/>
            <a:ext cx="6093629" cy="405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4362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07070"/>
            <a:ext cx="8229600" cy="738664"/>
          </a:xfrm>
        </p:spPr>
        <p:txBody>
          <a:bodyPr>
            <a:spAutoFit/>
          </a:bodyPr>
          <a:lstStyle/>
          <a:p>
            <a:r>
              <a:rPr lang="en-US" sz="2400" dirty="0" smtClean="0">
                <a:latin typeface="Arial (Headings)"/>
              </a:rPr>
              <a:t>17 </a:t>
            </a:r>
            <a:r>
              <a:rPr lang="en-US" sz="2400" b="0" dirty="0"/>
              <a:t>With the wheel straight ahead the sensor </a:t>
            </a:r>
            <a:r>
              <a:rPr lang="en-US" sz="2400" b="0" dirty="0" smtClean="0"/>
              <a:t>shows an </a:t>
            </a:r>
            <a:r>
              <a:rPr lang="en-US" sz="2400" b="0" dirty="0"/>
              <a:t>incorrect reading.</a:t>
            </a:r>
            <a:endParaRPr lang="en-US" sz="2400" dirty="0">
              <a:latin typeface="Arial (Headings)"/>
            </a:endParaRPr>
          </a:p>
        </p:txBody>
      </p:sp>
      <p:pic>
        <p:nvPicPr>
          <p:cNvPr id="10242" name="Picture 2" descr="A photo shows a message on the display as: steer the vehicle straight ahea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6153" y="1930382"/>
            <a:ext cx="6093629" cy="405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8709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7738"/>
            <a:ext cx="8229600" cy="1107996"/>
          </a:xfrm>
        </p:spPr>
        <p:txBody>
          <a:bodyPr>
            <a:spAutoFit/>
          </a:bodyPr>
          <a:lstStyle/>
          <a:p>
            <a:r>
              <a:rPr lang="en-US" sz="2400" dirty="0" smtClean="0">
                <a:latin typeface="Arial (Headings)"/>
              </a:rPr>
              <a:t>18 </a:t>
            </a:r>
            <a:r>
              <a:rPr lang="en-US" sz="2400" b="0" dirty="0"/>
              <a:t>Follow the instructions on the screen to reset </a:t>
            </a:r>
            <a:r>
              <a:rPr lang="en-US" sz="2400" b="0" dirty="0" smtClean="0"/>
              <a:t>the electric </a:t>
            </a:r>
            <a:r>
              <a:rPr lang="en-US" sz="2400" b="0" dirty="0"/>
              <a:t>power steering (EPS) sensors. The </a:t>
            </a:r>
            <a:r>
              <a:rPr lang="en-US" sz="2400" b="0" dirty="0" smtClean="0"/>
              <a:t>final alignment </a:t>
            </a:r>
            <a:r>
              <a:rPr lang="en-US" sz="2400" b="0" dirty="0"/>
              <a:t>readings can be printed and attached </a:t>
            </a:r>
            <a:r>
              <a:rPr lang="en-US" sz="2400" b="0" dirty="0" smtClean="0"/>
              <a:t>to the </a:t>
            </a:r>
            <a:r>
              <a:rPr lang="en-US" sz="2400" b="0" dirty="0"/>
              <a:t>work order.</a:t>
            </a:r>
            <a:endParaRPr lang="en-US" sz="2400" dirty="0">
              <a:latin typeface="Arial (Headings)"/>
            </a:endParaRPr>
          </a:p>
        </p:txBody>
      </p:sp>
      <p:pic>
        <p:nvPicPr>
          <p:cNvPr id="10242" name="Picture 2" descr="A photo shows an electric power steering reset instructions on displa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6154" y="1930382"/>
            <a:ext cx="6093627" cy="405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93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125.3 </a:t>
            </a:r>
            <a:r>
              <a:rPr lang="en-IN" sz="2000" dirty="0">
                <a:latin typeface="Arial (Headings)"/>
              </a:rPr>
              <a:t>Typical tire wear chart as found in a service manual. Abnormal tire wear usually indicates a fault in a steering or suspension component that should be corrected or replaced before an alignment is performed</a:t>
            </a:r>
            <a:endParaRPr lang="en-US" sz="2000" dirty="0">
              <a:latin typeface="+mj-lt"/>
            </a:endParaRPr>
          </a:p>
        </p:txBody>
      </p:sp>
      <p:pic>
        <p:nvPicPr>
          <p:cNvPr id="4" name="Picture 2" descr="The figure shows the following details:&#10;&#10;If tire worn on the outside edges, this condition is stated as tire is underinflated. If tire worn at the center it stated as tire is overinflated. &#10;&#10;A tire is worn only one side likely it is an indication of a camber or toe problem. &#10;A bad toe adjustment can cause feathering of tire. It can be detected by sensing the tire with a touch.&#10;&#10;Unbalanced wheels cause bald spots or scalloped effect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3213" y="2057400"/>
            <a:ext cx="5503329" cy="367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125.4 </a:t>
            </a:r>
            <a:r>
              <a:rPr lang="en-IN" sz="2400" dirty="0">
                <a:latin typeface="Arial (Headings)"/>
              </a:rPr>
              <a:t>Measuring points for ride (trim) height vary by manufacturer</a:t>
            </a:r>
            <a:endParaRPr lang="en-US" dirty="0"/>
          </a:p>
        </p:txBody>
      </p:sp>
      <p:pic>
        <p:nvPicPr>
          <p:cNvPr id="3" name="Picture 2" descr="The figure shows the following measuring points:&#10;• Bottom of the front bumper to ground&#10;• Bottom of the rear bumper to ground&#10;• Bottom of the front and rear portions of side skirt from groun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956" y="2554301"/>
            <a:ext cx="762000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125.5 </a:t>
            </a:r>
            <a:r>
              <a:rPr lang="en-IN" sz="2000" dirty="0">
                <a:latin typeface="Arial (Headings)"/>
              </a:rPr>
              <a:t>Measuring to be sure the left and right sides of the vehicle are of equal height. If this measurement is not equal side to side by as little as 1/8 inch (3 mm), it can affect the handling of the vehicle</a:t>
            </a:r>
            <a:endParaRPr lang="en-US" dirty="0"/>
          </a:p>
        </p:txBody>
      </p:sp>
      <p:pic>
        <p:nvPicPr>
          <p:cNvPr id="3" name="Picture 2" descr="A photo shows a technician measuring ride height of a car using a tap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4771" y="2017937"/>
            <a:ext cx="4494718" cy="410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3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a pre-alignment check?</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find and correct any problems prior to the alignment.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LEAD/PULL</a:t>
            </a:r>
            <a:endParaRPr lang="en-US" dirty="0">
              <a:latin typeface="+mj-lt"/>
            </a:endParaRPr>
          </a:p>
        </p:txBody>
      </p:sp>
      <p:sp>
        <p:nvSpPr>
          <p:cNvPr id="3" name="Content Placeholder 2"/>
          <p:cNvSpPr>
            <a:spLocks noGrp="1"/>
          </p:cNvSpPr>
          <p:nvPr>
            <p:ph idx="1"/>
          </p:nvPr>
        </p:nvSpPr>
        <p:spPr/>
        <p:txBody>
          <a:bodyPr/>
          <a:lstStyle/>
          <a:p>
            <a:r>
              <a:rPr lang="en-US" dirty="0" smtClean="0"/>
              <a:t>Diagnosis</a:t>
            </a:r>
          </a:p>
          <a:p>
            <a:r>
              <a:rPr lang="en-US" dirty="0"/>
              <a:t>Before </a:t>
            </a:r>
            <a:r>
              <a:rPr lang="en-US" dirty="0" smtClean="0"/>
              <a:t>aligning the </a:t>
            </a:r>
            <a:r>
              <a:rPr lang="en-US" dirty="0"/>
              <a:t>vehicle, verify the customer complaint first, then perform </a:t>
            </a:r>
            <a:r>
              <a:rPr lang="en-US" dirty="0" smtClean="0"/>
              <a:t>a careful </a:t>
            </a:r>
            <a:r>
              <a:rPr lang="en-US" dirty="0"/>
              <a:t>inspection</a:t>
            </a:r>
            <a:r>
              <a:rPr lang="en-US" dirty="0" smtClean="0"/>
              <a:t>.</a:t>
            </a:r>
          </a:p>
          <a:p>
            <a:pPr lvl="1"/>
            <a:r>
              <a:rPr lang="en-US" dirty="0"/>
              <a:t>Inspect all tires for proper inflation</a:t>
            </a:r>
            <a:r>
              <a:rPr lang="en-US" dirty="0" smtClean="0"/>
              <a:t>.</a:t>
            </a:r>
          </a:p>
          <a:p>
            <a:pPr lvl="1"/>
            <a:r>
              <a:rPr lang="en-US" dirty="0"/>
              <a:t>Road test the vehicle on a straight, level </a:t>
            </a:r>
            <a:r>
              <a:rPr lang="en-US" dirty="0" smtClean="0"/>
              <a:t>road.</a:t>
            </a:r>
          </a:p>
          <a:p>
            <a:pPr lvl="1"/>
            <a:r>
              <a:rPr lang="en-US" dirty="0"/>
              <a:t>If the lead/pull problem is sometimes toward the left and </a:t>
            </a:r>
            <a:r>
              <a:rPr lang="en-US" dirty="0" smtClean="0"/>
              <a:t>other times </a:t>
            </a:r>
            <a:r>
              <a:rPr lang="en-US" dirty="0"/>
              <a:t>toward the right, check for a memory steer condition.</a:t>
            </a:r>
          </a:p>
          <a:p>
            <a:pPr lvl="1"/>
            <a:r>
              <a:rPr lang="en-US" dirty="0"/>
              <a:t>If the lead/pull problem occurs during acceleration and </a:t>
            </a:r>
            <a:r>
              <a:rPr lang="en-US" dirty="0" smtClean="0"/>
              <a:t>deceleration, check </a:t>
            </a:r>
            <a:r>
              <a:rPr lang="en-US" dirty="0"/>
              <a:t>for a torque steer condition.</a:t>
            </a:r>
            <a:endParaRPr lang="en-US" dirty="0"/>
          </a:p>
        </p:txBody>
      </p:sp>
    </p:spTree>
    <p:extLst>
      <p:ext uri="{BB962C8B-B14F-4D97-AF65-F5344CB8AC3E}">
        <p14:creationId xmlns:p14="http://schemas.microsoft.com/office/powerpoint/2010/main" val="348265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125.6 </a:t>
            </a:r>
            <a:r>
              <a:rPr lang="en-IN" sz="2000" dirty="0">
                <a:latin typeface="Arial (Headings)"/>
              </a:rPr>
              <a:t>The bulge in this tire was not noticed until it was removed from the vehicle as part of a routine brake inspection. After replacing this tire, the vehicle stopped pulling and vibrating</a:t>
            </a:r>
            <a:endParaRPr lang="en-US" dirty="0"/>
          </a:p>
        </p:txBody>
      </p:sp>
      <p:pic>
        <p:nvPicPr>
          <p:cNvPr id="3" name="Picture 2" descr="A photo shows a tire removed from a vehicle because of bulge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1992180"/>
            <a:ext cx="5172288" cy="403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6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MEMORY STEER</a:t>
            </a:r>
            <a:endParaRPr lang="en-US" dirty="0">
              <a:latin typeface="+mj-lt"/>
            </a:endParaRPr>
          </a:p>
        </p:txBody>
      </p:sp>
      <p:sp>
        <p:nvSpPr>
          <p:cNvPr id="3" name="Content Placeholder 2"/>
          <p:cNvSpPr>
            <a:spLocks noGrp="1"/>
          </p:cNvSpPr>
          <p:nvPr>
            <p:ph idx="1"/>
          </p:nvPr>
        </p:nvSpPr>
        <p:spPr/>
        <p:txBody>
          <a:bodyPr/>
          <a:lstStyle/>
          <a:p>
            <a:r>
              <a:rPr lang="en-US" dirty="0" smtClean="0"/>
              <a:t>Diagnosis</a:t>
            </a:r>
          </a:p>
          <a:p>
            <a:pPr lvl="1"/>
            <a:r>
              <a:rPr lang="en-US" dirty="0"/>
              <a:t>Memory steer is a term used to describe the </a:t>
            </a:r>
            <a:r>
              <a:rPr lang="en-US" dirty="0" smtClean="0"/>
              <a:t>lead or </a:t>
            </a:r>
            <a:r>
              <a:rPr lang="en-US" dirty="0"/>
              <a:t>pull of a vehicle caused by faults in the steering or </a:t>
            </a:r>
            <a:r>
              <a:rPr lang="en-US" dirty="0" smtClean="0"/>
              <a:t>suspension system.</a:t>
            </a:r>
          </a:p>
          <a:p>
            <a:r>
              <a:rPr lang="en-US" dirty="0" smtClean="0"/>
              <a:t>Correction</a:t>
            </a:r>
          </a:p>
          <a:p>
            <a:pPr lvl="1"/>
            <a:r>
              <a:rPr lang="en-US" dirty="0"/>
              <a:t>A binding suspension or steering </a:t>
            </a:r>
            <a:r>
              <a:rPr lang="en-US" dirty="0" smtClean="0"/>
              <a:t>component is </a:t>
            </a:r>
            <a:r>
              <a:rPr lang="en-US" dirty="0"/>
              <a:t>the most likely cause of memory steer.</a:t>
            </a:r>
            <a:endParaRPr lang="en-US" dirty="0" smtClean="0"/>
          </a:p>
          <a:p>
            <a:pPr lvl="1"/>
            <a:endParaRPr lang="en-US" dirty="0"/>
          </a:p>
        </p:txBody>
      </p:sp>
    </p:spTree>
    <p:extLst>
      <p:ext uri="{BB962C8B-B14F-4D97-AF65-F5344CB8AC3E}">
        <p14:creationId xmlns:p14="http://schemas.microsoft.com/office/powerpoint/2010/main" val="1301477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TORQUE STEER</a:t>
            </a:r>
            <a:endParaRPr lang="en-US" dirty="0">
              <a:latin typeface="+mj-lt"/>
            </a:endParaRPr>
          </a:p>
        </p:txBody>
      </p:sp>
      <p:sp>
        <p:nvSpPr>
          <p:cNvPr id="3" name="Content Placeholder 2"/>
          <p:cNvSpPr>
            <a:spLocks noGrp="1"/>
          </p:cNvSpPr>
          <p:nvPr>
            <p:ph idx="1"/>
          </p:nvPr>
        </p:nvSpPr>
        <p:spPr/>
        <p:txBody>
          <a:bodyPr/>
          <a:lstStyle/>
          <a:p>
            <a:r>
              <a:rPr lang="en-US" dirty="0" smtClean="0"/>
              <a:t>Diagnosis</a:t>
            </a:r>
          </a:p>
          <a:p>
            <a:pPr lvl="1"/>
            <a:r>
              <a:rPr lang="en-US" dirty="0"/>
              <a:t>Torque steer occurs in front-wheel-drive </a:t>
            </a:r>
            <a:r>
              <a:rPr lang="en-US" dirty="0" smtClean="0"/>
              <a:t>vehicles when </a:t>
            </a:r>
            <a:r>
              <a:rPr lang="en-US" dirty="0"/>
              <a:t>engine torque causes a front wheel to change its </a:t>
            </a:r>
            <a:r>
              <a:rPr lang="en-US" dirty="0" smtClean="0"/>
              <a:t>angle from </a:t>
            </a:r>
            <a:r>
              <a:rPr lang="en-US" dirty="0"/>
              <a:t>straight ahead</a:t>
            </a:r>
            <a:r>
              <a:rPr lang="en-US" dirty="0" smtClean="0"/>
              <a:t>.</a:t>
            </a:r>
          </a:p>
          <a:p>
            <a:r>
              <a:rPr lang="en-US" dirty="0" smtClean="0"/>
              <a:t>Correction</a:t>
            </a:r>
          </a:p>
          <a:p>
            <a:pPr lvl="1"/>
            <a:r>
              <a:rPr lang="en-US" dirty="0" smtClean="0"/>
              <a:t>Confirm it is not a normal condition.</a:t>
            </a:r>
          </a:p>
          <a:p>
            <a:pPr lvl="1"/>
            <a:r>
              <a:rPr lang="en-US" dirty="0" smtClean="0"/>
              <a:t>A defective motor mount may cause the powertrain to not be level.</a:t>
            </a:r>
          </a:p>
          <a:p>
            <a:pPr lvl="1"/>
            <a:r>
              <a:rPr lang="en-US" dirty="0" smtClean="0"/>
              <a:t>Confirm alignment angles.</a:t>
            </a:r>
            <a:endParaRPr lang="en-US" dirty="0"/>
          </a:p>
        </p:txBody>
      </p:sp>
    </p:spTree>
    <p:extLst>
      <p:ext uri="{BB962C8B-B14F-4D97-AF65-F5344CB8AC3E}">
        <p14:creationId xmlns:p14="http://schemas.microsoft.com/office/powerpoint/2010/main" val="142112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a:t>
            </a:r>
            <a:r>
              <a:rPr lang="en-US" dirty="0" smtClean="0">
                <a:latin typeface="+mj-lt"/>
              </a:rPr>
              <a:t>3)</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sz="2600" b="1" dirty="0" smtClean="0">
                <a:solidFill>
                  <a:srgbClr val="005A70"/>
                </a:solidFill>
              </a:rPr>
              <a:t>125.1</a:t>
            </a:r>
            <a:r>
              <a:rPr lang="en-US" sz="2600" dirty="0" smtClean="0"/>
              <a:t> </a:t>
            </a:r>
            <a:r>
              <a:rPr lang="en-US" sz="2600" dirty="0"/>
              <a:t>List the various checks that should be </a:t>
            </a:r>
            <a:r>
              <a:rPr lang="en-US" sz="2600" dirty="0" smtClean="0"/>
              <a:t>performed before aligning a </a:t>
            </a:r>
            <a:r>
              <a:rPr lang="en-US" sz="2600" dirty="0"/>
              <a:t>vehicle</a:t>
            </a:r>
            <a:r>
              <a:rPr lang="en-US" sz="2600" dirty="0" smtClean="0"/>
              <a:t>.</a:t>
            </a:r>
          </a:p>
          <a:p>
            <a:pPr marL="0" indent="0">
              <a:buNone/>
            </a:pPr>
            <a:r>
              <a:rPr lang="en-US" sz="2600" b="1" dirty="0" smtClean="0">
                <a:solidFill>
                  <a:srgbClr val="005A70"/>
                </a:solidFill>
              </a:rPr>
              <a:t>125.2 </a:t>
            </a:r>
            <a:r>
              <a:rPr lang="en-US" sz="2600" dirty="0"/>
              <a:t>Explain the diagnosis of lead, memory steer, and torque steer</a:t>
            </a:r>
            <a:r>
              <a:rPr lang="en-US" sz="2600" dirty="0" smtClean="0"/>
              <a:t>.</a:t>
            </a:r>
          </a:p>
          <a:p>
            <a:pPr marL="0" indent="0">
              <a:buNone/>
            </a:pPr>
            <a:r>
              <a:rPr lang="en-US" sz="2600" b="1" dirty="0" smtClean="0">
                <a:solidFill>
                  <a:srgbClr val="005A70"/>
                </a:solidFill>
              </a:rPr>
              <a:t>125.3 </a:t>
            </a:r>
            <a:r>
              <a:rPr lang="en-US" sz="2600" dirty="0"/>
              <a:t>Describe alignment specifications and setup procedures</a:t>
            </a:r>
            <a:r>
              <a:rPr lang="en-US" sz="2600" dirty="0" smtClean="0"/>
              <a:t>.</a:t>
            </a:r>
          </a:p>
          <a:p>
            <a:pPr marL="0" indent="0">
              <a:buNone/>
            </a:pPr>
            <a:r>
              <a:rPr lang="en-US" sz="2600" b="1" dirty="0" smtClean="0">
                <a:solidFill>
                  <a:schemeClr val="accent2"/>
                </a:solidFill>
              </a:rPr>
              <a:t>125.4</a:t>
            </a:r>
            <a:r>
              <a:rPr lang="en-US" sz="2600" dirty="0" smtClean="0"/>
              <a:t> </a:t>
            </a:r>
            <a:r>
              <a:rPr lang="en-US" sz="2600" dirty="0"/>
              <a:t>Discuss how to measure camber, caster, SAI, toe, and TOOT</a:t>
            </a:r>
            <a:r>
              <a:rPr lang="en-US" sz="2600" dirty="0" smtClean="0"/>
              <a:t>.</a:t>
            </a:r>
          </a:p>
          <a:p>
            <a:pPr marL="0" indent="0">
              <a:buNone/>
            </a:pPr>
            <a:r>
              <a:rPr lang="en-US" sz="2600" b="1" dirty="0" smtClean="0">
                <a:solidFill>
                  <a:schemeClr val="accent2"/>
                </a:solidFill>
              </a:rPr>
              <a:t>125.5</a:t>
            </a:r>
            <a:r>
              <a:rPr lang="en-US" sz="2600" dirty="0" smtClean="0"/>
              <a:t> </a:t>
            </a:r>
            <a:r>
              <a:rPr lang="en-US" sz="2600" dirty="0"/>
              <a:t>Describe how to perform a pre-alignment inspection.</a:t>
            </a:r>
            <a:endParaRPr lang="en-US" sz="2600"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125.7 </a:t>
            </a:r>
            <a:r>
              <a:rPr lang="en-IN" sz="2000" dirty="0">
                <a:latin typeface="Arial (Headings)"/>
              </a:rPr>
              <a:t>Equal outer CV joint angles produce equal steer torque (toe-in). If one side receives more engine torque, that side creates more toe-in and the result is a pull toward one side, especially during acceleration</a:t>
            </a:r>
            <a:endParaRPr lang="en-US" dirty="0"/>
          </a:p>
        </p:txBody>
      </p:sp>
      <p:pic>
        <p:nvPicPr>
          <p:cNvPr id="3" name="Picture 2" descr="The figure shows the following:&#10;First part shows a greater steer torque on left wheel creates more toe-in so vehicle steer toward right.&#10;Other part shows steer torque must be equal on both sides of the wheel. Third part shows steering torque produced by outer CV joint angl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5648" y="2072099"/>
            <a:ext cx="6839698" cy="414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7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125.8 </a:t>
            </a:r>
            <a:r>
              <a:rPr lang="en-IN" sz="2400" dirty="0">
                <a:latin typeface="Arial (Headings)"/>
              </a:rPr>
              <a:t>Broken or defective engine or transaxle mounts can cause the powertrain to sag, causing unequal drive axle shaft CV joint angles</a:t>
            </a:r>
            <a:endParaRPr lang="en-US" dirty="0"/>
          </a:p>
        </p:txBody>
      </p:sp>
      <p:pic>
        <p:nvPicPr>
          <p:cNvPr id="3" name="Picture 2" descr="A figure shows powertrain sag due to unleveled engine transaxle assembly that causes a stronger steer torque on the right wheel than the left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288714"/>
            <a:ext cx="7620000" cy="380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7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ALIGNMENT SPECIFICATIONS (1 OF 2)</a:t>
            </a:r>
            <a:endParaRPr lang="en-US" dirty="0">
              <a:latin typeface="+mj-lt"/>
            </a:endParaRPr>
          </a:p>
        </p:txBody>
      </p:sp>
      <p:sp>
        <p:nvSpPr>
          <p:cNvPr id="3" name="Content Placeholder 2"/>
          <p:cNvSpPr>
            <a:spLocks noGrp="1"/>
          </p:cNvSpPr>
          <p:nvPr>
            <p:ph idx="1"/>
          </p:nvPr>
        </p:nvSpPr>
        <p:spPr/>
        <p:txBody>
          <a:bodyPr/>
          <a:lstStyle/>
          <a:p>
            <a:r>
              <a:rPr lang="en-US" dirty="0"/>
              <a:t>Before attempting any alignment, consider the following</a:t>
            </a:r>
            <a:r>
              <a:rPr lang="en-US" dirty="0" smtClean="0"/>
              <a:t>:</a:t>
            </a:r>
          </a:p>
          <a:p>
            <a:pPr lvl="1"/>
            <a:r>
              <a:rPr lang="en-US" dirty="0"/>
              <a:t>Determine the correct specifications for the exact vehicle </a:t>
            </a:r>
            <a:r>
              <a:rPr lang="en-US" dirty="0" smtClean="0"/>
              <a:t>being checked.</a:t>
            </a:r>
          </a:p>
          <a:p>
            <a:pPr lvl="1"/>
            <a:r>
              <a:rPr lang="en-US" dirty="0" smtClean="0"/>
              <a:t>Ensure the vehicle is properly loaded.</a:t>
            </a:r>
          </a:p>
          <a:p>
            <a:r>
              <a:rPr lang="en-US" dirty="0" smtClean="0"/>
              <a:t>Reading Alignment Specifications</a:t>
            </a:r>
          </a:p>
          <a:p>
            <a:pPr lvl="1"/>
            <a:r>
              <a:rPr lang="en-US" dirty="0" smtClean="0"/>
              <a:t>Maximum/Minimum/Preferred Method</a:t>
            </a:r>
          </a:p>
          <a:p>
            <a:pPr lvl="1"/>
            <a:r>
              <a:rPr lang="en-US" dirty="0" smtClean="0"/>
              <a:t>Plus or Minus Method</a:t>
            </a:r>
          </a:p>
          <a:p>
            <a:pPr lvl="1"/>
            <a:endParaRPr lang="en-US" dirty="0" smtClean="0"/>
          </a:p>
          <a:p>
            <a:pPr lvl="1"/>
            <a:endParaRPr lang="en-US" dirty="0"/>
          </a:p>
        </p:txBody>
      </p:sp>
    </p:spTree>
    <p:extLst>
      <p:ext uri="{BB962C8B-B14F-4D97-AF65-F5344CB8AC3E}">
        <p14:creationId xmlns:p14="http://schemas.microsoft.com/office/powerpoint/2010/main" val="132167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ALIGNMENT SPECIFICATIONS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Degrees, Minutes, and Fractions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133600"/>
            <a:ext cx="58674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78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125.9 </a:t>
            </a:r>
            <a:r>
              <a:rPr lang="en-IN" sz="2400" dirty="0">
                <a:latin typeface="Arial (Headings)"/>
              </a:rPr>
              <a:t>This alignment chart indicates the preferred setting with a plus or minus tolerance</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31" y="3157490"/>
            <a:ext cx="8054938" cy="148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47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ALIGNMENT SETUP PROCEDURES</a:t>
            </a:r>
            <a:endParaRPr lang="en-US" dirty="0">
              <a:latin typeface="+mj-lt"/>
            </a:endParaRPr>
          </a:p>
        </p:txBody>
      </p:sp>
      <p:sp>
        <p:nvSpPr>
          <p:cNvPr id="3" name="Content Placeholder 2"/>
          <p:cNvSpPr>
            <a:spLocks noGrp="1"/>
          </p:cNvSpPr>
          <p:nvPr>
            <p:ph idx="1"/>
          </p:nvPr>
        </p:nvSpPr>
        <p:spPr/>
        <p:txBody>
          <a:bodyPr/>
          <a:lstStyle/>
          <a:p>
            <a:r>
              <a:rPr lang="en-US" dirty="0"/>
              <a:t>Typical alignment procedures include </a:t>
            </a:r>
            <a:r>
              <a:rPr lang="en-US" dirty="0" smtClean="0"/>
              <a:t>the following:</a:t>
            </a:r>
          </a:p>
          <a:p>
            <a:pPr lvl="1"/>
            <a:r>
              <a:rPr lang="en-US" dirty="0"/>
              <a:t>Drive onto the alignment rack </a:t>
            </a:r>
            <a:r>
              <a:rPr lang="en-US" dirty="0" smtClean="0"/>
              <a:t>straight and center ramps under vehicle.</a:t>
            </a:r>
          </a:p>
          <a:p>
            <a:pPr lvl="1"/>
            <a:r>
              <a:rPr lang="en-US" dirty="0" smtClean="0"/>
              <a:t>Chock the wheels.</a:t>
            </a:r>
          </a:p>
          <a:p>
            <a:pPr lvl="1"/>
            <a:r>
              <a:rPr lang="en-US" dirty="0"/>
              <a:t>Attach and calibrate the wheel sensors to each </a:t>
            </a:r>
            <a:r>
              <a:rPr lang="en-US" dirty="0" smtClean="0"/>
              <a:t>wheel.</a:t>
            </a:r>
          </a:p>
          <a:p>
            <a:pPr lvl="1"/>
            <a:r>
              <a:rPr lang="en-US" dirty="0"/>
              <a:t>Unlock all rack or turn plates</a:t>
            </a:r>
            <a:r>
              <a:rPr lang="en-US" dirty="0" smtClean="0"/>
              <a:t>.</a:t>
            </a:r>
          </a:p>
          <a:p>
            <a:pPr lvl="1"/>
            <a:r>
              <a:rPr lang="en-US" dirty="0"/>
              <a:t>Lower the vehicle and jounce </a:t>
            </a:r>
            <a:r>
              <a:rPr lang="en-US" dirty="0" smtClean="0"/>
              <a:t>the suspension.</a:t>
            </a:r>
          </a:p>
          <a:p>
            <a:pPr lvl="1"/>
            <a:r>
              <a:rPr lang="en-US" dirty="0" smtClean="0"/>
              <a:t>Follow the procedures for the alignment equipment.</a:t>
            </a:r>
            <a:endParaRPr lang="en-US" dirty="0"/>
          </a:p>
        </p:txBody>
      </p:sp>
    </p:spTree>
    <p:extLst>
      <p:ext uri="{BB962C8B-B14F-4D97-AF65-F5344CB8AC3E}">
        <p14:creationId xmlns:p14="http://schemas.microsoft.com/office/powerpoint/2010/main" val="3644758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125.10 </a:t>
            </a:r>
            <a:r>
              <a:rPr lang="en-IN" sz="2400" dirty="0">
                <a:latin typeface="Arial (Headings)"/>
              </a:rPr>
              <a:t>Using the alignment rack hydraulic jacks, raise the tires off the rack so that they can be rotated as part of the compensating process</a:t>
            </a:r>
            <a:endParaRPr lang="en-US" dirty="0"/>
          </a:p>
        </p:txBody>
      </p:sp>
      <p:pic>
        <p:nvPicPr>
          <p:cNvPr id="3" name="Picture 2" descr="A photo shows a car mounted on a hydraulic jack with the tires lifted off the ra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1927" y="2373083"/>
            <a:ext cx="5552621" cy="373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12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125.11 </a:t>
            </a:r>
            <a:r>
              <a:rPr lang="en-IN" sz="2400" dirty="0">
                <a:latin typeface="Arial (Headings)"/>
              </a:rPr>
              <a:t>An optical-type wheel sensor. Compensation is achieved by simply rolling the vehicle backward and forward</a:t>
            </a:r>
            <a:endParaRPr lang="en-US" dirty="0"/>
          </a:p>
        </p:txBody>
      </p:sp>
      <p:pic>
        <p:nvPicPr>
          <p:cNvPr id="3" name="Picture 2" descr="A photo shows an optical type wheel sensor mounted on to the wheel of a ca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9341" y="1895475"/>
            <a:ext cx="5692322" cy="426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05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MEASURING CAMBER, CASTER, SAI, TOE, AND TOOT (1 OF 2)</a:t>
            </a:r>
            <a:endParaRPr lang="en-US" dirty="0">
              <a:latin typeface="+mj-lt"/>
            </a:endParaRPr>
          </a:p>
        </p:txBody>
      </p:sp>
      <p:sp>
        <p:nvSpPr>
          <p:cNvPr id="3" name="Content Placeholder 2"/>
          <p:cNvSpPr>
            <a:spLocks noGrp="1"/>
          </p:cNvSpPr>
          <p:nvPr>
            <p:ph idx="1"/>
          </p:nvPr>
        </p:nvSpPr>
        <p:spPr/>
        <p:txBody>
          <a:bodyPr/>
          <a:lstStyle/>
          <a:p>
            <a:r>
              <a:rPr lang="en-US" dirty="0" smtClean="0"/>
              <a:t>Camber</a:t>
            </a:r>
          </a:p>
          <a:p>
            <a:pPr lvl="1"/>
            <a:r>
              <a:rPr lang="en-US" dirty="0"/>
              <a:t>Camber is measured with the wheels in the </a:t>
            </a:r>
            <a:r>
              <a:rPr lang="en-US" dirty="0" smtClean="0"/>
              <a:t>straight ahead position </a:t>
            </a:r>
            <a:r>
              <a:rPr lang="en-US" dirty="0"/>
              <a:t>on a level </a:t>
            </a:r>
            <a:r>
              <a:rPr lang="en-US" dirty="0" smtClean="0"/>
              <a:t>platform.</a:t>
            </a:r>
          </a:p>
          <a:p>
            <a:r>
              <a:rPr lang="en-US" dirty="0" smtClean="0"/>
              <a:t>Caster</a:t>
            </a:r>
          </a:p>
          <a:p>
            <a:pPr lvl="1"/>
            <a:r>
              <a:rPr lang="en-US" dirty="0"/>
              <a:t>Caster is measured by moving the front wheels </a:t>
            </a:r>
            <a:r>
              <a:rPr lang="en-US" dirty="0" smtClean="0"/>
              <a:t>through an </a:t>
            </a:r>
            <a:r>
              <a:rPr lang="en-US" dirty="0"/>
              <a:t>arc inward, then outward, from straight ahead</a:t>
            </a:r>
            <a:r>
              <a:rPr lang="en-US" dirty="0" smtClean="0"/>
              <a:t>.</a:t>
            </a:r>
          </a:p>
          <a:p>
            <a:r>
              <a:rPr lang="en-US" dirty="0" smtClean="0"/>
              <a:t>SAI</a:t>
            </a:r>
          </a:p>
          <a:p>
            <a:pPr lvl="1"/>
            <a:r>
              <a:rPr lang="en-US" dirty="0"/>
              <a:t>Steering axis inclination (SAI) is also measured by </a:t>
            </a:r>
            <a:r>
              <a:rPr lang="en-US" dirty="0" smtClean="0"/>
              <a:t>performing a </a:t>
            </a:r>
            <a:r>
              <a:rPr lang="en-US" dirty="0"/>
              <a:t>caster sweep of the front wheels.</a:t>
            </a:r>
            <a:endParaRPr lang="en-US" dirty="0"/>
          </a:p>
        </p:txBody>
      </p:sp>
    </p:spTree>
    <p:extLst>
      <p:ext uri="{BB962C8B-B14F-4D97-AF65-F5344CB8AC3E}">
        <p14:creationId xmlns:p14="http://schemas.microsoft.com/office/powerpoint/2010/main" val="412513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MEASURING CAMBER, CASTER, SAI, TOE, AND TOOT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TOE</a:t>
            </a:r>
          </a:p>
          <a:p>
            <a:pPr lvl="1"/>
            <a:r>
              <a:rPr lang="en-US" dirty="0"/>
              <a:t>Toe is determined by measuring the angle of both front </a:t>
            </a:r>
            <a:r>
              <a:rPr lang="en-US" dirty="0" smtClean="0"/>
              <a:t>and both </a:t>
            </a:r>
            <a:r>
              <a:rPr lang="en-US" dirty="0"/>
              <a:t>rear wheels from the straight-ahead (0 degree) position</a:t>
            </a:r>
            <a:r>
              <a:rPr lang="en-US" dirty="0" smtClean="0"/>
              <a:t>.</a:t>
            </a:r>
          </a:p>
          <a:p>
            <a:r>
              <a:rPr lang="en-US" dirty="0" smtClean="0"/>
              <a:t>TOOT</a:t>
            </a:r>
          </a:p>
          <a:p>
            <a:pPr lvl="1"/>
            <a:r>
              <a:rPr lang="en-US" dirty="0"/>
              <a:t>Toe-out on turns (TOOT) is a diagnostic angle and </a:t>
            </a:r>
            <a:r>
              <a:rPr lang="en-US" dirty="0" smtClean="0"/>
              <a:t>is normally </a:t>
            </a:r>
            <a:r>
              <a:rPr lang="en-US" dirty="0"/>
              <a:t>not measured as part of a regular alignment, but it </a:t>
            </a:r>
            <a:r>
              <a:rPr lang="en-US" dirty="0" smtClean="0"/>
              <a:t>is recommended </a:t>
            </a:r>
            <a:r>
              <a:rPr lang="en-US" dirty="0"/>
              <a:t>to be performed as part of a total alignment check</a:t>
            </a:r>
            <a:r>
              <a:rPr lang="en-US" dirty="0" smtClean="0"/>
              <a:t>.</a:t>
            </a:r>
          </a:p>
          <a:p>
            <a:pPr lvl="1"/>
            <a:endParaRPr lang="en-US" dirty="0"/>
          </a:p>
        </p:txBody>
      </p:sp>
    </p:spTree>
    <p:extLst>
      <p:ext uri="{BB962C8B-B14F-4D97-AF65-F5344CB8AC3E}">
        <p14:creationId xmlns:p14="http://schemas.microsoft.com/office/powerpoint/2010/main" val="197243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a:t>
            </a:r>
            <a:r>
              <a:rPr lang="en-US" dirty="0" smtClean="0">
                <a:latin typeface="+mj-lt"/>
              </a:rPr>
              <a:t>3)</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125.7</a:t>
            </a:r>
            <a:r>
              <a:rPr lang="en-US" dirty="0" smtClean="0"/>
              <a:t> </a:t>
            </a:r>
            <a:r>
              <a:rPr lang="en-US" dirty="0"/>
              <a:t>List the types of alignments</a:t>
            </a:r>
            <a:r>
              <a:rPr lang="en-US" dirty="0" smtClean="0"/>
              <a:t>.</a:t>
            </a:r>
          </a:p>
          <a:p>
            <a:pPr marL="0" indent="0">
              <a:buNone/>
            </a:pPr>
            <a:r>
              <a:rPr lang="en-US" b="1" dirty="0" smtClean="0">
                <a:solidFill>
                  <a:srgbClr val="005A70"/>
                </a:solidFill>
              </a:rPr>
              <a:t>125.8</a:t>
            </a:r>
            <a:r>
              <a:rPr lang="en-US" dirty="0" smtClean="0"/>
              <a:t> </a:t>
            </a:r>
            <a:r>
              <a:rPr lang="en-US" dirty="0"/>
              <a:t>Explain how to adjust the rear camber, front camber, SAI, </a:t>
            </a:r>
            <a:r>
              <a:rPr lang="en-US" dirty="0" smtClean="0"/>
              <a:t>and included </a:t>
            </a:r>
            <a:r>
              <a:rPr lang="en-US" dirty="0"/>
              <a:t>angle</a:t>
            </a:r>
            <a:r>
              <a:rPr lang="en-US" dirty="0" smtClean="0"/>
              <a:t>.</a:t>
            </a:r>
          </a:p>
          <a:p>
            <a:pPr marL="0" indent="0">
              <a:buNone/>
            </a:pPr>
            <a:r>
              <a:rPr lang="en-US" b="1" dirty="0" smtClean="0">
                <a:solidFill>
                  <a:schemeClr val="accent2"/>
                </a:solidFill>
              </a:rPr>
              <a:t>125.9</a:t>
            </a:r>
            <a:r>
              <a:rPr lang="en-US" dirty="0" smtClean="0"/>
              <a:t> </a:t>
            </a:r>
            <a:r>
              <a:rPr lang="en-US" dirty="0"/>
              <a:t>Describe how to set the toe, center the steering wheel, </a:t>
            </a:r>
            <a:r>
              <a:rPr lang="en-US" dirty="0" smtClean="0"/>
              <a:t>and adjust </a:t>
            </a:r>
            <a:r>
              <a:rPr lang="en-US" dirty="0"/>
              <a:t>tolerance</a:t>
            </a:r>
            <a:r>
              <a:rPr lang="en-US" dirty="0" smtClean="0"/>
              <a:t>.</a:t>
            </a:r>
          </a:p>
          <a:p>
            <a:pPr marL="0" indent="0">
              <a:buNone/>
            </a:pPr>
            <a:r>
              <a:rPr lang="en-US" b="1" dirty="0" smtClean="0">
                <a:solidFill>
                  <a:schemeClr val="accent2"/>
                </a:solidFill>
              </a:rPr>
              <a:t>125.10</a:t>
            </a:r>
            <a:r>
              <a:rPr lang="en-US" dirty="0" smtClean="0"/>
              <a:t> </a:t>
            </a:r>
            <a:r>
              <a:rPr lang="en-US" dirty="0" smtClean="0"/>
              <a:t>Explain </a:t>
            </a:r>
            <a:r>
              <a:rPr lang="en-US" dirty="0"/>
              <a:t>the method of aligning electronic-suspension </a:t>
            </a:r>
            <a:r>
              <a:rPr lang="en-US" dirty="0" smtClean="0"/>
              <a:t>vehicles and </a:t>
            </a:r>
            <a:r>
              <a:rPr lang="en-US" dirty="0"/>
              <a:t>modified vehicles</a:t>
            </a:r>
            <a:r>
              <a:rPr lang="en-US" dirty="0" smtClean="0"/>
              <a:t>.</a:t>
            </a:r>
          </a:p>
          <a:p>
            <a:pPr marL="0" indent="0">
              <a:buNone/>
            </a:pPr>
            <a:r>
              <a:rPr lang="en-US" b="1" dirty="0" smtClean="0">
                <a:solidFill>
                  <a:schemeClr val="accent2"/>
                </a:solidFill>
              </a:rPr>
              <a:t>125.11 </a:t>
            </a:r>
            <a:r>
              <a:rPr lang="en-US" dirty="0" smtClean="0"/>
              <a:t>Describe </a:t>
            </a:r>
            <a:r>
              <a:rPr lang="en-US" dirty="0"/>
              <a:t>how to diagnose hidden structural damage.</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125.12 </a:t>
            </a:r>
            <a:r>
              <a:rPr lang="en-IN" sz="2400" dirty="0">
                <a:latin typeface="Arial (Headings)"/>
              </a:rPr>
              <a:t>If toe for an oversize tire is set by distance, the toe angle will be too small. Toe angle is the same regardless of tire size</a:t>
            </a:r>
            <a:endParaRPr lang="en-US" dirty="0"/>
          </a:p>
        </p:txBody>
      </p:sp>
      <p:pic>
        <p:nvPicPr>
          <p:cNvPr id="3" name="Picture 2" descr="A figure shows an oversized tire set by a smaller toe angle. The difference from the standard and over size is also label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1015" y="2241945"/>
            <a:ext cx="6248975" cy="397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378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125.13 </a:t>
            </a:r>
            <a:r>
              <a:rPr lang="en-IN" dirty="0">
                <a:latin typeface="Arial (Headings)"/>
              </a:rPr>
              <a:t>The protractor scale on the front turn plates allows the technician to test the turning radius by turning one wheel to an angle specified by the manufacturer and observing the angle of the other front wheel. </a:t>
            </a:r>
            <a:endParaRPr lang="en-US" dirty="0"/>
          </a:p>
        </p:txBody>
      </p:sp>
      <p:pic>
        <p:nvPicPr>
          <p:cNvPr id="3" name="Picture 2" descr="A figure shows a wheel mounted on a protractor scale to test the turning radius by checking the pointer edge coincidence with the sca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8060" y="2341371"/>
            <a:ext cx="4094885" cy="385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30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SPECIFICATIONS VERSUS ALIGNMENT READINGS</a:t>
            </a:r>
            <a:endParaRPr lang="en-US" dirty="0">
              <a:latin typeface="+mj-lt"/>
            </a:endParaRPr>
          </a:p>
        </p:txBody>
      </p:sp>
      <p:sp>
        <p:nvSpPr>
          <p:cNvPr id="3" name="Content Placeholder 2"/>
          <p:cNvSpPr>
            <a:spLocks noGrp="1"/>
          </p:cNvSpPr>
          <p:nvPr>
            <p:ph idx="1"/>
          </p:nvPr>
        </p:nvSpPr>
        <p:spPr/>
        <p:txBody>
          <a:bodyPr/>
          <a:lstStyle/>
          <a:p>
            <a:r>
              <a:rPr lang="en-US" dirty="0"/>
              <a:t>Secure both the alignment specifications from the </a:t>
            </a:r>
            <a:r>
              <a:rPr lang="en-US" dirty="0" smtClean="0"/>
              <a:t>manufacturer and </a:t>
            </a:r>
            <a:r>
              <a:rPr lang="en-US" dirty="0"/>
              <a:t>the alignment readings and compare the two</a:t>
            </a:r>
            <a:r>
              <a:rPr lang="en-US" dirty="0" smtClean="0"/>
              <a:t>.</a:t>
            </a:r>
          </a:p>
          <a:p>
            <a:r>
              <a:rPr lang="en-US" dirty="0"/>
              <a:t>Before </a:t>
            </a:r>
            <a:r>
              <a:rPr lang="en-US" dirty="0" smtClean="0"/>
              <a:t>starting an </a:t>
            </a:r>
            <a:r>
              <a:rPr lang="en-US" dirty="0"/>
              <a:t>alignment, </a:t>
            </a:r>
            <a:r>
              <a:rPr lang="en-US" dirty="0" smtClean="0"/>
              <a:t>check </a:t>
            </a:r>
            <a:r>
              <a:rPr lang="en-US" dirty="0"/>
              <a:t>the SAI, included </a:t>
            </a:r>
            <a:r>
              <a:rPr lang="en-US" dirty="0" smtClean="0"/>
              <a:t>angle, setback</a:t>
            </a:r>
            <a:r>
              <a:rPr lang="en-US" dirty="0"/>
              <a:t>, and toe-out on turns to make sure that there is no </a:t>
            </a:r>
            <a:r>
              <a:rPr lang="en-US" dirty="0" smtClean="0"/>
              <a:t>hidden damage </a:t>
            </a:r>
            <a:r>
              <a:rPr lang="en-US" dirty="0"/>
              <a:t>such as a bent spindle or strut that was not found </a:t>
            </a:r>
            <a:r>
              <a:rPr lang="en-US" dirty="0" smtClean="0"/>
              <a:t>during the pre-alignment </a:t>
            </a:r>
            <a:r>
              <a:rPr lang="en-US" dirty="0"/>
              <a:t>inspection.</a:t>
            </a:r>
            <a:endParaRPr lang="en-US" dirty="0"/>
          </a:p>
        </p:txBody>
      </p:sp>
    </p:spTree>
    <p:extLst>
      <p:ext uri="{BB962C8B-B14F-4D97-AF65-F5344CB8AC3E}">
        <p14:creationId xmlns:p14="http://schemas.microsoft.com/office/powerpoint/2010/main" val="181480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CHECKING FOR BENT STRUTS, SPINDLES,  OR CONTROL ARMS</a:t>
            </a:r>
            <a:endParaRPr lang="en-US" dirty="0">
              <a:latin typeface="+mj-lt"/>
            </a:endParaRPr>
          </a:p>
        </p:txBody>
      </p:sp>
      <p:sp>
        <p:nvSpPr>
          <p:cNvPr id="3" name="Content Placeholder 2"/>
          <p:cNvSpPr>
            <a:spLocks noGrp="1"/>
          </p:cNvSpPr>
          <p:nvPr>
            <p:ph idx="1"/>
          </p:nvPr>
        </p:nvSpPr>
        <p:spPr/>
        <p:txBody>
          <a:bodyPr/>
          <a:lstStyle/>
          <a:p>
            <a:r>
              <a:rPr lang="en-US" dirty="0"/>
              <a:t>Before attempting to correct an alignment, check all the </a:t>
            </a:r>
            <a:r>
              <a:rPr lang="en-US" dirty="0" smtClean="0"/>
              <a:t>angles and </a:t>
            </a:r>
            <a:r>
              <a:rPr lang="en-US" dirty="0"/>
              <a:t>use the appropriate diagnostic chart to check for hidden </a:t>
            </a:r>
            <a:r>
              <a:rPr lang="en-US" dirty="0" smtClean="0"/>
              <a:t>damage that </a:t>
            </a:r>
            <a:r>
              <a:rPr lang="en-US" dirty="0"/>
              <a:t>a visual inspection may miss</a:t>
            </a:r>
            <a:r>
              <a:rPr lang="en-US" dirty="0" smtClean="0"/>
              <a:t>.</a:t>
            </a:r>
          </a:p>
          <a:p>
            <a:r>
              <a:rPr lang="en-US" dirty="0" smtClean="0"/>
              <a:t>Understand the terms used in the charts: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114800"/>
            <a:ext cx="59055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69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125.14 </a:t>
            </a:r>
            <a:r>
              <a:rPr lang="en-IN" sz="2000" dirty="0">
                <a:latin typeface="Arial (Headings)"/>
              </a:rPr>
              <a:t>By checking the SAI, camber, and included angle, a damaged suspension component can be determined by using this chart</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34362" y="1371600"/>
            <a:ext cx="4878499" cy="507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33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CHECKING FRAME ALIGNMENT OF FRONT-WHEEL-DRIVE VEHICLES</a:t>
            </a:r>
            <a:endParaRPr lang="en-US" dirty="0">
              <a:latin typeface="+mj-lt"/>
            </a:endParaRPr>
          </a:p>
        </p:txBody>
      </p:sp>
      <p:sp>
        <p:nvSpPr>
          <p:cNvPr id="3" name="Content Placeholder 2"/>
          <p:cNvSpPr>
            <a:spLocks noGrp="1"/>
          </p:cNvSpPr>
          <p:nvPr>
            <p:ph idx="1"/>
          </p:nvPr>
        </p:nvSpPr>
        <p:spPr/>
        <p:txBody>
          <a:bodyPr/>
          <a:lstStyle/>
          <a:p>
            <a:r>
              <a:rPr lang="en-US" dirty="0"/>
              <a:t>Many front-wheel-drive vehicles mount the drive train (engine </a:t>
            </a:r>
            <a:r>
              <a:rPr lang="en-US" dirty="0" smtClean="0"/>
              <a:t>and transaxle</a:t>
            </a:r>
            <a:r>
              <a:rPr lang="en-US" dirty="0"/>
              <a:t>) and lower suspension arms to a </a:t>
            </a:r>
            <a:r>
              <a:rPr lang="en-US" dirty="0" err="1"/>
              <a:t>subframe</a:t>
            </a:r>
            <a:r>
              <a:rPr lang="en-US" dirty="0"/>
              <a:t> or cradle</a:t>
            </a:r>
            <a:r>
              <a:rPr lang="en-US" dirty="0" smtClean="0"/>
              <a:t>.</a:t>
            </a:r>
          </a:p>
          <a:p>
            <a:r>
              <a:rPr lang="en-US" dirty="0"/>
              <a:t>If </a:t>
            </a:r>
            <a:r>
              <a:rPr lang="en-US" dirty="0" smtClean="0"/>
              <a:t>the frame </a:t>
            </a:r>
            <a:r>
              <a:rPr lang="en-US" dirty="0"/>
              <a:t>is shifted either left or right, this can cause differences in </a:t>
            </a:r>
            <a:r>
              <a:rPr lang="en-US" dirty="0" smtClean="0"/>
              <a:t>SAI, included </a:t>
            </a:r>
            <a:r>
              <a:rPr lang="en-US" dirty="0"/>
              <a:t>angle, setback, and camber.</a:t>
            </a:r>
            <a:endParaRPr lang="en-US" dirty="0"/>
          </a:p>
        </p:txBody>
      </p:sp>
    </p:spTree>
    <p:extLst>
      <p:ext uri="{BB962C8B-B14F-4D97-AF65-F5344CB8AC3E}">
        <p14:creationId xmlns:p14="http://schemas.microsoft.com/office/powerpoint/2010/main" val="25261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125.15 </a:t>
            </a:r>
            <a:r>
              <a:rPr lang="en-IN" dirty="0">
                <a:latin typeface="Arial (Headings)"/>
              </a:rPr>
              <a:t>In this example, both SAI and camber are far from being equal side to side. However, both sides have the same included angle, indicating that the frame may be out of alignment. </a:t>
            </a:r>
            <a:endParaRPr lang="en-US" dirty="0"/>
          </a:p>
        </p:txBody>
      </p:sp>
      <p:pic>
        <p:nvPicPr>
          <p:cNvPr id="3" name="Picture 2" descr="A figure shows a sub frame attached with the tires. Here the steering axis inclination and camber are making an included angle -13 degrees. Subframe centerline is aligned away from the vehicle center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0156" y="2209800"/>
            <a:ext cx="5189357" cy="392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4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125.16 </a:t>
            </a:r>
            <a:r>
              <a:rPr lang="en-IN" sz="2000" dirty="0">
                <a:latin typeface="Arial (Headings)"/>
              </a:rPr>
              <a:t>This is the same vehicle as shown in Figure 125–15, except now the frame (cradle) has been shifted over and correctly positioned. Notice how both the SAI and camber become equal without any other adjustments necessary</a:t>
            </a:r>
            <a:endParaRPr lang="en-US" dirty="0"/>
          </a:p>
        </p:txBody>
      </p:sp>
      <p:pic>
        <p:nvPicPr>
          <p:cNvPr id="3" name="Picture 2" descr="A figure shows a subframe centerline correctly aligned with the vehicle centerline. The camber and steering axis inclination automatically becomes equal without any other adjustme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5000" y="2231175"/>
            <a:ext cx="5321004" cy="400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5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TYPES OF ALIGNMENTS (1 OF 3)</a:t>
            </a:r>
            <a:endParaRPr lang="en-US" dirty="0">
              <a:latin typeface="+mj-lt"/>
            </a:endParaRPr>
          </a:p>
        </p:txBody>
      </p:sp>
      <p:sp>
        <p:nvSpPr>
          <p:cNvPr id="3" name="Content Placeholder 2"/>
          <p:cNvSpPr>
            <a:spLocks noGrp="1"/>
          </p:cNvSpPr>
          <p:nvPr>
            <p:ph idx="1"/>
          </p:nvPr>
        </p:nvSpPr>
        <p:spPr/>
        <p:txBody>
          <a:bodyPr/>
          <a:lstStyle/>
          <a:p>
            <a:r>
              <a:rPr lang="en-US" dirty="0" smtClean="0"/>
              <a:t>Geometric Centerline</a:t>
            </a:r>
          </a:p>
          <a:p>
            <a:pPr lvl="1"/>
            <a:r>
              <a:rPr lang="en-US" dirty="0" smtClean="0"/>
              <a:t>Used until the 1980s. Now considered obsolete.</a:t>
            </a:r>
          </a:p>
          <a:p>
            <a:r>
              <a:rPr lang="en-US" dirty="0" smtClean="0"/>
              <a:t>Thrust Line</a:t>
            </a:r>
          </a:p>
          <a:p>
            <a:pPr lvl="1"/>
            <a:r>
              <a:rPr lang="en-US" dirty="0"/>
              <a:t>A thrust line alignment uses the thrust angle </a:t>
            </a:r>
            <a:r>
              <a:rPr lang="en-US" dirty="0" smtClean="0"/>
              <a:t>of the </a:t>
            </a:r>
            <a:r>
              <a:rPr lang="en-US" dirty="0"/>
              <a:t>rear wheels and sets the front wheels parallel to the thrust line</a:t>
            </a:r>
            <a:r>
              <a:rPr lang="en-US" dirty="0" smtClean="0"/>
              <a:t>.</a:t>
            </a:r>
          </a:p>
          <a:p>
            <a:r>
              <a:rPr lang="en-US" dirty="0" smtClean="0"/>
              <a:t>Four-Wheel Alignment</a:t>
            </a:r>
          </a:p>
          <a:p>
            <a:pPr lvl="1"/>
            <a:r>
              <a:rPr lang="en-US" dirty="0"/>
              <a:t>A four-wheel alignment </a:t>
            </a:r>
            <a:r>
              <a:rPr lang="en-US" dirty="0" smtClean="0"/>
              <a:t>is the </a:t>
            </a:r>
            <a:r>
              <a:rPr lang="en-US" dirty="0"/>
              <a:t>most accurate alignment method and is necessary to </a:t>
            </a:r>
            <a:r>
              <a:rPr lang="en-US" dirty="0" smtClean="0"/>
              <a:t>ensure maximum </a:t>
            </a:r>
            <a:r>
              <a:rPr lang="en-US" dirty="0"/>
              <a:t>tire wear and vehicle handling.</a:t>
            </a:r>
            <a:endParaRPr lang="en-US" dirty="0"/>
          </a:p>
        </p:txBody>
      </p:sp>
    </p:spTree>
    <p:extLst>
      <p:ext uri="{BB962C8B-B14F-4D97-AF65-F5344CB8AC3E}">
        <p14:creationId xmlns:p14="http://schemas.microsoft.com/office/powerpoint/2010/main" val="357095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TYPES OF ALIGNMENTS </a:t>
            </a:r>
            <a:r>
              <a:rPr lang="en-US" dirty="0" smtClean="0">
                <a:latin typeface="+mj-lt"/>
              </a:rPr>
              <a:t>(2 </a:t>
            </a:r>
            <a:r>
              <a:rPr lang="en-US" dirty="0">
                <a:latin typeface="+mj-lt"/>
              </a:rPr>
              <a:t>OF </a:t>
            </a:r>
            <a:r>
              <a:rPr lang="en-US" dirty="0" smtClean="0">
                <a:latin typeface="+mj-lt"/>
              </a:rPr>
              <a:t>3)</a:t>
            </a:r>
            <a:endParaRPr lang="en-US" dirty="0">
              <a:latin typeface="+mj-lt"/>
            </a:endParaRPr>
          </a:p>
        </p:txBody>
      </p:sp>
      <p:sp>
        <p:nvSpPr>
          <p:cNvPr id="3" name="Content Placeholder 2"/>
          <p:cNvSpPr>
            <a:spLocks noGrp="1"/>
          </p:cNvSpPr>
          <p:nvPr>
            <p:ph idx="1"/>
          </p:nvPr>
        </p:nvSpPr>
        <p:spPr/>
        <p:txBody>
          <a:bodyPr/>
          <a:lstStyle/>
          <a:p>
            <a:r>
              <a:rPr lang="en-US" dirty="0" smtClean="0"/>
              <a:t>Sample Alignment Specifications and Readings</a:t>
            </a:r>
          </a:p>
          <a:p>
            <a:pPr marL="427482" indent="-457200"/>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164" y="2133600"/>
            <a:ext cx="61341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84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r>
              <a:rPr lang="en-US" dirty="0" smtClean="0">
                <a:latin typeface="+mj-lt"/>
              </a:rPr>
              <a:t>(3 </a:t>
            </a:r>
            <a:r>
              <a:rPr lang="en-US" dirty="0">
                <a:latin typeface="+mj-lt"/>
              </a:rPr>
              <a:t>of </a:t>
            </a:r>
            <a:r>
              <a:rPr lang="en-US" dirty="0" smtClean="0">
                <a:latin typeface="+mj-lt"/>
              </a:rPr>
              <a:t>3)</a:t>
            </a:r>
            <a:endParaRPr lang="en-US" dirty="0">
              <a:latin typeface="+mj-lt"/>
            </a:endParaRPr>
          </a:p>
        </p:txBody>
      </p:sp>
      <p:sp>
        <p:nvSpPr>
          <p:cNvPr id="3" name="Content Placeholder 2"/>
          <p:cNvSpPr>
            <a:spLocks noGrp="1"/>
          </p:cNvSpPr>
          <p:nvPr>
            <p:ph idx="1"/>
          </p:nvPr>
        </p:nvSpPr>
        <p:spPr/>
        <p:txBody>
          <a:bodyPr/>
          <a:lstStyle/>
          <a:p>
            <a:pPr marL="0" indent="0">
              <a:buNone/>
            </a:pPr>
            <a:r>
              <a:rPr lang="en-US" b="1" dirty="0" smtClean="0">
                <a:solidFill>
                  <a:schemeClr val="accent2"/>
                </a:solidFill>
              </a:rPr>
              <a:t>125.12</a:t>
            </a:r>
            <a:r>
              <a:rPr lang="en-US" dirty="0" smtClean="0"/>
              <a:t> </a:t>
            </a:r>
            <a:r>
              <a:rPr lang="en-US" dirty="0"/>
              <a:t>Describe how to reset the steering angle sensor</a:t>
            </a:r>
            <a:r>
              <a:rPr lang="en-US" dirty="0" smtClean="0"/>
              <a:t>.</a:t>
            </a:r>
          </a:p>
          <a:p>
            <a:pPr marL="0" indent="0">
              <a:buNone/>
            </a:pPr>
            <a:r>
              <a:rPr lang="en-US" b="1" dirty="0" smtClean="0">
                <a:solidFill>
                  <a:schemeClr val="accent2"/>
                </a:solidFill>
              </a:rPr>
              <a:t>125.13</a:t>
            </a:r>
            <a:r>
              <a:rPr lang="en-US" dirty="0" smtClean="0"/>
              <a:t> </a:t>
            </a:r>
            <a:r>
              <a:rPr lang="en-US" dirty="0"/>
              <a:t>This chapter will help prepare for ASE Suspension </a:t>
            </a:r>
            <a:r>
              <a:rPr lang="en-US" dirty="0" smtClean="0"/>
              <a:t>and Steering </a:t>
            </a:r>
            <a:r>
              <a:rPr lang="en-US" dirty="0"/>
              <a:t>(A4) certification test content area “D” (</a:t>
            </a:r>
            <a:r>
              <a:rPr lang="en-US" dirty="0" smtClean="0"/>
              <a:t>Wheel Alignment </a:t>
            </a:r>
            <a:r>
              <a:rPr lang="en-US" dirty="0"/>
              <a:t>Diagnosis, Adjustment, and Repair).</a:t>
            </a:r>
            <a:endParaRPr lang="en-US" dirty="0"/>
          </a:p>
        </p:txBody>
      </p:sp>
    </p:spTree>
    <p:extLst>
      <p:ext uri="{BB962C8B-B14F-4D97-AF65-F5344CB8AC3E}">
        <p14:creationId xmlns:p14="http://schemas.microsoft.com/office/powerpoint/2010/main" val="345779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TYPES OF ALIGNMENTS </a:t>
            </a:r>
            <a:r>
              <a:rPr lang="en-US" dirty="0" smtClean="0">
                <a:latin typeface="+mj-lt"/>
              </a:rPr>
              <a:t>(3 </a:t>
            </a:r>
            <a:r>
              <a:rPr lang="en-US" dirty="0">
                <a:latin typeface="+mj-lt"/>
              </a:rPr>
              <a:t>OF </a:t>
            </a:r>
            <a:r>
              <a:rPr lang="en-US" dirty="0" smtClean="0">
                <a:latin typeface="+mj-lt"/>
              </a:rPr>
              <a:t>3)</a:t>
            </a:r>
            <a:endParaRPr lang="en-US" dirty="0">
              <a:latin typeface="+mj-lt"/>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4629" y="1600200"/>
            <a:ext cx="443474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30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125.17 </a:t>
            </a:r>
            <a:r>
              <a:rPr lang="en-IN" sz="2000" dirty="0">
                <a:latin typeface="Arial (Headings)"/>
              </a:rPr>
              <a:t>Geometric-</a:t>
            </a:r>
            <a:r>
              <a:rPr lang="en-IN" sz="2000" dirty="0" err="1">
                <a:latin typeface="Arial (Headings)"/>
              </a:rPr>
              <a:t>centerline</a:t>
            </a:r>
            <a:r>
              <a:rPr lang="en-IN" sz="2000" dirty="0">
                <a:latin typeface="Arial (Headings)"/>
              </a:rPr>
              <a:t>-type alignment sets the front toe readings based on the geometric </a:t>
            </a:r>
            <a:r>
              <a:rPr lang="en-IN" sz="2000" dirty="0" err="1">
                <a:latin typeface="Arial (Headings)"/>
              </a:rPr>
              <a:t>centerline</a:t>
            </a:r>
            <a:r>
              <a:rPr lang="en-IN" sz="2000" dirty="0">
                <a:latin typeface="Arial (Headings)"/>
              </a:rPr>
              <a:t> of the vehicle and does not consider the thrust line of the rear wheel toe angles</a:t>
            </a:r>
            <a:endParaRPr lang="en-US" sz="2000" dirty="0"/>
          </a:p>
        </p:txBody>
      </p:sp>
      <p:pic>
        <p:nvPicPr>
          <p:cNvPr id="3" name="Picture 2" descr="A figure shows an underbody view of a car. Geometric-centerline follows a straight vertical line while the thrust line alignment is angled from the geometric-center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9116" y="1981200"/>
            <a:ext cx="3272771" cy="397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4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125.18 </a:t>
            </a:r>
            <a:r>
              <a:rPr lang="en-IN" sz="2400" dirty="0">
                <a:latin typeface="Arial (Headings)"/>
              </a:rPr>
              <a:t>Thrust line alignment sets the front toe parallel with the rear-wheel toe</a:t>
            </a:r>
            <a:endParaRPr lang="en-US" dirty="0"/>
          </a:p>
        </p:txBody>
      </p:sp>
      <p:pic>
        <p:nvPicPr>
          <p:cNvPr id="3" name="Picture 2" descr="A figure shows a thrust line alignment that sets the front toe parallel wheel to the rear wheel to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4626" y="1728086"/>
            <a:ext cx="3701752" cy="449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0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125.19 </a:t>
            </a:r>
            <a:r>
              <a:rPr lang="en-IN" sz="2400" dirty="0">
                <a:latin typeface="Arial (Headings)"/>
              </a:rPr>
              <a:t>Four-wheel alignment corrects for any </a:t>
            </a:r>
            <a:r>
              <a:rPr lang="en-IN" sz="2400" dirty="0" smtClean="0">
                <a:latin typeface="Arial (Headings)"/>
              </a:rPr>
              <a:t>rear wheel </a:t>
            </a:r>
            <a:r>
              <a:rPr lang="en-IN" sz="2400" dirty="0">
                <a:latin typeface="Arial (Headings)"/>
              </a:rPr>
              <a:t>toe to make the thrust line and the geometric </a:t>
            </a:r>
            <a:r>
              <a:rPr lang="en-IN" sz="2400" dirty="0" err="1">
                <a:latin typeface="Arial (Headings)"/>
              </a:rPr>
              <a:t>centerline</a:t>
            </a:r>
            <a:r>
              <a:rPr lang="en-IN" sz="2400" dirty="0">
                <a:latin typeface="Arial (Headings)"/>
              </a:rPr>
              <a:t> of the vehicle both the same</a:t>
            </a:r>
            <a:endParaRPr lang="en-US" dirty="0"/>
          </a:p>
        </p:txBody>
      </p:sp>
      <p:pic>
        <p:nvPicPr>
          <p:cNvPr id="3" name="Picture 2" descr="A figure shows a car geometric centerline and the thrust line coinciding toge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9790" y="1898788"/>
            <a:ext cx="3451423" cy="424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00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types of alignment?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Geometric centerline, Thrust line, and four-wheel alignment.</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ADJUSTING REAR CAMBER</a:t>
            </a:r>
            <a:endParaRPr lang="en-US" dirty="0">
              <a:latin typeface="+mj-lt"/>
            </a:endParaRPr>
          </a:p>
        </p:txBody>
      </p:sp>
      <p:sp>
        <p:nvSpPr>
          <p:cNvPr id="3" name="Content Placeholder 2"/>
          <p:cNvSpPr>
            <a:spLocks noGrp="1"/>
          </p:cNvSpPr>
          <p:nvPr>
            <p:ph idx="1"/>
          </p:nvPr>
        </p:nvSpPr>
        <p:spPr/>
        <p:txBody>
          <a:bodyPr/>
          <a:lstStyle/>
          <a:p>
            <a:r>
              <a:rPr lang="en-US" dirty="0"/>
              <a:t>Adjusting rear camber is the first step in the four-wheel </a:t>
            </a:r>
            <a:r>
              <a:rPr lang="en-US" dirty="0" smtClean="0"/>
              <a:t>alignment process.</a:t>
            </a:r>
          </a:p>
          <a:p>
            <a:r>
              <a:rPr lang="en-US" dirty="0"/>
              <a:t>Rear camber is rarely made adjustable, but can be </a:t>
            </a:r>
            <a:r>
              <a:rPr lang="en-US" dirty="0" smtClean="0"/>
              <a:t>corrected by </a:t>
            </a:r>
            <a:r>
              <a:rPr lang="en-US" dirty="0"/>
              <a:t>using aftermarket alignment kits or shims</a:t>
            </a:r>
            <a:r>
              <a:rPr lang="en-US" dirty="0" smtClean="0"/>
              <a:t>.</a:t>
            </a:r>
          </a:p>
          <a:p>
            <a:r>
              <a:rPr lang="en-US" dirty="0" smtClean="0"/>
              <a:t>When using aftermarket plastic </a:t>
            </a:r>
            <a:r>
              <a:rPr lang="en-US" dirty="0"/>
              <a:t>or metal alignment shims to correct </a:t>
            </a:r>
            <a:r>
              <a:rPr lang="en-US" dirty="0" smtClean="0"/>
              <a:t>angles, follow the manufacturers procedures.</a:t>
            </a:r>
            <a:endParaRPr lang="en-US" dirty="0"/>
          </a:p>
        </p:txBody>
      </p:sp>
    </p:spTree>
    <p:extLst>
      <p:ext uri="{BB962C8B-B14F-4D97-AF65-F5344CB8AC3E}">
        <p14:creationId xmlns:p14="http://schemas.microsoft.com/office/powerpoint/2010/main" val="309898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125.20 </a:t>
            </a:r>
            <a:r>
              <a:rPr lang="en-IN" sz="2400" dirty="0">
                <a:latin typeface="Arial (Headings)"/>
              </a:rPr>
              <a:t>The rear camber is adjustable on this vehicle by rotating the eccentric cam and watching the alignment machine display</a:t>
            </a:r>
            <a:endParaRPr lang="en-US" dirty="0"/>
          </a:p>
        </p:txBody>
      </p:sp>
      <p:pic>
        <p:nvPicPr>
          <p:cNvPr id="3" name="Picture 2" descr=" A photo shows an eccentric cam rotated firmly to adjust rear c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8528" y="2373017"/>
            <a:ext cx="526694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9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125.21 </a:t>
            </a:r>
            <a:r>
              <a:rPr lang="en-IN" sz="2400" dirty="0">
                <a:latin typeface="Arial (Headings)"/>
              </a:rPr>
              <a:t>Some vehicles use a threaded fastener similar to a tie rod to adjust camber on the rear suspension</a:t>
            </a:r>
            <a:endParaRPr lang="en-US" dirty="0"/>
          </a:p>
        </p:txBody>
      </p:sp>
      <p:pic>
        <p:nvPicPr>
          <p:cNvPr id="3" name="Picture 2" descr="A figure shows a camber adjuster affixed to a knuckle pin and a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3418" y="2077264"/>
            <a:ext cx="5605882"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92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125.22 </a:t>
            </a:r>
            <a:r>
              <a:rPr lang="en-IN" sz="2400" dirty="0">
                <a:latin typeface="Arial (Headings)"/>
              </a:rPr>
              <a:t>Aftermarket alignment parts or kits are available to change the rear camber</a:t>
            </a:r>
            <a:endParaRPr lang="en-US" dirty="0"/>
          </a:p>
        </p:txBody>
      </p:sp>
      <p:pic>
        <p:nvPicPr>
          <p:cNvPr id="3" name="Picture 2" descr="A figure shows a magnified view of adjustment wedge, used to lock the strut in a knuckle connected to lower control arm of chassi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7736" y="1854370"/>
            <a:ext cx="3103046" cy="43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0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PURPOSE OF AN ALIGNMENT</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Proper wheel alignment of all four wheels is important for the safe </a:t>
            </a:r>
            <a:r>
              <a:rPr lang="en-US" dirty="0" smtClean="0"/>
              <a:t>handling of </a:t>
            </a:r>
            <a:r>
              <a:rPr lang="en-US" dirty="0"/>
              <a:t>any vehicle</a:t>
            </a:r>
            <a:r>
              <a:rPr lang="en-US" dirty="0" smtClean="0"/>
              <a:t>.</a:t>
            </a:r>
          </a:p>
          <a:p>
            <a:r>
              <a:rPr lang="en-US" dirty="0" smtClean="0"/>
              <a:t>Tire </a:t>
            </a:r>
            <a:r>
              <a:rPr lang="en-US" dirty="0"/>
              <a:t>life and fuel economy are </a:t>
            </a:r>
            <a:r>
              <a:rPr lang="en-US" dirty="0" smtClean="0"/>
              <a:t>maximized and </a:t>
            </a:r>
            <a:r>
              <a:rPr lang="en-US" dirty="0"/>
              <a:t>vehicle handling is sure and </a:t>
            </a:r>
            <a:r>
              <a:rPr lang="en-US" dirty="0" smtClean="0"/>
              <a:t>predictable.</a:t>
            </a:r>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125.23 </a:t>
            </a:r>
            <a:r>
              <a:rPr lang="en-IN" sz="2400" dirty="0">
                <a:latin typeface="Arial (Headings)"/>
              </a:rPr>
              <a:t>Full-contact plastic or metal shims can be placed between the axle housing and the brake backing plate to change rear camber, toe, or both</a:t>
            </a:r>
            <a:endParaRPr lang="en-US" dirty="0"/>
          </a:p>
        </p:txBody>
      </p:sp>
      <p:pic>
        <p:nvPicPr>
          <p:cNvPr id="3" name="Picture 2" descr="A figure shows an aftermarket shim placed between axle housing and the brake backing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3691" y="2272731"/>
            <a:ext cx="7142806" cy="380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2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ADJUSTING REAR TOE</a:t>
            </a:r>
            <a:endParaRPr lang="en-US" dirty="0">
              <a:latin typeface="+mj-lt"/>
            </a:endParaRPr>
          </a:p>
        </p:txBody>
      </p:sp>
      <p:sp>
        <p:nvSpPr>
          <p:cNvPr id="3" name="Content Placeholder 2"/>
          <p:cNvSpPr>
            <a:spLocks noGrp="1"/>
          </p:cNvSpPr>
          <p:nvPr>
            <p:ph idx="1"/>
          </p:nvPr>
        </p:nvSpPr>
        <p:spPr/>
        <p:txBody>
          <a:bodyPr/>
          <a:lstStyle/>
          <a:p>
            <a:r>
              <a:rPr lang="en-US" dirty="0"/>
              <a:t>Many vehicle manufacturers </a:t>
            </a:r>
            <a:r>
              <a:rPr lang="en-US" dirty="0" smtClean="0"/>
              <a:t>provide adjustment </a:t>
            </a:r>
            <a:r>
              <a:rPr lang="en-US" dirty="0"/>
              <a:t>for rear toe on vehicles that use an independent </a:t>
            </a:r>
            <a:r>
              <a:rPr lang="en-US" dirty="0" smtClean="0"/>
              <a:t>rear suspension.</a:t>
            </a:r>
          </a:p>
          <a:p>
            <a:r>
              <a:rPr lang="en-US" dirty="0"/>
              <a:t>Rear toe is often adjusted using an </a:t>
            </a:r>
            <a:r>
              <a:rPr lang="en-US" dirty="0" smtClean="0"/>
              <a:t>adjustable tie </a:t>
            </a:r>
            <a:r>
              <a:rPr lang="en-US" dirty="0"/>
              <a:t>rod end or an eccentric cam on the lower control arm</a:t>
            </a:r>
            <a:r>
              <a:rPr lang="en-US" dirty="0" smtClean="0"/>
              <a:t>.</a:t>
            </a:r>
          </a:p>
          <a:p>
            <a:r>
              <a:rPr lang="en-US" dirty="0"/>
              <a:t>Most solid rear axles do not have a method to adjust rear toe </a:t>
            </a:r>
            <a:r>
              <a:rPr lang="en-US" dirty="0" smtClean="0"/>
              <a:t>except for </a:t>
            </a:r>
            <a:r>
              <a:rPr lang="en-US" dirty="0"/>
              <a:t>aftermarket shims or kits.</a:t>
            </a:r>
            <a:endParaRPr lang="en-US" dirty="0"/>
          </a:p>
        </p:txBody>
      </p:sp>
    </p:spTree>
    <p:extLst>
      <p:ext uri="{BB962C8B-B14F-4D97-AF65-F5344CB8AC3E}">
        <p14:creationId xmlns:p14="http://schemas.microsoft.com/office/powerpoint/2010/main" val="219612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125.24 </a:t>
            </a:r>
            <a:r>
              <a:rPr lang="en-IN" sz="2400" dirty="0">
                <a:latin typeface="Arial (Headings)"/>
              </a:rPr>
              <a:t>The rear toe was easily set on this vehicle. The adjusting nuts were easy to get to and turn. Adjusting rear toe is not this easy on every vehicle</a:t>
            </a:r>
            <a:endParaRPr lang="en-US" dirty="0"/>
          </a:p>
        </p:txBody>
      </p:sp>
      <p:pic>
        <p:nvPicPr>
          <p:cNvPr id="3" name="Picture 2" descr="A photo shows an outer tie rod connected to rear toe adjusting nu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3297" y="2076450"/>
            <a:ext cx="4784409" cy="406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13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125.25 </a:t>
            </a:r>
            <a:r>
              <a:rPr lang="en-IN" sz="2400" dirty="0">
                <a:latin typeface="Arial (Headings)"/>
              </a:rPr>
              <a:t>By moving various rear suspension members, the rear toe can be changed</a:t>
            </a:r>
            <a:endParaRPr lang="en-US" dirty="0"/>
          </a:p>
        </p:txBody>
      </p:sp>
      <p:pic>
        <p:nvPicPr>
          <p:cNvPr id="3" name="Picture 2" descr="A figure shows the rear toe can be changed by moving rear suspension memb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7182" y="2104475"/>
            <a:ext cx="469392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125.26 </a:t>
            </a:r>
            <a:r>
              <a:rPr lang="en-IN" sz="2000" dirty="0">
                <a:latin typeface="Arial (Headings)"/>
              </a:rPr>
              <a:t>The use of these plastic or metal shims requires that the rear wheel as well as the hub assembly and/or backing plate be removed. Proper torque during reassembly is critical to avoid damage to the shims</a:t>
            </a:r>
            <a:endParaRPr lang="en-US" sz="2000" dirty="0"/>
          </a:p>
        </p:txBody>
      </p:sp>
      <p:pic>
        <p:nvPicPr>
          <p:cNvPr id="3" name="Picture 2" descr="Toe-out can be reduced by fitting taper increased from left to right and it can be reduced by taper decreased from left to r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4077" y="1905000"/>
            <a:ext cx="1805026" cy="401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7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GUIDELINES FOR ADJUSTING FRONT CAMBER/SAI AND INCLUDED ANGLE</a:t>
            </a:r>
            <a:endParaRPr lang="en-US" dirty="0">
              <a:latin typeface="+mj-lt"/>
            </a:endParaRPr>
          </a:p>
        </p:txBody>
      </p:sp>
      <p:sp>
        <p:nvSpPr>
          <p:cNvPr id="3" name="Content Placeholder 2"/>
          <p:cNvSpPr>
            <a:spLocks noGrp="1"/>
          </p:cNvSpPr>
          <p:nvPr>
            <p:ph idx="1"/>
          </p:nvPr>
        </p:nvSpPr>
        <p:spPr/>
        <p:txBody>
          <a:bodyPr/>
          <a:lstStyle/>
          <a:p>
            <a:r>
              <a:rPr lang="en-US" dirty="0"/>
              <a:t>If the camber is adjusted at the base of the MacPherson strut, </a:t>
            </a:r>
            <a:r>
              <a:rPr lang="en-US" dirty="0" smtClean="0"/>
              <a:t>camber and </a:t>
            </a:r>
            <a:r>
              <a:rPr lang="en-US" dirty="0"/>
              <a:t>included angle are changed and SAI remains the same</a:t>
            </a:r>
            <a:r>
              <a:rPr lang="en-US" dirty="0" smtClean="0"/>
              <a:t>.</a:t>
            </a:r>
          </a:p>
          <a:p>
            <a:r>
              <a:rPr lang="en-US" dirty="0"/>
              <a:t>If camber is adjusted by moving the upper strut mounting </a:t>
            </a:r>
            <a:r>
              <a:rPr lang="en-US" dirty="0" smtClean="0"/>
              <a:t>location, included </a:t>
            </a:r>
            <a:r>
              <a:rPr lang="en-US" dirty="0"/>
              <a:t>angle remains the same, but SAI and camber change</a:t>
            </a:r>
            <a:r>
              <a:rPr lang="en-US" dirty="0" smtClean="0"/>
              <a:t>.</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4343400"/>
            <a:ext cx="58864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68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125.27 </a:t>
            </a:r>
            <a:r>
              <a:rPr lang="en-IN" sz="1800" dirty="0">
                <a:latin typeface="Arial (Headings)"/>
              </a:rPr>
              <a:t>Many struts allow camber adjustment at the strut-to-knuckle fasteners. Here a special tool is being used to hold and move the strut into alignment with the fasteners loosened. Once the desired camber angle is achieved, the strut nuts are tightened and the tool is removed</a:t>
            </a:r>
            <a:endParaRPr lang="en-US" sz="1800" dirty="0"/>
          </a:p>
        </p:txBody>
      </p:sp>
      <p:pic>
        <p:nvPicPr>
          <p:cNvPr id="3" name="Picture 2" descr="A figure shows an adjusting tool loosened to adjust the camber. Strut assembly holds the knuckle tightly, once the camber adjusted nuts are tightened and tool is remov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9326" y="2286000"/>
            <a:ext cx="3930349" cy="358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4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125.28 </a:t>
            </a:r>
            <a:r>
              <a:rPr lang="en-IN" sz="2400" dirty="0">
                <a:latin typeface="Arial (Headings)"/>
              </a:rPr>
              <a:t>Some struts require modification of the upper mount for caster adjustment, as shown, or side-to-side to change camber</a:t>
            </a:r>
            <a:endParaRPr lang="en-US" dirty="0"/>
          </a:p>
        </p:txBody>
      </p:sp>
      <p:pic>
        <p:nvPicPr>
          <p:cNvPr id="3" name="Picture 2" descr="A figure shows a strut tower on the top of strut mount. A pin is used to adjust the strut tower side to side movement given to adjust the c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3367" y="1981200"/>
            <a:ext cx="4099199" cy="397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67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FRONT CAMBER/CASTER ADJUSTMENT METHODS</a:t>
            </a:r>
            <a:endParaRPr lang="en-US" dirty="0">
              <a:latin typeface="+mj-lt"/>
            </a:endParaRPr>
          </a:p>
        </p:txBody>
      </p:sp>
      <p:sp>
        <p:nvSpPr>
          <p:cNvPr id="3" name="Content Placeholder 2"/>
          <p:cNvSpPr>
            <a:spLocks noGrp="1"/>
          </p:cNvSpPr>
          <p:nvPr>
            <p:ph idx="1"/>
          </p:nvPr>
        </p:nvSpPr>
        <p:spPr/>
        <p:txBody>
          <a:bodyPr/>
          <a:lstStyle/>
          <a:p>
            <a:r>
              <a:rPr lang="en-US" dirty="0"/>
              <a:t>Many vehicles are constructed with only limited camber/caster </a:t>
            </a:r>
            <a:r>
              <a:rPr lang="en-US" dirty="0" smtClean="0"/>
              <a:t>factory adjustment.</a:t>
            </a:r>
          </a:p>
          <a:p>
            <a:r>
              <a:rPr lang="en-US" dirty="0" smtClean="0"/>
              <a:t>Adjustment methods include:</a:t>
            </a:r>
          </a:p>
          <a:p>
            <a:pPr lvl="1"/>
            <a:r>
              <a:rPr lang="en-US" dirty="0" smtClean="0"/>
              <a:t>Shims</a:t>
            </a:r>
          </a:p>
          <a:p>
            <a:pPr lvl="1"/>
            <a:r>
              <a:rPr lang="en-US" dirty="0" smtClean="0"/>
              <a:t>Slots</a:t>
            </a:r>
          </a:p>
          <a:p>
            <a:pPr lvl="1"/>
            <a:r>
              <a:rPr lang="en-US" dirty="0" smtClean="0"/>
              <a:t>Cams</a:t>
            </a:r>
          </a:p>
          <a:p>
            <a:pPr lvl="1"/>
            <a:r>
              <a:rPr lang="en-US" dirty="0" smtClean="0"/>
              <a:t>Nuts</a:t>
            </a:r>
          </a:p>
          <a:p>
            <a:pPr lvl="1"/>
            <a:endParaRPr lang="en-US" dirty="0" smtClean="0"/>
          </a:p>
          <a:p>
            <a:endParaRPr lang="en-US" dirty="0"/>
          </a:p>
        </p:txBody>
      </p:sp>
    </p:spTree>
    <p:extLst>
      <p:ext uri="{BB962C8B-B14F-4D97-AF65-F5344CB8AC3E}">
        <p14:creationId xmlns:p14="http://schemas.microsoft.com/office/powerpoint/2010/main" val="383383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125.29 </a:t>
            </a:r>
            <a:r>
              <a:rPr lang="en-IN" sz="2400" dirty="0">
                <a:latin typeface="Arial (Headings)"/>
              </a:rPr>
              <a:t>An example of the many methods that are commonly used to adjust front caster and camber</a:t>
            </a:r>
            <a:endParaRPr lang="en-US" dirty="0"/>
          </a:p>
        </p:txBody>
      </p:sp>
      <p:pic>
        <p:nvPicPr>
          <p:cNvPr id="3" name="Picture 2" descr="Three methods are part of caster and camber, adjustment of shims to increase the caster move shims rear to front and vice-versa. &#10;Fourth methods are slotted holes adjustment using special tools. Bolts are loosened and upper arm moved to obtain readings.&#10;Fifth method is rotation of cam bolts to adjust the position. In sixth method is nuts are loosened to move wheel in or out. Seventh method shows a front caster or rear toe adjustment using a threaded rod. Last two methods show camber adjustment eccentric cam and bolt is loosened and tightened to adjust the camb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81849" y="1812555"/>
            <a:ext cx="3364078" cy="437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416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PRE-ALIGNMENT CORRECTION TECHNIQUES</a:t>
            </a:r>
            <a:endParaRPr lang="en-US" dirty="0">
              <a:latin typeface="+mj-lt"/>
            </a:endParaRPr>
          </a:p>
        </p:txBody>
      </p:sp>
      <p:sp>
        <p:nvSpPr>
          <p:cNvPr id="3" name="Content Placeholder 2"/>
          <p:cNvSpPr>
            <a:spLocks noGrp="1"/>
          </p:cNvSpPr>
          <p:nvPr>
            <p:ph idx="1"/>
          </p:nvPr>
        </p:nvSpPr>
        <p:spPr/>
        <p:txBody>
          <a:bodyPr/>
          <a:lstStyle/>
          <a:p>
            <a:r>
              <a:rPr lang="en-US" dirty="0"/>
              <a:t>There are four basic steps in the correction of any problem</a:t>
            </a:r>
            <a:r>
              <a:rPr lang="en-US" dirty="0" smtClean="0"/>
              <a:t>:</a:t>
            </a:r>
          </a:p>
          <a:p>
            <a:pPr lvl="1"/>
            <a:r>
              <a:rPr lang="en-US" dirty="0" smtClean="0"/>
              <a:t>Verify</a:t>
            </a:r>
          </a:p>
          <a:p>
            <a:pPr lvl="1"/>
            <a:r>
              <a:rPr lang="en-US" dirty="0" smtClean="0"/>
              <a:t>Isolate</a:t>
            </a:r>
          </a:p>
          <a:p>
            <a:pPr lvl="1"/>
            <a:r>
              <a:rPr lang="en-US" dirty="0" smtClean="0"/>
              <a:t>Repair the problem</a:t>
            </a:r>
          </a:p>
          <a:p>
            <a:pPr lvl="1"/>
            <a:r>
              <a:rPr lang="en-US" dirty="0" smtClean="0"/>
              <a:t>Recheck</a:t>
            </a:r>
            <a:endParaRPr lang="en-US" dirty="0"/>
          </a:p>
        </p:txBody>
      </p:sp>
    </p:spTree>
    <p:extLst>
      <p:ext uri="{BB962C8B-B14F-4D97-AF65-F5344CB8AC3E}">
        <p14:creationId xmlns:p14="http://schemas.microsoft.com/office/powerpoint/2010/main" val="230180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ADJUSTING FRONT CAMBER/CASTER</a:t>
            </a:r>
            <a:endParaRPr lang="en-US" dirty="0">
              <a:latin typeface="+mj-lt"/>
            </a:endParaRPr>
          </a:p>
        </p:txBody>
      </p:sp>
      <p:sp>
        <p:nvSpPr>
          <p:cNvPr id="3" name="Content Placeholder 2"/>
          <p:cNvSpPr>
            <a:spLocks noGrp="1"/>
          </p:cNvSpPr>
          <p:nvPr>
            <p:ph idx="1"/>
          </p:nvPr>
        </p:nvSpPr>
        <p:spPr/>
        <p:txBody>
          <a:bodyPr/>
          <a:lstStyle/>
          <a:p>
            <a:r>
              <a:rPr lang="en-US" dirty="0"/>
              <a:t>Most manufacturers recommend adjusting caster, then camber, </a:t>
            </a:r>
            <a:r>
              <a:rPr lang="en-US" dirty="0" smtClean="0"/>
              <a:t>before adjusting </a:t>
            </a:r>
            <a:r>
              <a:rPr lang="en-US" dirty="0"/>
              <a:t>the toe</a:t>
            </a:r>
            <a:r>
              <a:rPr lang="en-US" dirty="0" smtClean="0"/>
              <a:t>.</a:t>
            </a:r>
          </a:p>
          <a:p>
            <a:r>
              <a:rPr lang="en-US" dirty="0"/>
              <a:t>As the caster is changed, </a:t>
            </a:r>
            <a:r>
              <a:rPr lang="en-US" dirty="0" smtClean="0"/>
              <a:t>the </a:t>
            </a:r>
            <a:r>
              <a:rPr lang="en-US" dirty="0"/>
              <a:t>camber </a:t>
            </a:r>
            <a:r>
              <a:rPr lang="en-US" dirty="0" smtClean="0"/>
              <a:t>and toe </a:t>
            </a:r>
            <a:r>
              <a:rPr lang="en-US" dirty="0"/>
              <a:t>also change</a:t>
            </a:r>
            <a:r>
              <a:rPr lang="en-US" dirty="0" smtClean="0"/>
              <a:t>.</a:t>
            </a:r>
          </a:p>
          <a:p>
            <a:r>
              <a:rPr lang="en-US" dirty="0"/>
              <a:t>If the camber is then adjusted, the caster is unaffected.</a:t>
            </a:r>
            <a:endParaRPr lang="en-US" dirty="0"/>
          </a:p>
        </p:txBody>
      </p:sp>
    </p:spTree>
    <p:extLst>
      <p:ext uri="{BB962C8B-B14F-4D97-AF65-F5344CB8AC3E}">
        <p14:creationId xmlns:p14="http://schemas.microsoft.com/office/powerpoint/2010/main" val="36777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125.30 </a:t>
            </a:r>
            <a:r>
              <a:rPr lang="en-IN" sz="2400" dirty="0">
                <a:latin typeface="Arial (Headings)"/>
              </a:rPr>
              <a:t>If there is a nut on both sides of the strut rod bushing, then the length of the rod can be adjusted to change caster</a:t>
            </a:r>
            <a:endParaRPr lang="en-US" dirty="0"/>
          </a:p>
        </p:txBody>
      </p:sp>
      <p:pic>
        <p:nvPicPr>
          <p:cNvPr id="3" name="Picture 2" descr="A figure shows a length of strut rod can be either lengthened or shortened to adjust the ca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3286" y="2218997"/>
            <a:ext cx="3881204" cy="400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4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125.31 </a:t>
            </a:r>
            <a:r>
              <a:rPr lang="en-IN" sz="2000" dirty="0">
                <a:latin typeface="Arial (Headings)"/>
              </a:rPr>
              <a:t>Placing shims between the frame and the upper control arm pivot shaft is a popular method of alignment for many SLA suspensions. Both camber and caster can be easily changed by adding or removing shims</a:t>
            </a:r>
            <a:endParaRPr lang="en-US" dirty="0"/>
          </a:p>
        </p:txBody>
      </p:sp>
      <p:pic>
        <p:nvPicPr>
          <p:cNvPr id="3" name="Picture 2" descr="The figure shows the following:&#10;A represents positive caster can be achieved by subtracting shims. &#10;B represents increase of positive caster by adding shims. &#10;C represents equally subtracting shims to increase positive camber and adding shims to reduce positive c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5291" y="2146887"/>
            <a:ext cx="6017194" cy="406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84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125.32 </a:t>
            </a:r>
            <a:r>
              <a:rPr lang="en-IN" sz="2000" dirty="0">
                <a:latin typeface="Arial (Headings)"/>
              </a:rPr>
              <a:t>The general rule of thumb is that a 1/8 inch shim added or removed from both shim locations changes the camber angle about 1/2 degree. Adding or removing a 1/8 inch shim from one shim location changes the caster by about 1/4 degree</a:t>
            </a:r>
            <a:endParaRPr lang="en-US" dirty="0"/>
          </a:p>
        </p:txBody>
      </p:sp>
      <p:pic>
        <p:nvPicPr>
          <p:cNvPr id="3" name="Picture 2" descr="A figure shows a 1 by 8 inch shim added or removed from both shim locations to change the camber ang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2002" y="2349055"/>
            <a:ext cx="4603772" cy="384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15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38" y="304800"/>
            <a:ext cx="8229600" cy="1097280"/>
          </a:xfrm>
        </p:spPr>
        <p:txBody>
          <a:bodyPr/>
          <a:lstStyle/>
          <a:p>
            <a:r>
              <a:rPr lang="en-US" sz="1800" dirty="0">
                <a:latin typeface="Arial (Headings)"/>
              </a:rPr>
              <a:t>Figure 125.33 </a:t>
            </a:r>
            <a:r>
              <a:rPr lang="en-IN" sz="1800" dirty="0">
                <a:latin typeface="Arial (Headings)"/>
              </a:rPr>
              <a:t>Some SLA-type suspensions use slotted holes for alignment angle adjustments. When the pivot shaft bolts are loosened, the pivot shaft is free to move unless held by special clamps as shown. By turning the threaded portion of the clamps, the camber and caster can be set and checked before tightening the pivot shaft bolts</a:t>
            </a:r>
            <a:endParaRPr lang="en-US" sz="1800" dirty="0"/>
          </a:p>
        </p:txBody>
      </p:sp>
      <p:pic>
        <p:nvPicPr>
          <p:cNvPr id="3" name="Picture 2" descr="A figure shows an adjustment tool mounted on the pivot shaft. The pivot shaft is mounted to the frame of upper control arm and is secured by nu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30403" y="2222944"/>
            <a:ext cx="307787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7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125.34 </a:t>
            </a:r>
            <a:r>
              <a:rPr lang="en-IN" sz="2000" dirty="0">
                <a:latin typeface="Arial (Headings)"/>
              </a:rPr>
              <a:t>When the nut is loosened and the bolt on the eccentric cam is rotated, the upper control arm moves in and out. By adjusting both eccentric cams, both camber and caster can be adjusted</a:t>
            </a:r>
            <a:endParaRPr lang="en-US" dirty="0"/>
          </a:p>
        </p:txBody>
      </p:sp>
      <p:pic>
        <p:nvPicPr>
          <p:cNvPr id="3" name="Picture 2" descr="A figure shows eccentric cams installed on the upper control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4913" y="2025833"/>
            <a:ext cx="5299039" cy="414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5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SETTING TOE (1 OF 2)</a:t>
            </a:r>
            <a:endParaRPr lang="en-US" dirty="0">
              <a:latin typeface="+mj-lt"/>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75" y="1605756"/>
            <a:ext cx="603885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69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SETTING TOE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a:t>To make sure the steering wheel is straight after setting </a:t>
            </a:r>
            <a:r>
              <a:rPr lang="en-US" dirty="0" smtClean="0"/>
              <a:t>toe, it </a:t>
            </a:r>
            <a:r>
              <a:rPr lang="en-US" dirty="0"/>
              <a:t>must be locked in the straight-ahead </a:t>
            </a:r>
            <a:r>
              <a:rPr lang="en-US" dirty="0" smtClean="0"/>
              <a:t>position </a:t>
            </a:r>
            <a:r>
              <a:rPr lang="en-US" dirty="0"/>
              <a:t>while the toe </a:t>
            </a:r>
            <a:r>
              <a:rPr lang="en-US" dirty="0" smtClean="0"/>
              <a:t>is being </a:t>
            </a:r>
            <a:r>
              <a:rPr lang="en-US" dirty="0"/>
              <a:t>adjusted</a:t>
            </a:r>
            <a:r>
              <a:rPr lang="en-US" dirty="0" smtClean="0"/>
              <a:t>.</a:t>
            </a:r>
          </a:p>
          <a:p>
            <a:r>
              <a:rPr lang="en-US" dirty="0"/>
              <a:t>To lock the steering wheel, </a:t>
            </a:r>
            <a:r>
              <a:rPr lang="en-US" dirty="0" smtClean="0"/>
              <a:t>always use </a:t>
            </a:r>
            <a:r>
              <a:rPr lang="en-US" dirty="0"/>
              <a:t>a steering wheel lock that presses against the seat and </a:t>
            </a:r>
            <a:r>
              <a:rPr lang="en-US" dirty="0" smtClean="0"/>
              <a:t>the outer </a:t>
            </a:r>
            <a:r>
              <a:rPr lang="en-US" dirty="0"/>
              <a:t>rim of the steering wheel</a:t>
            </a:r>
            <a:r>
              <a:rPr lang="en-US" dirty="0" smtClean="0"/>
              <a:t>.</a:t>
            </a:r>
          </a:p>
          <a:p>
            <a:r>
              <a:rPr lang="en-US" dirty="0"/>
              <a:t>Centerline steering is a centered steering wheel with the </a:t>
            </a:r>
            <a:r>
              <a:rPr lang="en-US" dirty="0" smtClean="0"/>
              <a:t>vehicle traveling </a:t>
            </a:r>
            <a:r>
              <a:rPr lang="en-US" dirty="0"/>
              <a:t>a straight course.</a:t>
            </a:r>
            <a:endParaRPr lang="en-US" dirty="0"/>
          </a:p>
        </p:txBody>
      </p:sp>
    </p:spTree>
    <p:extLst>
      <p:ext uri="{BB962C8B-B14F-4D97-AF65-F5344CB8AC3E}">
        <p14:creationId xmlns:p14="http://schemas.microsoft.com/office/powerpoint/2010/main" val="321615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125.35 </a:t>
            </a:r>
            <a:r>
              <a:rPr lang="en-IN" sz="2000" dirty="0">
                <a:latin typeface="Arial (Headings)"/>
              </a:rPr>
              <a:t>Many procedures for setting toe specify that the steering wheel be held in the straight-ahead position using a steering wheel lock, as shown. One method recommended by Hunter Engineering sets toe without using a steering wheel lock</a:t>
            </a:r>
            <a:endParaRPr lang="en-US" dirty="0"/>
          </a:p>
        </p:txBody>
      </p:sp>
      <p:pic>
        <p:nvPicPr>
          <p:cNvPr id="3" name="Picture 2" descr="A figure shows a steering wheel lock used to hold steering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8848" y="1981200"/>
            <a:ext cx="40111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1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125.36 </a:t>
            </a:r>
            <a:r>
              <a:rPr lang="en-IN" sz="2400" dirty="0">
                <a:latin typeface="Arial (Headings)"/>
              </a:rPr>
              <a:t>Adjusting toe by rotating the tie rod on a vehicle equipped with rack-and-pinion steering</a:t>
            </a:r>
            <a:endParaRPr lang="en-US" dirty="0"/>
          </a:p>
        </p:txBody>
      </p:sp>
      <p:pic>
        <p:nvPicPr>
          <p:cNvPr id="3" name="Picture 2" descr="The figure shows the following:&#10;• The boot clap should be loosened to prevent boot from twisting&#10;• The shaft should not be gripped by thread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6726" y="2159453"/>
            <a:ext cx="66629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9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125.1 </a:t>
            </a:r>
            <a:r>
              <a:rPr lang="en-IN" sz="2000" dirty="0">
                <a:latin typeface="Arial (Headings)"/>
              </a:rPr>
              <a:t>The owner of this Honda thought that all it needed was an alignment. Obviously, something more serious than an alignment caused this left rear wheel to angle inward at the top</a:t>
            </a:r>
            <a:endParaRPr lang="en-US" sz="2000" dirty="0"/>
          </a:p>
        </p:txBody>
      </p:sp>
      <p:pic>
        <p:nvPicPr>
          <p:cNvPr id="5" name="Picture 2" descr="A photo shows the rear left wheel of a Honda car angled inward at the 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01733" y="2454276"/>
            <a:ext cx="398678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125.37 </a:t>
            </a:r>
            <a:r>
              <a:rPr lang="en-IN" sz="2000" dirty="0">
                <a:latin typeface="Arial (Headings)"/>
              </a:rPr>
              <a:t>Toe is adjusted on a </a:t>
            </a:r>
            <a:r>
              <a:rPr lang="en-IN" sz="2000" dirty="0" smtClean="0">
                <a:latin typeface="Arial (Headings)"/>
              </a:rPr>
              <a:t>parallelogram type </a:t>
            </a:r>
            <a:r>
              <a:rPr lang="en-IN" sz="2000" dirty="0">
                <a:latin typeface="Arial (Headings)"/>
              </a:rPr>
              <a:t>steering linkage by turning adjustable tie rod sleeves. Special tie rod sleeve adjusting tools should be used that grip the slot in the sleeve and will not crush the sleeve while it is being rotated</a:t>
            </a:r>
            <a:endParaRPr lang="en-US" dirty="0"/>
          </a:p>
        </p:txBody>
      </p:sp>
      <p:pic>
        <p:nvPicPr>
          <p:cNvPr id="3" name="Picture 2" descr="Left-hand sleeve is turned using a sleeve rotating tool upward to increase the length and downward to decrease the length. &#10;Right-hand sleeve is turned using a sleeve rotating tool upward to decrease the length and downward to increase the length.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6726" y="2452015"/>
            <a:ext cx="6662928" cy="353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0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125.38 </a:t>
            </a:r>
            <a:r>
              <a:rPr lang="en-IN" sz="2000" dirty="0">
                <a:latin typeface="Arial (Headings)"/>
              </a:rPr>
              <a:t>Special tie rod adjusting tools should be used to rotate the tie rod adjusting sleeves. The tool grips the slot in the sleeve and allows the service technician to rotate the sleeve without squeezing or damaging the sleeve</a:t>
            </a:r>
            <a:endParaRPr lang="en-US" dirty="0"/>
          </a:p>
        </p:txBody>
      </p:sp>
      <p:pic>
        <p:nvPicPr>
          <p:cNvPr id="3" name="Picture 2" descr="A photo shows a tie rod adjusting tool used to rotate the adjusting sleev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6853" y="2133600"/>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5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125.39 </a:t>
            </a:r>
            <a:r>
              <a:rPr lang="en-IN" sz="2400" dirty="0">
                <a:latin typeface="Arial (Headings)"/>
              </a:rPr>
              <a:t>The toe-in on the right wheel creates a turning force toward the right</a:t>
            </a:r>
            <a:endParaRPr lang="en-US" dirty="0"/>
          </a:p>
        </p:txBody>
      </p:sp>
      <p:pic>
        <p:nvPicPr>
          <p:cNvPr id="3" name="Picture 2" descr="A figure shows a right rear wheel toe in. It creates a turning force toward r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6540" y="1999714"/>
            <a:ext cx="195133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41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CENTERING THE STEERING WHEEL</a:t>
            </a:r>
            <a:endParaRPr lang="en-US" dirty="0">
              <a:latin typeface="+mj-lt"/>
            </a:endParaRPr>
          </a:p>
        </p:txBody>
      </p:sp>
      <p:sp>
        <p:nvSpPr>
          <p:cNvPr id="3" name="Content Placeholder 2"/>
          <p:cNvSpPr>
            <a:spLocks noGrp="1"/>
          </p:cNvSpPr>
          <p:nvPr>
            <p:ph idx="1"/>
          </p:nvPr>
        </p:nvSpPr>
        <p:spPr/>
        <p:txBody>
          <a:bodyPr/>
          <a:lstStyle/>
          <a:p>
            <a:r>
              <a:rPr lang="en-US" dirty="0"/>
              <a:t>Centerline steering should</a:t>
            </a:r>
            <a:r>
              <a:rPr lang="en-US" i="1" dirty="0"/>
              <a:t> </a:t>
            </a:r>
            <a:r>
              <a:rPr lang="en-US" dirty="0"/>
              <a:t>be accomplished by adjusting the tie </a:t>
            </a:r>
            <a:r>
              <a:rPr lang="en-US" dirty="0" smtClean="0"/>
              <a:t>rod length </a:t>
            </a:r>
            <a:r>
              <a:rPr lang="en-US" dirty="0"/>
              <a:t>on both sides of the vehicle while the toe is set</a:t>
            </a:r>
            <a:r>
              <a:rPr lang="en-US" dirty="0" smtClean="0"/>
              <a:t>.</a:t>
            </a:r>
          </a:p>
          <a:p>
            <a:endParaRPr lang="en-US" dirty="0"/>
          </a:p>
        </p:txBody>
      </p:sp>
    </p:spTree>
    <p:extLst>
      <p:ext uri="{BB962C8B-B14F-4D97-AF65-F5344CB8AC3E}">
        <p14:creationId xmlns:p14="http://schemas.microsoft.com/office/powerpoint/2010/main" val="347123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TOLERANCE ADJUSTMENT PROCEDURE</a:t>
            </a:r>
            <a:endParaRPr lang="en-US" dirty="0">
              <a:latin typeface="+mj-lt"/>
            </a:endParaRPr>
          </a:p>
        </p:txBody>
      </p:sp>
      <p:sp>
        <p:nvSpPr>
          <p:cNvPr id="3" name="Content Placeholder 2"/>
          <p:cNvSpPr>
            <a:spLocks noGrp="1"/>
          </p:cNvSpPr>
          <p:nvPr>
            <p:ph idx="1"/>
          </p:nvPr>
        </p:nvSpPr>
        <p:spPr/>
        <p:txBody>
          <a:bodyPr/>
          <a:lstStyle/>
          <a:p>
            <a:r>
              <a:rPr lang="en-US" dirty="0"/>
              <a:t>Many vehicles are designed and built without a method to </a:t>
            </a:r>
            <a:r>
              <a:rPr lang="en-US" dirty="0" smtClean="0"/>
              <a:t>change caster </a:t>
            </a:r>
            <a:r>
              <a:rPr lang="en-US" dirty="0"/>
              <a:t>or camber, or both. (All vehicles have an adjustment for toe</a:t>
            </a:r>
            <a:r>
              <a:rPr lang="en-US" dirty="0" smtClean="0"/>
              <a:t>.)</a:t>
            </a:r>
          </a:p>
          <a:p>
            <a:r>
              <a:rPr lang="en-US" dirty="0"/>
              <a:t>Before trying an aftermarket alignment correction kit, many </a:t>
            </a:r>
            <a:r>
              <a:rPr lang="en-US" dirty="0" smtClean="0"/>
              <a:t>technicians first </a:t>
            </a:r>
            <a:r>
              <a:rPr lang="en-US" dirty="0"/>
              <a:t>attempt to correct the problem by moving the </a:t>
            </a:r>
            <a:r>
              <a:rPr lang="en-US" dirty="0" smtClean="0"/>
              <a:t>suspension attachment </a:t>
            </a:r>
            <a:r>
              <a:rPr lang="en-US" dirty="0"/>
              <a:t>points within the build tolerance.</a:t>
            </a:r>
            <a:endParaRPr lang="en-US" dirty="0"/>
          </a:p>
        </p:txBody>
      </p:sp>
    </p:spTree>
    <p:extLst>
      <p:ext uri="{BB962C8B-B14F-4D97-AF65-F5344CB8AC3E}">
        <p14:creationId xmlns:p14="http://schemas.microsoft.com/office/powerpoint/2010/main" val="902245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AFTERMARKET ALIGNMENT METHODS</a:t>
            </a:r>
            <a:endParaRPr lang="en-US" dirty="0">
              <a:latin typeface="+mj-lt"/>
            </a:endParaRPr>
          </a:p>
        </p:txBody>
      </p:sp>
      <p:sp>
        <p:nvSpPr>
          <p:cNvPr id="3" name="Content Placeholder 2"/>
          <p:cNvSpPr>
            <a:spLocks noGrp="1"/>
          </p:cNvSpPr>
          <p:nvPr>
            <p:ph idx="1"/>
          </p:nvPr>
        </p:nvSpPr>
        <p:spPr/>
        <p:txBody>
          <a:bodyPr/>
          <a:lstStyle/>
          <a:p>
            <a:r>
              <a:rPr lang="en-US" dirty="0"/>
              <a:t>Aftermarket alignment kits are </a:t>
            </a:r>
            <a:r>
              <a:rPr lang="en-US" dirty="0" smtClean="0"/>
              <a:t>available for </a:t>
            </a:r>
            <a:r>
              <a:rPr lang="en-US" dirty="0"/>
              <a:t>most vehicles</a:t>
            </a:r>
            <a:r>
              <a:rPr lang="en-US" dirty="0" smtClean="0"/>
              <a:t>.</a:t>
            </a:r>
          </a:p>
          <a:p>
            <a:r>
              <a:rPr lang="en-US" dirty="0" smtClean="0"/>
              <a:t>Kit may include:</a:t>
            </a:r>
          </a:p>
          <a:p>
            <a:pPr lvl="1"/>
            <a:r>
              <a:rPr lang="en-US" dirty="0" smtClean="0"/>
              <a:t>Shims</a:t>
            </a:r>
          </a:p>
          <a:p>
            <a:pPr lvl="1"/>
            <a:r>
              <a:rPr lang="en-US" dirty="0" smtClean="0"/>
              <a:t>Cam bolts</a:t>
            </a:r>
          </a:p>
          <a:p>
            <a:pPr lvl="1"/>
            <a:r>
              <a:rPr lang="en-US" dirty="0" smtClean="0"/>
              <a:t>Parts with greater adjustment ranges</a:t>
            </a:r>
          </a:p>
          <a:p>
            <a:endParaRPr lang="en-US" dirty="0"/>
          </a:p>
        </p:txBody>
      </p:sp>
    </p:spTree>
    <p:extLst>
      <p:ext uri="{BB962C8B-B14F-4D97-AF65-F5344CB8AC3E}">
        <p14:creationId xmlns:p14="http://schemas.microsoft.com/office/powerpoint/2010/main" val="93975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125.40 </a:t>
            </a:r>
            <a:r>
              <a:rPr lang="en-IN" sz="2400" dirty="0">
                <a:latin typeface="Arial (Headings)"/>
              </a:rPr>
              <a:t>An aftermarket camber shim can be added to change the front camber on this Honda</a:t>
            </a:r>
            <a:endParaRPr lang="en-US" dirty="0"/>
          </a:p>
        </p:txBody>
      </p:sp>
      <p:pic>
        <p:nvPicPr>
          <p:cNvPr id="3" name="Picture 2" descr="A photo shows an aftermarket camber shim near the coil spring attached to upper link nu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598" y="2177233"/>
            <a:ext cx="48707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3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125.41 </a:t>
            </a:r>
            <a:r>
              <a:rPr lang="en-IN" dirty="0">
                <a:latin typeface="Arial (Headings)"/>
              </a:rPr>
              <a:t>An aftermarket kit for this Ford is installed at the top of the strut tower and allows more camber and caster adjustment than is possible with the factory adjustment</a:t>
            </a:r>
            <a:endParaRPr lang="en-US" dirty="0"/>
          </a:p>
        </p:txBody>
      </p:sp>
      <p:pic>
        <p:nvPicPr>
          <p:cNvPr id="3" name="Picture 2" descr="A photo shows an aftermarket kit held by a technicia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7370" y="2133600"/>
            <a:ext cx="4870704" cy="365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36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ALIGNING ELECTRONIC SUSPENSION VEHICLES</a:t>
            </a:r>
            <a:endParaRPr lang="en-US" dirty="0">
              <a:latin typeface="+mj-lt"/>
            </a:endParaRPr>
          </a:p>
        </p:txBody>
      </p:sp>
      <p:sp>
        <p:nvSpPr>
          <p:cNvPr id="3" name="Content Placeholder 2"/>
          <p:cNvSpPr>
            <a:spLocks noGrp="1"/>
          </p:cNvSpPr>
          <p:nvPr>
            <p:ph idx="1"/>
          </p:nvPr>
        </p:nvSpPr>
        <p:spPr/>
        <p:txBody>
          <a:bodyPr/>
          <a:lstStyle/>
          <a:p>
            <a:r>
              <a:rPr lang="en-US" dirty="0"/>
              <a:t>Always check service </a:t>
            </a:r>
            <a:r>
              <a:rPr lang="en-US" dirty="0" smtClean="0"/>
              <a:t>information and </a:t>
            </a:r>
            <a:r>
              <a:rPr lang="en-US" dirty="0"/>
              <a:t>read carefully all on-screen instructions on the </a:t>
            </a:r>
            <a:r>
              <a:rPr lang="en-US" dirty="0" smtClean="0"/>
              <a:t>alignment machine</a:t>
            </a:r>
            <a:r>
              <a:rPr lang="en-US" dirty="0"/>
              <a:t>. Some examples of the steps that may be needed include</a:t>
            </a:r>
            <a:r>
              <a:rPr lang="en-US" dirty="0" smtClean="0"/>
              <a:t>:</a:t>
            </a:r>
          </a:p>
          <a:p>
            <a:pPr lvl="1"/>
            <a:r>
              <a:rPr lang="en-US" dirty="0"/>
              <a:t>Verify the exact type of electronic suspension</a:t>
            </a:r>
            <a:r>
              <a:rPr lang="en-US" dirty="0" smtClean="0"/>
              <a:t>.</a:t>
            </a:r>
          </a:p>
          <a:p>
            <a:pPr lvl="1"/>
            <a:r>
              <a:rPr lang="en-US" dirty="0"/>
              <a:t>Check that the ride height (suspension height) is within </a:t>
            </a:r>
            <a:r>
              <a:rPr lang="en-US" dirty="0" smtClean="0"/>
              <a:t>factory specifications.</a:t>
            </a:r>
          </a:p>
          <a:p>
            <a:r>
              <a:rPr lang="en-US" dirty="0"/>
              <a:t>The steering wheel angle, as well as the radar cruise </a:t>
            </a:r>
            <a:r>
              <a:rPr lang="en-US" dirty="0" smtClean="0"/>
              <a:t>control sensor</a:t>
            </a:r>
            <a:r>
              <a:rPr lang="en-US" dirty="0"/>
              <a:t>, will often need to be recalibrated using a scan tool.</a:t>
            </a:r>
            <a:endParaRPr lang="en-US" dirty="0"/>
          </a:p>
        </p:txBody>
      </p:sp>
    </p:spTree>
    <p:extLst>
      <p:ext uri="{BB962C8B-B14F-4D97-AF65-F5344CB8AC3E}">
        <p14:creationId xmlns:p14="http://schemas.microsoft.com/office/powerpoint/2010/main" val="243947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ALIGNING MODIFIED VEHICLES</a:t>
            </a:r>
            <a:endParaRPr lang="en-US" dirty="0">
              <a:latin typeface="+mj-lt"/>
            </a:endParaRPr>
          </a:p>
        </p:txBody>
      </p:sp>
      <p:sp>
        <p:nvSpPr>
          <p:cNvPr id="3" name="Content Placeholder 2"/>
          <p:cNvSpPr>
            <a:spLocks noGrp="1"/>
          </p:cNvSpPr>
          <p:nvPr>
            <p:ph idx="1"/>
          </p:nvPr>
        </p:nvSpPr>
        <p:spPr/>
        <p:txBody>
          <a:bodyPr/>
          <a:lstStyle/>
          <a:p>
            <a:r>
              <a:rPr lang="en-US" dirty="0" smtClean="0"/>
              <a:t>Alignment Concerns</a:t>
            </a:r>
          </a:p>
          <a:p>
            <a:r>
              <a:rPr lang="en-US" dirty="0"/>
              <a:t>Because the ride height </a:t>
            </a:r>
            <a:r>
              <a:rPr lang="en-US" dirty="0" smtClean="0"/>
              <a:t>is changed </a:t>
            </a:r>
            <a:r>
              <a:rPr lang="en-US" dirty="0"/>
              <a:t>from stock factory setting, the following can occur</a:t>
            </a:r>
            <a:r>
              <a:rPr lang="en-US" dirty="0" smtClean="0"/>
              <a:t>:</a:t>
            </a:r>
          </a:p>
          <a:p>
            <a:pPr lvl="1"/>
            <a:r>
              <a:rPr lang="en-US" dirty="0"/>
              <a:t>The steering axis inclination (SAI) is now incorrect</a:t>
            </a:r>
            <a:r>
              <a:rPr lang="en-US" dirty="0" smtClean="0"/>
              <a:t>.</a:t>
            </a:r>
          </a:p>
          <a:p>
            <a:pPr lvl="1"/>
            <a:r>
              <a:rPr lang="en-US" dirty="0"/>
              <a:t>Because the steering linkage and the control arms are no </a:t>
            </a:r>
            <a:r>
              <a:rPr lang="en-US" dirty="0" smtClean="0"/>
              <a:t>longer parallel</a:t>
            </a:r>
            <a:r>
              <a:rPr lang="en-US" dirty="0"/>
              <a:t>, bump steer can occur</a:t>
            </a:r>
            <a:r>
              <a:rPr lang="en-US" dirty="0" smtClean="0"/>
              <a:t>.</a:t>
            </a:r>
          </a:p>
          <a:p>
            <a:pPr lvl="1"/>
            <a:r>
              <a:rPr lang="en-US" dirty="0"/>
              <a:t>Because the ride height changed, camber and toe </a:t>
            </a:r>
            <a:r>
              <a:rPr lang="en-US" dirty="0" smtClean="0"/>
              <a:t>also changed.</a:t>
            </a:r>
          </a:p>
          <a:p>
            <a:r>
              <a:rPr lang="en-US" dirty="0" smtClean="0"/>
              <a:t>Aftermarket kits are available to help correct some concerns.</a:t>
            </a:r>
            <a:endParaRPr lang="en-US" dirty="0"/>
          </a:p>
        </p:txBody>
      </p:sp>
    </p:spTree>
    <p:extLst>
      <p:ext uri="{BB962C8B-B14F-4D97-AF65-F5344CB8AC3E}">
        <p14:creationId xmlns:p14="http://schemas.microsoft.com/office/powerpoint/2010/main" val="293292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390"/>
            <a:ext cx="4419600" cy="620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TECH TIP</a:t>
            </a:r>
            <a:endParaRPr lang="en-US" sz="4000" dirty="0">
              <a:latin typeface="+mj-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752600"/>
            <a:ext cx="592455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43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TIRE TEMPERATURE AND CAUSES</a:t>
            </a:r>
            <a:endParaRPr lang="en-US" dirty="0">
              <a:latin typeface="+mj-lt"/>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22127"/>
            <a:ext cx="8229600" cy="208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29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125.42 </a:t>
            </a:r>
            <a:r>
              <a:rPr lang="en-IN" sz="2400" dirty="0">
                <a:latin typeface="Arial (Headings)"/>
              </a:rPr>
              <a:t>A typical tire temperature pyrometer. The probe used is a needle that penetrates about 1/4 inch (7 mm) into the tread of the tire for most accurate readings</a:t>
            </a:r>
            <a:endParaRPr lang="en-US" dirty="0"/>
          </a:p>
        </p:txBody>
      </p:sp>
      <p:pic>
        <p:nvPicPr>
          <p:cNvPr id="3" name="Picture 2" descr="A photo shows a tire temperature pyrometer. Needle used at the probe end is penetrated into a tire to measure the readings accurate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9692" y="2284294"/>
            <a:ext cx="4864615" cy="365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66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HIDDEN STRUCTURAL DAMAGE</a:t>
            </a:r>
            <a:endParaRPr lang="en-US" dirty="0">
              <a:latin typeface="+mj-lt"/>
            </a:endParaRPr>
          </a:p>
        </p:txBody>
      </p:sp>
      <p:sp>
        <p:nvSpPr>
          <p:cNvPr id="3" name="Content Placeholder 2"/>
          <p:cNvSpPr>
            <a:spLocks noGrp="1"/>
          </p:cNvSpPr>
          <p:nvPr>
            <p:ph idx="1"/>
          </p:nvPr>
        </p:nvSpPr>
        <p:spPr/>
        <p:txBody>
          <a:bodyPr/>
          <a:lstStyle/>
          <a:p>
            <a:r>
              <a:rPr lang="en-US" dirty="0"/>
              <a:t>Many accidents result in hidden structural damage that can </a:t>
            </a:r>
            <a:r>
              <a:rPr lang="en-US" dirty="0" smtClean="0"/>
              <a:t>cause alignment </a:t>
            </a:r>
            <a:r>
              <a:rPr lang="en-US" dirty="0"/>
              <a:t>angles to be out of specification</a:t>
            </a:r>
            <a:r>
              <a:rPr lang="en-US" dirty="0" smtClean="0"/>
              <a:t>.</a:t>
            </a:r>
          </a:p>
          <a:p>
            <a:r>
              <a:rPr lang="en-US" dirty="0" smtClean="0"/>
              <a:t>Frame/Body Diagonals</a:t>
            </a:r>
          </a:p>
          <a:p>
            <a:pPr lvl="1"/>
            <a:r>
              <a:rPr lang="en-US" dirty="0"/>
              <a:t>If the frame or body is </a:t>
            </a:r>
            <a:r>
              <a:rPr lang="en-US" dirty="0" smtClean="0"/>
              <a:t>perfectly square</a:t>
            </a:r>
            <a:r>
              <a:rPr lang="en-US" dirty="0"/>
              <a:t>, then the diagonal measurements should be within 1/8 </a:t>
            </a:r>
            <a:r>
              <a:rPr lang="en-US" dirty="0" smtClean="0"/>
              <a:t>inch (3 </a:t>
            </a:r>
            <a:r>
              <a:rPr lang="en-US" dirty="0"/>
              <a:t>mm) of each other.</a:t>
            </a:r>
            <a:endParaRPr lang="en-US" dirty="0"/>
          </a:p>
        </p:txBody>
      </p:sp>
    </p:spTree>
    <p:extLst>
      <p:ext uri="{BB962C8B-B14F-4D97-AF65-F5344CB8AC3E}">
        <p14:creationId xmlns:p14="http://schemas.microsoft.com/office/powerpoint/2010/main" val="2683527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125.43 </a:t>
            </a:r>
            <a:r>
              <a:rPr lang="en-IN" sz="2000" dirty="0">
                <a:latin typeface="Arial (Headings)"/>
              </a:rPr>
              <a:t>Jig holes used at the assembly plant to locate suspension and drivetrain components. Check service information for the exact place to measure and the specified dimensions when checking for body or frame damage</a:t>
            </a:r>
            <a:endParaRPr lang="en-US" dirty="0"/>
          </a:p>
        </p:txBody>
      </p:sp>
      <p:pic>
        <p:nvPicPr>
          <p:cNvPr id="3" name="Picture 2" descr="A figure shows ten jig holes indicated by arrowheads. These are used to locate suspension and drivetrain compone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6705" y="2666996"/>
            <a:ext cx="7620000" cy="305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49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RESET STEERING ANGLE SENSOR (SAS) (1 OF 2)</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a:t>The steering angle sensor (SAS) is usually </a:t>
            </a:r>
            <a:r>
              <a:rPr lang="en-US" dirty="0" smtClean="0"/>
              <a:t>located at </a:t>
            </a:r>
            <a:r>
              <a:rPr lang="en-US" dirty="0"/>
              <a:t>the base of the steering column inside the vehicle and </a:t>
            </a:r>
            <a:r>
              <a:rPr lang="en-US" dirty="0" smtClean="0"/>
              <a:t>monitors the </a:t>
            </a:r>
            <a:r>
              <a:rPr lang="en-US" dirty="0"/>
              <a:t>driver’s steering input from straight ahead</a:t>
            </a:r>
            <a:r>
              <a:rPr lang="en-US" dirty="0" smtClean="0"/>
              <a:t>.</a:t>
            </a:r>
          </a:p>
          <a:p>
            <a:r>
              <a:rPr lang="en-US" dirty="0" smtClean="0"/>
              <a:t>Analog Steering Angle Sensor</a:t>
            </a:r>
          </a:p>
          <a:p>
            <a:pPr lvl="1"/>
            <a:r>
              <a:rPr lang="en-US" dirty="0"/>
              <a:t>An analog </a:t>
            </a:r>
            <a:r>
              <a:rPr lang="en-US" dirty="0" smtClean="0"/>
              <a:t>steering angle </a:t>
            </a:r>
            <a:r>
              <a:rPr lang="en-US" dirty="0"/>
              <a:t>sensor is similar to a throttle position sensor with a </a:t>
            </a:r>
            <a:r>
              <a:rPr lang="en-US" dirty="0" smtClean="0"/>
              <a:t>three-wire connector</a:t>
            </a:r>
            <a:r>
              <a:rPr lang="en-US" dirty="0"/>
              <a:t>.</a:t>
            </a:r>
            <a:endParaRPr lang="en-US" dirty="0"/>
          </a:p>
        </p:txBody>
      </p:sp>
    </p:spTree>
    <p:extLst>
      <p:ext uri="{BB962C8B-B14F-4D97-AF65-F5344CB8AC3E}">
        <p14:creationId xmlns:p14="http://schemas.microsoft.com/office/powerpoint/2010/main" val="375138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RESET STEERING ANGLE SENSOR (SAS)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Digital Steering Angle Sensor</a:t>
            </a:r>
          </a:p>
          <a:p>
            <a:pPr lvl="1"/>
            <a:r>
              <a:rPr lang="en-US" dirty="0"/>
              <a:t>These sensors produce a digital square wave </a:t>
            </a:r>
            <a:r>
              <a:rPr lang="en-US" dirty="0" smtClean="0"/>
              <a:t>signal with </a:t>
            </a:r>
            <a:r>
              <a:rPr lang="en-US" dirty="0"/>
              <a:t>the frequency or pattern depending on the speed </a:t>
            </a:r>
            <a:r>
              <a:rPr lang="en-US" dirty="0" smtClean="0"/>
              <a:t>and direction </a:t>
            </a:r>
            <a:r>
              <a:rPr lang="en-US" dirty="0"/>
              <a:t>the wheel is turning</a:t>
            </a:r>
            <a:r>
              <a:rPr lang="en-US" dirty="0" smtClean="0"/>
              <a:t>.</a:t>
            </a:r>
          </a:p>
          <a:p>
            <a:r>
              <a:rPr lang="en-US" dirty="0" smtClean="0"/>
              <a:t>Resetting Steering Angle Sensors</a:t>
            </a:r>
          </a:p>
          <a:p>
            <a:pPr lvl="1"/>
            <a:r>
              <a:rPr lang="en-US" dirty="0"/>
              <a:t>There </a:t>
            </a:r>
            <a:r>
              <a:rPr lang="en-US" dirty="0" smtClean="0"/>
              <a:t>are two </a:t>
            </a:r>
            <a:r>
              <a:rPr lang="en-US" dirty="0"/>
              <a:t>basic types of reset procedures including</a:t>
            </a:r>
            <a:r>
              <a:rPr lang="en-US" dirty="0" smtClean="0"/>
              <a:t>:</a:t>
            </a:r>
          </a:p>
          <a:p>
            <a:pPr lvl="1"/>
            <a:r>
              <a:rPr lang="en-US" dirty="0" smtClean="0"/>
              <a:t>Self calibration</a:t>
            </a:r>
          </a:p>
          <a:p>
            <a:pPr lvl="1"/>
            <a:r>
              <a:rPr lang="en-US" dirty="0" smtClean="0"/>
              <a:t>Scan tool calibration</a:t>
            </a:r>
            <a:endParaRPr lang="en-US" dirty="0"/>
          </a:p>
        </p:txBody>
      </p:sp>
    </p:spTree>
    <p:extLst>
      <p:ext uri="{BB962C8B-B14F-4D97-AF65-F5344CB8AC3E}">
        <p14:creationId xmlns:p14="http://schemas.microsoft.com/office/powerpoint/2010/main" val="296203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125.44 </a:t>
            </a:r>
            <a:r>
              <a:rPr lang="en-IN" sz="2400" dirty="0">
                <a:latin typeface="Arial (Headings)"/>
              </a:rPr>
              <a:t>A typical </a:t>
            </a:r>
            <a:r>
              <a:rPr lang="en-IN" sz="2400" dirty="0" err="1">
                <a:latin typeface="Arial (Headings)"/>
              </a:rPr>
              <a:t>analog</a:t>
            </a:r>
            <a:r>
              <a:rPr lang="en-IN" sz="2400" dirty="0">
                <a:latin typeface="Arial (Headings)"/>
              </a:rPr>
              <a:t>-type steering angle sensor that uses a variable voltage as the steering wheel is rotated</a:t>
            </a:r>
            <a:endParaRPr lang="en-US" dirty="0"/>
          </a:p>
        </p:txBody>
      </p:sp>
      <p:pic>
        <p:nvPicPr>
          <p:cNvPr id="3" name="Picture 2" descr="In the graph, X-axis is graduated from negative 300 to 300 and Y-axis graduated from 0 to 5 units.&#10;• The curve starts at (negative 300, 0), moves to (negative 180, 0), rises sharply to (220, 4.8), and remains constant till (300, 4.8).&#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5449" y="2165042"/>
            <a:ext cx="573633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3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125.45 </a:t>
            </a:r>
            <a:r>
              <a:rPr lang="en-IN" sz="2400" dirty="0">
                <a:latin typeface="Arial (Headings)"/>
              </a:rPr>
              <a:t>The output of a typical digital steering angle sensor</a:t>
            </a:r>
            <a:endParaRPr lang="en-US" dirty="0"/>
          </a:p>
        </p:txBody>
      </p:sp>
      <p:pic>
        <p:nvPicPr>
          <p:cNvPr id="3" name="Picture 2" descr="A figure shows a pulse train in the form of a digital signal toward clockwise and anticlockwise from zero degrees. Total rotation is 20 degre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399" y="2146988"/>
            <a:ext cx="5791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13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steering angle sensor?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125.2 </a:t>
            </a:r>
            <a:r>
              <a:rPr lang="en-IN" sz="2400" dirty="0">
                <a:latin typeface="Arial (Headings)"/>
              </a:rPr>
              <a:t>Magnetic bubble-type camber/caster gauge. To help it keep its strong magnetism, it is best to keep it stored stuck to a metal plate or metal tool box</a:t>
            </a:r>
            <a:endParaRPr lang="en-US" sz="2400" dirty="0">
              <a:latin typeface="+mj-lt"/>
            </a:endParaRPr>
          </a:p>
        </p:txBody>
      </p:sp>
      <p:pic>
        <p:nvPicPr>
          <p:cNvPr id="6" name="Picture 2" descr="The gauge consists of three liquid bubble reading scale with a tire type attachment to it. &#10;Center scale reads negative caster in rightward direction from zero to eight and positive caster in leftward direction also from zero to eight degree. &#10;Scale above the caster is positive reads from zero to six degree with camber and negative camber also graduated from zero to six degree below it.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52925" y="3258397"/>
            <a:ext cx="6023907" cy="237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sensor monitors the drivers input from straight ahead.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smtClean="0">
                <a:latin typeface="+mj-lt"/>
              </a:rPr>
              <a:t>ALIGNMENT</a:t>
            </a:r>
            <a:endParaRPr lang="en-US" sz="40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957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741"/>
            <a:ext cx="8229600" cy="738664"/>
          </a:xfrm>
        </p:spPr>
        <p:txBody>
          <a:bodyPr>
            <a:spAutoFit/>
          </a:bodyPr>
          <a:lstStyle/>
          <a:p>
            <a:r>
              <a:rPr lang="en-US" sz="2400" dirty="0" smtClean="0">
                <a:latin typeface="Arial (Headings)"/>
              </a:rPr>
              <a:t>1 </a:t>
            </a:r>
            <a:r>
              <a:rPr lang="en-US" sz="2400" b="0" dirty="0" smtClean="0"/>
              <a:t>Begin </a:t>
            </a:r>
            <a:r>
              <a:rPr lang="en-US" sz="2400" b="0" dirty="0"/>
              <a:t>the alignment procedure by first driving </a:t>
            </a:r>
            <a:r>
              <a:rPr lang="en-US" sz="2400" b="0" dirty="0" smtClean="0"/>
              <a:t>the vehicle </a:t>
            </a:r>
            <a:r>
              <a:rPr lang="en-US" sz="2400" b="0" dirty="0"/>
              <a:t>onto the alignment rack as </a:t>
            </a:r>
            <a:r>
              <a:rPr lang="en-US" sz="2400" b="0" dirty="0" smtClean="0"/>
              <a:t>straight as </a:t>
            </a:r>
            <a:r>
              <a:rPr lang="en-US" sz="2400" b="0" dirty="0"/>
              <a:t>possible.</a:t>
            </a:r>
            <a:endParaRPr lang="en-US" sz="2400" dirty="0">
              <a:latin typeface="Arial (Headings)"/>
            </a:endParaRPr>
          </a:p>
        </p:txBody>
      </p:sp>
      <p:pic>
        <p:nvPicPr>
          <p:cNvPr id="10242" name="Picture 2" descr="A photo shows a car driven onto an alignment tr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5852" y="1934934"/>
            <a:ext cx="6134232" cy="40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289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07070"/>
            <a:ext cx="8229600" cy="738664"/>
          </a:xfrm>
        </p:spPr>
        <p:txBody>
          <a:bodyPr>
            <a:spAutoFit/>
          </a:bodyPr>
          <a:lstStyle/>
          <a:p>
            <a:r>
              <a:rPr lang="en-US" sz="2400" dirty="0" smtClean="0">
                <a:latin typeface="Arial (Headings)"/>
              </a:rPr>
              <a:t>2 </a:t>
            </a:r>
            <a:r>
              <a:rPr lang="en-US" sz="2400" b="0" dirty="0"/>
              <a:t>Stop just short of the turn plate and position the </a:t>
            </a:r>
            <a:r>
              <a:rPr lang="en-US" sz="2400" b="0" dirty="0" smtClean="0"/>
              <a:t>plate to </a:t>
            </a:r>
            <a:r>
              <a:rPr lang="en-US" sz="2400" b="0" dirty="0"/>
              <a:t>center it on the tire tread.</a:t>
            </a:r>
            <a:endParaRPr lang="en-US" sz="2400" dirty="0">
              <a:latin typeface="Arial (Headings)"/>
            </a:endParaRPr>
          </a:p>
        </p:txBody>
      </p:sp>
      <p:pic>
        <p:nvPicPr>
          <p:cNvPr id="10242" name="Picture 2" descr="A photo shows the tire of a car centered near the turn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10443"/>
            <a:ext cx="6113897" cy="40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71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37737"/>
            <a:ext cx="8229600" cy="1107996"/>
          </a:xfrm>
        </p:spPr>
        <p:txBody>
          <a:bodyPr>
            <a:spAutoFit/>
          </a:bodyPr>
          <a:lstStyle/>
          <a:p>
            <a:r>
              <a:rPr lang="en-US" sz="2400" dirty="0" smtClean="0">
                <a:latin typeface="Arial (Headings)"/>
              </a:rPr>
              <a:t>3 </a:t>
            </a:r>
            <a:r>
              <a:rPr lang="en-US" sz="2400" b="0" dirty="0"/>
              <a:t>Check and adjust tire pressures and perform the </a:t>
            </a:r>
            <a:r>
              <a:rPr lang="en-US" sz="2400" b="0" dirty="0" smtClean="0"/>
              <a:t>pre-alignment checks </a:t>
            </a:r>
            <a:r>
              <a:rPr lang="en-US" sz="2400" b="0" dirty="0"/>
              <a:t>necessary to be assured of proper</a:t>
            </a:r>
            <a:br>
              <a:rPr lang="en-US" sz="2400" b="0" dirty="0"/>
            </a:br>
            <a:r>
              <a:rPr lang="en-US" sz="2400" b="0" dirty="0"/>
              <a:t>alignment.</a:t>
            </a:r>
            <a:endParaRPr lang="en-US" sz="2400" dirty="0">
              <a:latin typeface="Arial (Headings)"/>
            </a:endParaRPr>
          </a:p>
        </p:txBody>
      </p:sp>
      <p:pic>
        <p:nvPicPr>
          <p:cNvPr id="10242" name="Picture 2" descr="A photo shows the tire pressure being checked and adjust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23642"/>
            <a:ext cx="6113897" cy="40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498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14846"/>
            <a:ext cx="8229600" cy="430887"/>
          </a:xfrm>
        </p:spPr>
        <p:txBody>
          <a:bodyPr>
            <a:spAutoFit/>
          </a:bodyPr>
          <a:lstStyle/>
          <a:p>
            <a:r>
              <a:rPr lang="en-US" sz="2800" dirty="0" smtClean="0">
                <a:latin typeface="Arial (Headings)"/>
              </a:rPr>
              <a:t>4 </a:t>
            </a:r>
            <a:r>
              <a:rPr lang="en-US" sz="2800" b="0" dirty="0" smtClean="0"/>
              <a:t>Securely </a:t>
            </a:r>
            <a:r>
              <a:rPr lang="en-US" sz="2800" b="0" dirty="0"/>
              <a:t>mount the targets or alignment heads.</a:t>
            </a:r>
            <a:endParaRPr lang="en-US" sz="2800" dirty="0">
              <a:latin typeface="Arial (Headings)"/>
            </a:endParaRPr>
          </a:p>
        </p:txBody>
      </p:sp>
      <p:pic>
        <p:nvPicPr>
          <p:cNvPr id="10242" name="Picture 2" descr="A photo shows an optical alignment head mounted on a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23642"/>
            <a:ext cx="6113897" cy="40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72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07070"/>
            <a:ext cx="8229600" cy="738664"/>
          </a:xfrm>
        </p:spPr>
        <p:txBody>
          <a:bodyPr>
            <a:spAutoFit/>
          </a:bodyPr>
          <a:lstStyle/>
          <a:p>
            <a:r>
              <a:rPr lang="en-US" sz="2400" dirty="0" smtClean="0">
                <a:latin typeface="Arial (Headings)"/>
              </a:rPr>
              <a:t>5 </a:t>
            </a:r>
            <a:r>
              <a:rPr lang="en-US" sz="2400" b="0" dirty="0" smtClean="0"/>
              <a:t>Select </a:t>
            </a:r>
            <a:r>
              <a:rPr lang="en-US" sz="2400" b="0" dirty="0"/>
              <a:t>the exact vehicle on the aligner. The aligner </a:t>
            </a:r>
            <a:r>
              <a:rPr lang="en-US" sz="2400" b="0" dirty="0" smtClean="0"/>
              <a:t>may have </a:t>
            </a:r>
            <a:r>
              <a:rPr lang="en-US" sz="2400" b="0" dirty="0"/>
              <a:t>a bar code reader to enter the vehicle VIN.</a:t>
            </a:r>
            <a:endParaRPr lang="en-US" sz="2400" dirty="0">
              <a:latin typeface="Arial (Headings)"/>
            </a:endParaRPr>
          </a:p>
        </p:txBody>
      </p:sp>
      <p:pic>
        <p:nvPicPr>
          <p:cNvPr id="10242" name="Picture 2" descr="A photo shows a specification database on screen to select the make of car on the alig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23642"/>
            <a:ext cx="6113897" cy="40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565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07070"/>
            <a:ext cx="8229600" cy="738664"/>
          </a:xfrm>
        </p:spPr>
        <p:txBody>
          <a:bodyPr>
            <a:spAutoFit/>
          </a:bodyPr>
          <a:lstStyle/>
          <a:p>
            <a:r>
              <a:rPr lang="en-US" sz="2400" dirty="0" smtClean="0">
                <a:latin typeface="Arial (Headings)"/>
              </a:rPr>
              <a:t>6 </a:t>
            </a:r>
            <a:r>
              <a:rPr lang="en-US" sz="2400" b="0" dirty="0" smtClean="0"/>
              <a:t>On </a:t>
            </a:r>
            <a:r>
              <a:rPr lang="en-US" sz="2400" b="0" dirty="0"/>
              <a:t>this vehicle, a message is </a:t>
            </a:r>
            <a:r>
              <a:rPr lang="en-US" sz="2400" b="0" dirty="0" smtClean="0"/>
              <a:t>displayed </a:t>
            </a:r>
            <a:r>
              <a:rPr lang="en-US" sz="2400" b="0" dirty="0"/>
              <a:t>concerning </a:t>
            </a:r>
            <a:r>
              <a:rPr lang="en-US" sz="2400" b="0" dirty="0" smtClean="0"/>
              <a:t>the electric </a:t>
            </a:r>
            <a:r>
              <a:rPr lang="en-US" sz="2400" b="0" dirty="0"/>
              <a:t>power steering</a:t>
            </a:r>
            <a:r>
              <a:rPr lang="en-US" sz="2400" b="0" dirty="0" smtClean="0"/>
              <a:t>. </a:t>
            </a:r>
            <a:endParaRPr lang="en-US" sz="2400" dirty="0">
              <a:latin typeface="Arial (Headings)"/>
            </a:endParaRPr>
          </a:p>
        </p:txBody>
      </p:sp>
      <p:pic>
        <p:nvPicPr>
          <p:cNvPr id="10242" name="Picture 2" descr="A photo shows a message on the display. Message reads “This vehicle is equipped with an Electric power supply system which requires the system to be reset after a wheel alignment&quo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23642"/>
            <a:ext cx="6113897" cy="40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883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3959"/>
            <a:ext cx="8229600" cy="861774"/>
          </a:xfrm>
        </p:spPr>
        <p:txBody>
          <a:bodyPr>
            <a:spAutoFit/>
          </a:bodyPr>
          <a:lstStyle/>
          <a:p>
            <a:r>
              <a:rPr lang="en-US" sz="2800" dirty="0" smtClean="0">
                <a:latin typeface="Arial (Headings)"/>
              </a:rPr>
              <a:t>7 </a:t>
            </a:r>
            <a:r>
              <a:rPr lang="en-US" sz="2800" b="0" dirty="0" smtClean="0"/>
              <a:t>This </a:t>
            </a:r>
            <a:r>
              <a:rPr lang="en-US" sz="2800" b="0" dirty="0"/>
              <a:t>aligner uses a roll-forward compensation method.</a:t>
            </a:r>
            <a:endParaRPr lang="en-US" sz="2800" dirty="0">
              <a:latin typeface="Arial (Headings)"/>
            </a:endParaRPr>
          </a:p>
        </p:txBody>
      </p:sp>
      <p:pic>
        <p:nvPicPr>
          <p:cNvPr id="10242" name="Picture 2" descr="A photo shows an optical alignment tool inserted on a whee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23642"/>
            <a:ext cx="6113897" cy="40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082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7738"/>
            <a:ext cx="8229600" cy="1107996"/>
          </a:xfrm>
        </p:spPr>
        <p:txBody>
          <a:bodyPr>
            <a:spAutoFit/>
          </a:bodyPr>
          <a:lstStyle/>
          <a:p>
            <a:r>
              <a:rPr lang="en-US" sz="2400" dirty="0" smtClean="0">
                <a:latin typeface="Arial (Headings)"/>
              </a:rPr>
              <a:t>8 </a:t>
            </a:r>
            <a:r>
              <a:rPr lang="en-US" sz="2400" b="0" dirty="0"/>
              <a:t>An alignment reading is displayed even though </a:t>
            </a:r>
            <a:r>
              <a:rPr lang="en-US" sz="2400" b="0" dirty="0" smtClean="0"/>
              <a:t>caster has </a:t>
            </a:r>
            <a:r>
              <a:rPr lang="en-US" sz="2400" b="0" dirty="0"/>
              <a:t>not yet been measured. The readings marked in red</a:t>
            </a:r>
            <a:br>
              <a:rPr lang="en-US" sz="2400" b="0" dirty="0"/>
            </a:br>
            <a:r>
              <a:rPr lang="en-US" sz="2400" b="0" dirty="0"/>
              <a:t>indicate that they are not within specifications.</a:t>
            </a:r>
            <a:endParaRPr lang="en-US" sz="2400" dirty="0">
              <a:latin typeface="Arial (Headings)"/>
            </a:endParaRPr>
          </a:p>
        </p:txBody>
      </p:sp>
      <p:pic>
        <p:nvPicPr>
          <p:cNvPr id="10242" name="Picture 2" descr="A photo shows an alignment reading on the display. Camber toe, caster toe, and thrust angle values are shown on displa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019" y="1923642"/>
            <a:ext cx="6113897" cy="406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54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864</TotalTime>
  <Words>3554</Words>
  <Application>Microsoft Office PowerPoint</Application>
  <PresentationFormat>On-screen Show (4:3)</PresentationFormat>
  <Paragraphs>251</Paragraphs>
  <Slides>110</Slides>
  <Notes>0</Notes>
  <HiddenSlides>0</HiddenSlides>
  <MMClips>0</MMClips>
  <ScaleCrop>false</ScaleCrop>
  <HeadingPairs>
    <vt:vector size="4" baseType="variant">
      <vt:variant>
        <vt:lpstr>Theme</vt:lpstr>
      </vt:variant>
      <vt:variant>
        <vt:i4>6</vt:i4>
      </vt:variant>
      <vt:variant>
        <vt:lpstr>Slide Titles</vt:lpstr>
      </vt:variant>
      <vt:variant>
        <vt:i4>110</vt:i4>
      </vt:variant>
    </vt:vector>
  </HeadingPairs>
  <TitlesOfParts>
    <vt:vector size="11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3)</vt:lpstr>
      <vt:lpstr>LEARNING OBJECTIVES (2 of 3)</vt:lpstr>
      <vt:lpstr>LEARNING OBJECTIVES (3 of 3)</vt:lpstr>
      <vt:lpstr>PURPOSE OF AN ALIGNMENT</vt:lpstr>
      <vt:lpstr>PRE-ALIGNMENT CORRECTION TECHNIQUES</vt:lpstr>
      <vt:lpstr>Figure 125.1 The owner of this Honda thought that all it needed was an alignment. Obviously, something more serious than an alignment caused this left rear wheel to angle inward at the top</vt:lpstr>
      <vt:lpstr>Tech Tip </vt:lpstr>
      <vt:lpstr>Figure 125.2 Magnetic bubble-type camber/caster gauge. To help it keep its strong magnetism, it is best to keep it stored stuck to a metal plate or metal tool box</vt:lpstr>
      <vt:lpstr>PRE-ALIGNMENT CHECKS</vt:lpstr>
      <vt:lpstr>Figure 125.3 Typical tire wear chart as found in a service manual. Abnormal tire wear usually indicates a fault in a steering or suspension component that should be corrected or replaced before an alignment is performed</vt:lpstr>
      <vt:lpstr>Figure 125.4 Measuring points for ride (trim) height vary by manufacturer</vt:lpstr>
      <vt:lpstr>Figure 125.5 Measuring to be sure the left and right sides of the vehicle are of equal height. If this measurement is not equal side to side by as little as 1/8 inch (3 mm), it can affect the handling of the vehicle</vt:lpstr>
      <vt:lpstr>QUESTION 1: ?</vt:lpstr>
      <vt:lpstr>ANSWER 1:</vt:lpstr>
      <vt:lpstr>LEAD/PULL</vt:lpstr>
      <vt:lpstr>Figure 125.6 The bulge in this tire was not noticed until it was removed from the vehicle as part of a routine brake inspection. After replacing this tire, the vehicle stopped pulling and vibrating</vt:lpstr>
      <vt:lpstr>MEMORY STEER</vt:lpstr>
      <vt:lpstr>TORQUE STEER</vt:lpstr>
      <vt:lpstr>Figure 125.7 Equal outer CV joint angles produce equal steer torque (toe-in). If one side receives more engine torque, that side creates more toe-in and the result is a pull toward one side, especially during acceleration</vt:lpstr>
      <vt:lpstr>Figure 125.8 Broken or defective engine or transaxle mounts can cause the powertrain to sag, causing unequal drive axle shaft CV joint angles</vt:lpstr>
      <vt:lpstr>ALIGNMENT SPECIFICATIONS (1 OF 2)</vt:lpstr>
      <vt:lpstr>ALIGNMENT SPECIFICATIONS (2 OF 2)</vt:lpstr>
      <vt:lpstr>Figure 125.9 This alignment chart indicates the preferred setting with a plus or minus tolerance</vt:lpstr>
      <vt:lpstr>ALIGNMENT SETUP PROCEDURES</vt:lpstr>
      <vt:lpstr>Figure 125.10 Using the alignment rack hydraulic jacks, raise the tires off the rack so that they can be rotated as part of the compensating process</vt:lpstr>
      <vt:lpstr>Figure 125.11 An optical-type wheel sensor. Compensation is achieved by simply rolling the vehicle backward and forward</vt:lpstr>
      <vt:lpstr>MEASURING CAMBER, CASTER, SAI, TOE, AND TOOT (1 OF 2)</vt:lpstr>
      <vt:lpstr>MEASURING CAMBER, CASTER, SAI, TOE, AND TOOT (2 OF 2)</vt:lpstr>
      <vt:lpstr>Figure 125.12 If toe for an oversize tire is set by distance, the toe angle will be too small. Toe angle is the same regardless of tire size</vt:lpstr>
      <vt:lpstr>Figure 125.13 The protractor scale on the front turn plates allows the technician to test the turning radius by turning one wheel to an angle specified by the manufacturer and observing the angle of the other front wheel. </vt:lpstr>
      <vt:lpstr>SPECIFICATIONS VERSUS ALIGNMENT READINGS</vt:lpstr>
      <vt:lpstr>CHECKING FOR BENT STRUTS, SPINDLES,  OR CONTROL ARMS</vt:lpstr>
      <vt:lpstr>Figure 125.14 By checking the SAI, camber, and included angle, a damaged suspension component can be determined by using this chart</vt:lpstr>
      <vt:lpstr>CHECKING FRAME ALIGNMENT OF FRONT-WHEEL-DRIVE VEHICLES</vt:lpstr>
      <vt:lpstr>Figure 125.15 In this example, both SAI and camber are far from being equal side to side. However, both sides have the same included angle, indicating that the frame may be out of alignment. </vt:lpstr>
      <vt:lpstr>Figure 125.16 This is the same vehicle as shown in Figure 125–15, except now the frame (cradle) has been shifted over and correctly positioned. Notice how both the SAI and camber become equal without any other adjustments necessary</vt:lpstr>
      <vt:lpstr>TYPES OF ALIGNMENTS (1 OF 3)</vt:lpstr>
      <vt:lpstr>TYPES OF ALIGNMENTS (2 OF 3)</vt:lpstr>
      <vt:lpstr>TYPES OF ALIGNMENTS (3 OF 3)</vt:lpstr>
      <vt:lpstr>Figure 125.17 Geometric-centerline-type alignment sets the front toe readings based on the geometric centerline of the vehicle and does not consider the thrust line of the rear wheel toe angles</vt:lpstr>
      <vt:lpstr>Figure 125.18 Thrust line alignment sets the front toe parallel with the rear-wheel toe</vt:lpstr>
      <vt:lpstr>Figure 125.19 Four-wheel alignment corrects for any rear wheel toe to make the thrust line and the geometric centerline of the vehicle both the same</vt:lpstr>
      <vt:lpstr>QUESTION 2: ?</vt:lpstr>
      <vt:lpstr>ANSWER 2:</vt:lpstr>
      <vt:lpstr>ADJUSTING REAR CAMBER</vt:lpstr>
      <vt:lpstr>Figure 125.20 The rear camber is adjustable on this vehicle by rotating the eccentric cam and watching the alignment machine display</vt:lpstr>
      <vt:lpstr>Figure 125.21 Some vehicles use a threaded fastener similar to a tie rod to adjust camber on the rear suspension</vt:lpstr>
      <vt:lpstr>Figure 125.22 Aftermarket alignment parts or kits are available to change the rear camber</vt:lpstr>
      <vt:lpstr>Figure 125.23 Full-contact plastic or metal shims can be placed between the axle housing and the brake backing plate to change rear camber, toe, or both</vt:lpstr>
      <vt:lpstr>ADJUSTING REAR TOE</vt:lpstr>
      <vt:lpstr>Figure 125.24 The rear toe was easily set on this vehicle. The adjusting nuts were easy to get to and turn. Adjusting rear toe is not this easy on every vehicle</vt:lpstr>
      <vt:lpstr>Figure 125.25 By moving various rear suspension members, the rear toe can be changed</vt:lpstr>
      <vt:lpstr>Figure 125.26 The use of these plastic or metal shims requires that the rear wheel as well as the hub assembly and/or backing plate be removed. Proper torque during reassembly is critical to avoid damage to the shims</vt:lpstr>
      <vt:lpstr>GUIDELINES FOR ADJUSTING FRONT CAMBER/SAI AND INCLUDED ANGLE</vt:lpstr>
      <vt:lpstr>Figure 125.27 Many struts allow camber adjustment at the strut-to-knuckle fasteners. Here a special tool is being used to hold and move the strut into alignment with the fasteners loosened. Once the desired camber angle is achieved, the strut nuts are tightened and the tool is removed</vt:lpstr>
      <vt:lpstr>Figure 125.28 Some struts require modification of the upper mount for caster adjustment, as shown, or side-to-side to change camber</vt:lpstr>
      <vt:lpstr>FRONT CAMBER/CASTER ADJUSTMENT METHODS</vt:lpstr>
      <vt:lpstr>Figure 125.29 An example of the many methods that are commonly used to adjust front caster and camber</vt:lpstr>
      <vt:lpstr>ADJUSTING FRONT CAMBER/CASTER</vt:lpstr>
      <vt:lpstr>Figure 125.30 If there is a nut on both sides of the strut rod bushing, then the length of the rod can be adjusted to change caster</vt:lpstr>
      <vt:lpstr>Figure 125.31 Placing shims between the frame and the upper control arm pivot shaft is a popular method of alignment for many SLA suspensions. Both camber and caster can be easily changed by adding or removing shims</vt:lpstr>
      <vt:lpstr>Figure 125.32 The general rule of thumb is that a 1/8 inch shim added or removed from both shim locations changes the camber angle about 1/2 degree. Adding or removing a 1/8 inch shim from one shim location changes the caster by about 1/4 degree</vt:lpstr>
      <vt:lpstr>Figure 125.33 Some SLA-type suspensions use slotted holes for alignment angle adjustments. When the pivot shaft bolts are loosened, the pivot shaft is free to move unless held by special clamps as shown. By turning the threaded portion of the clamps, the camber and caster can be set and checked before tightening the pivot shaft bolts</vt:lpstr>
      <vt:lpstr>Figure 125.34 When the nut is loosened and the bolt on the eccentric cam is rotated, the upper control arm moves in and out. By adjusting both eccentric cams, both camber and caster can be adjusted</vt:lpstr>
      <vt:lpstr>SETTING TOE (1 OF 2)</vt:lpstr>
      <vt:lpstr>SETTING TOE (2 OF 2)</vt:lpstr>
      <vt:lpstr>Figure 125.35 Many procedures for setting toe specify that the steering wheel be held in the straight-ahead position using a steering wheel lock, as shown. One method recommended by Hunter Engineering sets toe without using a steering wheel lock</vt:lpstr>
      <vt:lpstr>Figure 125.36 Adjusting toe by rotating the tie rod on a vehicle equipped with rack-and-pinion steering</vt:lpstr>
      <vt:lpstr>Figure 125.37 Toe is adjusted on a parallelogram type steering linkage by turning adjustable tie rod sleeves. Special tie rod sleeve adjusting tools should be used that grip the slot in the sleeve and will not crush the sleeve while it is being rotated</vt:lpstr>
      <vt:lpstr>Figure 125.38 Special tie rod adjusting tools should be used to rotate the tie rod adjusting sleeves. The tool grips the slot in the sleeve and allows the service technician to rotate the sleeve without squeezing or damaging the sleeve</vt:lpstr>
      <vt:lpstr>Figure 125.39 The toe-in on the right wheel creates a turning force toward the right</vt:lpstr>
      <vt:lpstr>CENTERING THE STEERING WHEEL</vt:lpstr>
      <vt:lpstr>TOLERANCE ADJUSTMENT PROCEDURE</vt:lpstr>
      <vt:lpstr>AFTERMARKET ALIGNMENT METHODS</vt:lpstr>
      <vt:lpstr>Figure 125.40 An aftermarket camber shim can be added to change the front camber on this Honda</vt:lpstr>
      <vt:lpstr>Figure 125.41 An aftermarket kit for this Ford is installed at the top of the strut tower and allows more camber and caster adjustment than is possible with the factory adjustment</vt:lpstr>
      <vt:lpstr>ALIGNING ELECTRONIC SUSPENSION VEHICLES</vt:lpstr>
      <vt:lpstr>ALIGNING MODIFIED VEHICLES</vt:lpstr>
      <vt:lpstr>TECH TIP</vt:lpstr>
      <vt:lpstr>TIRE TEMPERATURE AND CAUSES</vt:lpstr>
      <vt:lpstr>Figure 125.42 A typical tire temperature pyrometer. The probe used is a needle that penetrates about 1/4 inch (7 mm) into the tread of the tire for most accurate readings</vt:lpstr>
      <vt:lpstr>HIDDEN STRUCTURAL DAMAGE</vt:lpstr>
      <vt:lpstr>Figure 125.43 Jig holes used at the assembly plant to locate suspension and drivetrain components. Check service information for the exact place to measure and the specified dimensions when checking for body or frame damage</vt:lpstr>
      <vt:lpstr>RESET STEERING ANGLE SENSOR (SAS) (1 OF 2)</vt:lpstr>
      <vt:lpstr>RESET STEERING ANGLE SENSOR (SAS) (2 OF 2)</vt:lpstr>
      <vt:lpstr>Figure 125.44 A typical analog-type steering angle sensor that uses a variable voltage as the steering wheel is rotated</vt:lpstr>
      <vt:lpstr>Figure 125.45 The output of a typical digital steering angle sensor</vt:lpstr>
      <vt:lpstr>QUESTION 3: ?</vt:lpstr>
      <vt:lpstr>ANSWER 3:</vt:lpstr>
      <vt:lpstr>ALIGNMENT</vt:lpstr>
      <vt:lpstr>1 Begin the alignment procedure by first driving the vehicle onto the alignment rack as straight as possible.</vt:lpstr>
      <vt:lpstr>2 Stop just short of the turn plate and position the plate to center it on the tire tread.</vt:lpstr>
      <vt:lpstr>3 Check and adjust tire pressures and perform the pre-alignment checks necessary to be assured of proper alignment.</vt:lpstr>
      <vt:lpstr>4 Securely mount the targets or alignment heads.</vt:lpstr>
      <vt:lpstr>5 Select the exact vehicle on the aligner. The aligner may have a bar code reader to enter the vehicle VIN.</vt:lpstr>
      <vt:lpstr>6 On this vehicle, a message is displayed concerning the electric power steering. </vt:lpstr>
      <vt:lpstr>7 This aligner uses a roll-forward compensation method.</vt:lpstr>
      <vt:lpstr>8 An alignment reading is displayed even though caster has not yet been measured. The readings marked in red indicate that they are not within specifications.</vt:lpstr>
      <vt:lpstr>9 Before performing a caster sweep, install a brake pedal depressor to keep the front wheels from rotating when the steering wheel is turned.</vt:lpstr>
      <vt:lpstr>10 Perform the caster sweep by turning the front wheels inward, and then outward following the instructions on the screen.</vt:lpstr>
      <vt:lpstr>11 Most alignment machines will display where to make the alignment correction and will often include drawings and live action videos that show the procedure.</vt:lpstr>
      <vt:lpstr>12 The rear toe is being adjusted by rotating the eccentric cam on the lower control arm while watching the display.</vt:lpstr>
      <vt:lpstr>13 The alignment machine display indicates that front caster is not a factory-adjustable angle.</vt:lpstr>
      <vt:lpstr>14 Adjusting the front toe on this vehicle involves loosening the jam nut (left wrench) and rotating the tie rod using the right wrench.</vt:lpstr>
      <vt:lpstr>15 An adjustment of the right front toe is needed to achieve a perfect alignment.</vt:lpstr>
      <vt:lpstr>16 A final step is needed for vehicles equipped with a steering angle sensor and/or electric power steering. The wireless reset tool is attached to the data connector.</vt:lpstr>
      <vt:lpstr>17 With the wheel straight ahead the sensor shows an incorrect reading.</vt:lpstr>
      <vt:lpstr>18 Follow the instructions on the screen to reset the electric power steering (EPS) sensors. The final alignment readings can be printed and attached to the work order.</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125</dc:title>
  <dc:creator>Curt &amp; Tammy</dc:creator>
  <cp:lastModifiedBy>Curt &amp; Tammy</cp:lastModifiedBy>
  <cp:revision>63</cp:revision>
  <dcterms:created xsi:type="dcterms:W3CDTF">2018-09-25T19:30:15Z</dcterms:created>
  <dcterms:modified xsi:type="dcterms:W3CDTF">2019-07-29T00:37:33Z</dcterms:modified>
</cp:coreProperties>
</file>