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76" r:id="rId11"/>
    <p:sldId id="377" r:id="rId12"/>
    <p:sldId id="315" r:id="rId13"/>
    <p:sldId id="316" r:id="rId14"/>
    <p:sldId id="317" r:id="rId15"/>
    <p:sldId id="378" r:id="rId16"/>
    <p:sldId id="326" r:id="rId17"/>
    <p:sldId id="327" r:id="rId18"/>
    <p:sldId id="328" r:id="rId19"/>
    <p:sldId id="329" r:id="rId20"/>
    <p:sldId id="330" r:id="rId21"/>
    <p:sldId id="331" r:id="rId22"/>
    <p:sldId id="332" r:id="rId23"/>
    <p:sldId id="333" r:id="rId24"/>
    <p:sldId id="334" r:id="rId25"/>
    <p:sldId id="335" r:id="rId26"/>
    <p:sldId id="267" r:id="rId27"/>
    <p:sldId id="268" r:id="rId28"/>
    <p:sldId id="379" r:id="rId29"/>
    <p:sldId id="336" r:id="rId30"/>
    <p:sldId id="337" r:id="rId31"/>
    <p:sldId id="338" r:id="rId32"/>
    <p:sldId id="339" r:id="rId33"/>
    <p:sldId id="340" r:id="rId34"/>
    <p:sldId id="341" r:id="rId35"/>
    <p:sldId id="342" r:id="rId36"/>
    <p:sldId id="343" r:id="rId37"/>
    <p:sldId id="272" r:id="rId38"/>
    <p:sldId id="344" r:id="rId39"/>
    <p:sldId id="286" r:id="rId40"/>
    <p:sldId id="287" r:id="rId41"/>
    <p:sldId id="380"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81" r:id="rId55"/>
    <p:sldId id="357" r:id="rId56"/>
    <p:sldId id="299" r:id="rId57"/>
    <p:sldId id="300" r:id="rId58"/>
    <p:sldId id="382" r:id="rId59"/>
    <p:sldId id="358" r:id="rId60"/>
    <p:sldId id="359" r:id="rId61"/>
    <p:sldId id="383" r:id="rId62"/>
    <p:sldId id="360" r:id="rId63"/>
    <p:sldId id="361" r:id="rId64"/>
    <p:sldId id="362" r:id="rId65"/>
    <p:sldId id="384" r:id="rId66"/>
    <p:sldId id="363" r:id="rId67"/>
    <p:sldId id="364" r:id="rId68"/>
    <p:sldId id="365" r:id="rId69"/>
    <p:sldId id="385" r:id="rId70"/>
    <p:sldId id="366" r:id="rId71"/>
    <p:sldId id="367" r:id="rId72"/>
    <p:sldId id="386" r:id="rId73"/>
    <p:sldId id="368" r:id="rId74"/>
    <p:sldId id="369" r:id="rId75"/>
    <p:sldId id="370" r:id="rId76"/>
    <p:sldId id="387" r:id="rId77"/>
    <p:sldId id="371" r:id="rId78"/>
    <p:sldId id="372" r:id="rId79"/>
    <p:sldId id="373" r:id="rId80"/>
    <p:sldId id="388" r:id="rId81"/>
    <p:sldId id="374" r:id="rId82"/>
    <p:sldId id="375" r:id="rId83"/>
    <p:sldId id="389" r:id="rId84"/>
    <p:sldId id="32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Wheel Alignment Principles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CAMBER</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Camber is the inward or outward tilt of the </a:t>
            </a:r>
            <a:r>
              <a:rPr lang="en-US" dirty="0" smtClean="0"/>
              <a:t>wheels from </a:t>
            </a:r>
            <a:r>
              <a:rPr lang="en-US" dirty="0"/>
              <a:t>true vertical as viewed from the front or rear of the vehicle</a:t>
            </a:r>
            <a:r>
              <a:rPr lang="en-US" dirty="0" smtClean="0"/>
              <a:t>.</a:t>
            </a:r>
          </a:p>
          <a:p>
            <a:pPr lvl="1"/>
            <a:r>
              <a:rPr lang="en-US" dirty="0"/>
              <a:t>Camber can cause tire wear if not correct</a:t>
            </a:r>
            <a:r>
              <a:rPr lang="en-US" dirty="0" smtClean="0"/>
              <a:t>.</a:t>
            </a:r>
          </a:p>
          <a:p>
            <a:pPr lvl="1"/>
            <a:r>
              <a:rPr lang="en-US" dirty="0"/>
              <a:t>Camber can cause pull if it is unequal side to side</a:t>
            </a:r>
            <a:r>
              <a:rPr lang="en-US" dirty="0" smtClean="0"/>
              <a:t>.</a:t>
            </a:r>
          </a:p>
          <a:p>
            <a:pPr lvl="1"/>
            <a:r>
              <a:rPr lang="en-US" dirty="0"/>
              <a:t>Incorrect camber can cause excessive wear on wheel </a:t>
            </a:r>
            <a:r>
              <a:rPr lang="en-US" dirty="0" smtClean="0"/>
              <a:t>bearings.</a:t>
            </a:r>
          </a:p>
          <a:p>
            <a:pPr lvl="1"/>
            <a:r>
              <a:rPr lang="en-US" dirty="0"/>
              <a:t>Camber is not</a:t>
            </a:r>
            <a:r>
              <a:rPr lang="en-US" i="1" dirty="0"/>
              <a:t> </a:t>
            </a:r>
            <a:r>
              <a:rPr lang="en-US" dirty="0"/>
              <a:t>adjustable on many vehicles</a:t>
            </a:r>
            <a:r>
              <a:rPr lang="en-US" dirty="0" smtClean="0"/>
              <a:t>.</a:t>
            </a:r>
          </a:p>
          <a:p>
            <a:pPr lvl="1"/>
            <a:endParaRPr lang="en-US" dirty="0"/>
          </a:p>
        </p:txBody>
      </p:sp>
    </p:spTree>
    <p:extLst>
      <p:ext uri="{BB962C8B-B14F-4D97-AF65-F5344CB8AC3E}">
        <p14:creationId xmlns:p14="http://schemas.microsoft.com/office/powerpoint/2010/main" val="332984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 </a:t>
            </a:r>
            <a:r>
              <a:rPr lang="en-IN" sz="2400" dirty="0">
                <a:latin typeface="Arial (Headings)"/>
              </a:rPr>
              <a:t>Positive camber. The dotted line represents true vertical, and the solid line represents the angle of the wheel</a:t>
            </a:r>
            <a:endParaRPr lang="en-US" dirty="0"/>
          </a:p>
        </p:txBody>
      </p:sp>
      <p:pic>
        <p:nvPicPr>
          <p:cNvPr id="3" name="Picture 2" descr="A figure shows an outward tilt in the top portion of the tire with reference to the vertical when seen from the front. The tire is connected to the suspens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899" y="1838366"/>
            <a:ext cx="237420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8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124.5 </a:t>
            </a:r>
            <a:r>
              <a:rPr lang="en-IN" sz="2400" dirty="0">
                <a:latin typeface="Arial (Headings)"/>
              </a:rPr>
              <a:t>Negative camber. The dotted line represents true vertical and the solid line represents the angle of the wheel</a:t>
            </a:r>
            <a:endParaRPr lang="en-US" dirty="0"/>
          </a:p>
        </p:txBody>
      </p:sp>
      <p:pic>
        <p:nvPicPr>
          <p:cNvPr id="3" name="Picture 2" descr="A figure shows an inward tilt in the top portion of the tire with reference to the vertical when seen from the front. The tire is connected to the suspension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723208"/>
            <a:ext cx="3333058" cy="455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1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124.6 </a:t>
            </a:r>
            <a:r>
              <a:rPr lang="en-IN" sz="2400" dirty="0">
                <a:latin typeface="Arial (Headings)"/>
              </a:rPr>
              <a:t>Zero camber. Note that the angle of the tire is true vertical</a:t>
            </a:r>
            <a:endParaRPr lang="en-US" dirty="0"/>
          </a:p>
        </p:txBody>
      </p:sp>
      <p:pic>
        <p:nvPicPr>
          <p:cNvPr id="3" name="Picture 2" descr="A figure shows a tire connected to the suspension system with zero tilt and the angle of the tire is true vertic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522" y="1607005"/>
            <a:ext cx="2843644" cy="462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1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124.7 </a:t>
            </a:r>
            <a:r>
              <a:rPr lang="en-IN" sz="2400" dirty="0">
                <a:latin typeface="Arial (Headings)"/>
              </a:rPr>
              <a:t>Excessive positive camber and how the front tires would wear due to the excessive camber</a:t>
            </a:r>
            <a:endParaRPr lang="en-US" dirty="0"/>
          </a:p>
        </p:txBody>
      </p:sp>
      <p:pic>
        <p:nvPicPr>
          <p:cNvPr id="3" name="Picture 2" descr="The figure  shows two tire treads, one with scuffing outside on the left and another  with an outer shoulder wear at the centre and an excessive postive chamber showing vertical reference and angle of the tire on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1081" y="1862295"/>
            <a:ext cx="7021838" cy="433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124.8 </a:t>
            </a:r>
            <a:r>
              <a:rPr lang="en-IN" sz="2400" dirty="0">
                <a:latin typeface="Arial (Headings)"/>
              </a:rPr>
              <a:t>Excessive negative camber and how the front tires would wear due to the excessive camber</a:t>
            </a:r>
            <a:endParaRPr lang="en-US" dirty="0"/>
          </a:p>
        </p:txBody>
      </p:sp>
      <p:pic>
        <p:nvPicPr>
          <p:cNvPr id="3" name="Picture 2" descr="The figure  shows two tire treads, one with scuffing outside on the left and another  with an outer shoulder wear at the centre and an excessive negative chamber showing vertical reference and angle of the tire on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870" y="2005117"/>
            <a:ext cx="7680261" cy="406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124.9 </a:t>
            </a:r>
            <a:r>
              <a:rPr lang="en-IN" sz="2400" dirty="0">
                <a:latin typeface="Arial (Headings)"/>
              </a:rPr>
              <a:t>Positive camber tilts the tire and forms a cone shape that causes the wheel to roll away or pull outward toward the point of the cone</a:t>
            </a:r>
            <a:endParaRPr lang="en-US" dirty="0"/>
          </a:p>
        </p:txBody>
      </p:sp>
      <p:pic>
        <p:nvPicPr>
          <p:cNvPr id="3" name="Picture 2" descr="A figure shows a tire tilted outwards with positive camber. The tilt angle and the true vertical form a triangular shape with the road towards the outside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8980" y="2506452"/>
            <a:ext cx="6973342" cy="367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1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124.10 </a:t>
            </a:r>
            <a:r>
              <a:rPr lang="en-IN" sz="2400" dirty="0">
                <a:latin typeface="Arial (Headings)"/>
              </a:rPr>
              <a:t>Negative camber creates a pulling force toward the </a:t>
            </a:r>
            <a:r>
              <a:rPr lang="en-IN" sz="2400" dirty="0" err="1">
                <a:latin typeface="Arial (Headings)"/>
              </a:rPr>
              <a:t>center</a:t>
            </a:r>
            <a:r>
              <a:rPr lang="en-IN" sz="2400" dirty="0">
                <a:latin typeface="Arial (Headings)"/>
              </a:rPr>
              <a:t> of the vehicle</a:t>
            </a:r>
            <a:endParaRPr lang="en-US" dirty="0"/>
          </a:p>
        </p:txBody>
      </p:sp>
      <p:pic>
        <p:nvPicPr>
          <p:cNvPr id="3" name="Picture 3" descr="A figure shows a tire tilted inwards with negative camber. The tilt angle and the true vertical form a triangular shape with the road towards the center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0371" y="2246377"/>
            <a:ext cx="7263258" cy="384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57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124.11 </a:t>
            </a:r>
            <a:r>
              <a:rPr lang="en-IN" sz="2400" dirty="0">
                <a:latin typeface="Arial (Headings)"/>
              </a:rPr>
              <a:t>If camber angles are different from one side to the other, the vehicle will pull toward the side with the most camber</a:t>
            </a:r>
            <a:endParaRPr lang="en-US" dirty="0"/>
          </a:p>
        </p:txBody>
      </p:sp>
      <p:pic>
        <p:nvPicPr>
          <p:cNvPr id="3" name="Picture 2" descr="A figure shows tires connected to a suspension system with different camber angles. The tire on the left shows 0 degree camber and the tyre on the right shows 1.5 degree positive camber. An arrow pointing to the left is also shown in the fig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100" y="2435869"/>
            <a:ext cx="5250276" cy="377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1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124.12 </a:t>
            </a:r>
            <a:r>
              <a:rPr lang="en-IN" sz="2000" dirty="0">
                <a:latin typeface="Arial (Headings)"/>
              </a:rPr>
              <a:t>Positive camber applies the vehicle weight toward the larger inner wheel bearing. This is desirable because the larger inner bearing is designed to carry more vehicle weight than the smaller outer bearing</a:t>
            </a:r>
            <a:endParaRPr lang="en-US" dirty="0"/>
          </a:p>
        </p:txBody>
      </p:sp>
      <p:pic>
        <p:nvPicPr>
          <p:cNvPr id="3" name="Picture 2" descr="A figure shows a tire tilting outwards with positive camber. The tire is connected to the spindle with a larger inner bearing and a smaller outer bearing. The weight of the vehicle is shown passing along the vertical axis of the larger inner bear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1363" y="1951943"/>
            <a:ext cx="2788277" cy="424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9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124.1</a:t>
            </a:r>
            <a:r>
              <a:rPr lang="en-US" dirty="0" smtClean="0"/>
              <a:t> </a:t>
            </a:r>
            <a:r>
              <a:rPr lang="en-US" dirty="0"/>
              <a:t>Define wheel alignment and discuss </a:t>
            </a:r>
            <a:r>
              <a:rPr lang="en-US" dirty="0" smtClean="0"/>
              <a:t>alignment-related problems.</a:t>
            </a:r>
          </a:p>
          <a:p>
            <a:pPr marL="0" indent="0">
              <a:buNone/>
            </a:pPr>
            <a:r>
              <a:rPr lang="en-US" b="1" dirty="0" smtClean="0">
                <a:solidFill>
                  <a:srgbClr val="005A70"/>
                </a:solidFill>
              </a:rPr>
              <a:t>124.2 </a:t>
            </a:r>
            <a:r>
              <a:rPr lang="en-US" dirty="0"/>
              <a:t>Define camber, caster, toe, and SAI.</a:t>
            </a:r>
            <a:endParaRPr lang="en-US" dirty="0"/>
          </a:p>
          <a:p>
            <a:pPr marL="0" indent="0">
              <a:buNone/>
            </a:pPr>
            <a:r>
              <a:rPr lang="en-US" b="1" dirty="0" smtClean="0">
                <a:solidFill>
                  <a:srgbClr val="005A70"/>
                </a:solidFill>
              </a:rPr>
              <a:t>124.3 </a:t>
            </a:r>
            <a:r>
              <a:rPr lang="en-US" dirty="0"/>
              <a:t>Discuss included angle, scrub radius, turning radius, </a:t>
            </a:r>
            <a:r>
              <a:rPr lang="en-US" dirty="0" smtClean="0"/>
              <a:t>setback, thrust </a:t>
            </a:r>
            <a:r>
              <a:rPr lang="en-US" dirty="0"/>
              <a:t>angle, and tracking.</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124.13 </a:t>
            </a:r>
            <a:r>
              <a:rPr lang="en-IN" dirty="0">
                <a:latin typeface="Arial (Headings)"/>
              </a:rPr>
              <a:t>Negative camber applies the vehicle weight to the smaller outer wheel bearing. Excessive negative camber, therefore, may contribute to outer wheel bearing failure</a:t>
            </a:r>
            <a:endParaRPr lang="en-US" dirty="0"/>
          </a:p>
        </p:txBody>
      </p:sp>
      <p:pic>
        <p:nvPicPr>
          <p:cNvPr id="3" name="Picture 2" descr="A figure shows a tire tilting inwards with negative camber. The tire is connected to the spindle with a larger inner bearing and a smaller outer bearing. The weight of the vehicle is shown passing along the vertical axis of the smaller inner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9420" y="2128454"/>
            <a:ext cx="4632164" cy="408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4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effect of unequal camber?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pPr lvl="1"/>
            <a:r>
              <a:rPr lang="en-US" sz="4000" dirty="0">
                <a:solidFill>
                  <a:schemeClr val="tx2"/>
                </a:solidFill>
              </a:rPr>
              <a:t>Camber can cause pull if it is unequal side to side.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CASTER</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Caster is the forward or rearward tilt of the steering axis in </a:t>
            </a:r>
            <a:r>
              <a:rPr lang="en-US" dirty="0" smtClean="0"/>
              <a:t>reference to </a:t>
            </a:r>
            <a:r>
              <a:rPr lang="en-US" dirty="0"/>
              <a:t>a vertical line as viewed from the side of the vehicle</a:t>
            </a:r>
            <a:r>
              <a:rPr lang="en-US" dirty="0" smtClean="0"/>
              <a:t>.</a:t>
            </a:r>
          </a:p>
          <a:p>
            <a:pPr lvl="1"/>
            <a:r>
              <a:rPr lang="en-US" dirty="0"/>
              <a:t>Caster is not a tire-wearing angle, but positive caster </a:t>
            </a:r>
            <a:r>
              <a:rPr lang="en-US" dirty="0" smtClean="0"/>
              <a:t>does cause </a:t>
            </a:r>
            <a:r>
              <a:rPr lang="en-US" dirty="0"/>
              <a:t>changes in camber during a turn</a:t>
            </a:r>
            <a:r>
              <a:rPr lang="en-US" dirty="0" smtClean="0"/>
              <a:t>.</a:t>
            </a:r>
          </a:p>
          <a:p>
            <a:pPr lvl="1"/>
            <a:r>
              <a:rPr lang="en-US" dirty="0"/>
              <a:t>Caster is a stability angle</a:t>
            </a:r>
            <a:r>
              <a:rPr lang="en-US" dirty="0" smtClean="0"/>
              <a:t>.</a:t>
            </a:r>
          </a:p>
          <a:p>
            <a:pPr lvl="1"/>
            <a:r>
              <a:rPr lang="en-US" dirty="0"/>
              <a:t>Caster can cause pull if </a:t>
            </a:r>
            <a:r>
              <a:rPr lang="en-US" dirty="0" smtClean="0"/>
              <a:t>unequal.</a:t>
            </a:r>
          </a:p>
          <a:p>
            <a:pPr lvl="1"/>
            <a:r>
              <a:rPr lang="en-US" dirty="0"/>
              <a:t>Caster is not</a:t>
            </a:r>
            <a:r>
              <a:rPr lang="en-US" i="1" dirty="0"/>
              <a:t> </a:t>
            </a:r>
            <a:r>
              <a:rPr lang="en-US" dirty="0"/>
              <a:t>adjustable on many vehicles</a:t>
            </a:r>
            <a:r>
              <a:rPr lang="en-US" dirty="0" smtClean="0"/>
              <a:t>.</a:t>
            </a:r>
          </a:p>
          <a:p>
            <a:pPr lvl="1"/>
            <a:r>
              <a:rPr lang="en-US" dirty="0"/>
              <a:t>Caster should be equal on both </a:t>
            </a:r>
            <a:r>
              <a:rPr lang="en-US" dirty="0" smtClean="0"/>
              <a:t>sides.</a:t>
            </a:r>
          </a:p>
          <a:p>
            <a:pPr lvl="1"/>
            <a:endParaRPr lang="en-US" dirty="0"/>
          </a:p>
        </p:txBody>
      </p:sp>
    </p:spTree>
    <p:extLst>
      <p:ext uri="{BB962C8B-B14F-4D97-AF65-F5344CB8AC3E}">
        <p14:creationId xmlns:p14="http://schemas.microsoft.com/office/powerpoint/2010/main" val="113039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124.14 Zero caster</a:t>
            </a:r>
            <a:endParaRPr lang="en-US" sz="2800" dirty="0"/>
          </a:p>
        </p:txBody>
      </p:sp>
      <p:pic>
        <p:nvPicPr>
          <p:cNvPr id="3" name="Picture 2" descr="A figure shows a tire with zero degree caster as viewed from the side. The line passing through the upper and lower steering pivot points is perpendicular to the grou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3755" y="1503943"/>
            <a:ext cx="5123495" cy="444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7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124.15 Positive (+) caster</a:t>
            </a:r>
            <a:endParaRPr lang="en-US" sz="2800" dirty="0"/>
          </a:p>
        </p:txBody>
      </p:sp>
      <p:pic>
        <p:nvPicPr>
          <p:cNvPr id="3" name="Picture 2" descr="A figure shows a tire with positive caster as viewed from the side. The line passing through the upper and lower steering pivot points is tilted rearwar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1691" y="1600200"/>
            <a:ext cx="5187622" cy="422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8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124.16 </a:t>
            </a:r>
            <a:r>
              <a:rPr lang="en-IN" sz="2000" dirty="0">
                <a:latin typeface="Arial (Headings)"/>
              </a:rPr>
              <a:t>Negative (−) caster is seldom specified on today’s vehicles because it tends to make the vehicle unstable at highway speeds. Negative caster was specified on some older vehicles not equipped with power steering to help reduce the steering effort</a:t>
            </a:r>
            <a:endParaRPr lang="en-US" dirty="0"/>
          </a:p>
        </p:txBody>
      </p:sp>
      <p:pic>
        <p:nvPicPr>
          <p:cNvPr id="3" name="Picture 2" descr="A figure shows a tire with negative caster as viewed from the side. The line passing through the upper and lower steering pivot points is tilted forw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2930" y="2314575"/>
            <a:ext cx="4425143" cy="379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1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124.17 </a:t>
            </a:r>
            <a:r>
              <a:rPr lang="en-IN" sz="2400" dirty="0">
                <a:latin typeface="Arial (Headings)"/>
              </a:rPr>
              <a:t>As the spindle rotates, it lifts the weight of the vehicle due to the angle of the steering axis</a:t>
            </a:r>
            <a:endParaRPr lang="en-US" dirty="0"/>
          </a:p>
        </p:txBody>
      </p:sp>
      <p:pic>
        <p:nvPicPr>
          <p:cNvPr id="3" name="Picture 2" descr="A figure shows a car taking a left turn. The tires look angled to the ground and vertical axis from the front. The spindle on the inner wheel is pointing downwards and the spindle on the outer wheel is pointing upwar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0578" y="2124075"/>
            <a:ext cx="6829846" cy="399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2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124.18 </a:t>
            </a:r>
            <a:r>
              <a:rPr lang="en-IN" sz="2400" dirty="0">
                <a:latin typeface="Arial (Headings)"/>
              </a:rPr>
              <a:t>Vehicle weight tends to lower the spindle, which returns the steering to the straight-ahead position</a:t>
            </a:r>
            <a:endParaRPr lang="en-US" dirty="0"/>
          </a:p>
        </p:txBody>
      </p:sp>
      <p:pic>
        <p:nvPicPr>
          <p:cNvPr id="3" name="Picture 2" descr="A figure shows spindles on both tires in a straight horizontal axi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0262" y="2174417"/>
            <a:ext cx="7990480" cy="382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6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124.19 </a:t>
            </a:r>
            <a:r>
              <a:rPr lang="en-IN" sz="2400" dirty="0">
                <a:latin typeface="Arial (Headings)"/>
              </a:rPr>
              <a:t>High caster provides a road shock path to the vehicle</a:t>
            </a:r>
            <a:endParaRPr lang="en-US" dirty="0"/>
          </a:p>
        </p:txBody>
      </p:sp>
      <p:pic>
        <p:nvPicPr>
          <p:cNvPr id="3" name="Picture 2" descr="A figure shows a tire with positive caster as viewed from the side. The line passing through the upper and lower steering pivot points is tilted rearwards and a bump on the road shows direct transfer of shock along the axis of the til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8988" y="1600200"/>
            <a:ext cx="5193028" cy="44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2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124.4</a:t>
            </a:r>
            <a:r>
              <a:rPr lang="en-US" dirty="0" smtClean="0"/>
              <a:t> </a:t>
            </a:r>
            <a:r>
              <a:rPr lang="en-US" dirty="0"/>
              <a:t>Explain the importance of four-wheel alignment</a:t>
            </a:r>
            <a:r>
              <a:rPr lang="en-US" dirty="0" smtClean="0"/>
              <a:t>.</a:t>
            </a:r>
          </a:p>
          <a:p>
            <a:pPr marL="0" indent="0">
              <a:buNone/>
            </a:pPr>
            <a:r>
              <a:rPr lang="en-US" b="1" dirty="0" smtClean="0">
                <a:solidFill>
                  <a:srgbClr val="005A70"/>
                </a:solidFill>
              </a:rPr>
              <a:t>124.5</a:t>
            </a:r>
            <a:r>
              <a:rPr lang="en-US" dirty="0" smtClean="0"/>
              <a:t> </a:t>
            </a:r>
            <a:r>
              <a:rPr lang="en-US" dirty="0"/>
              <a:t>This chapter will help prepare for ASE Suspension </a:t>
            </a:r>
            <a:r>
              <a:rPr lang="en-US" dirty="0" smtClean="0"/>
              <a:t>and Steering </a:t>
            </a:r>
            <a:r>
              <a:rPr lang="en-US" dirty="0"/>
              <a:t>(A4) certification test content area “D” (</a:t>
            </a:r>
            <a:r>
              <a:rPr lang="en-US" dirty="0" smtClean="0"/>
              <a:t>Wheel Alignment </a:t>
            </a:r>
            <a:r>
              <a:rPr lang="en-US" dirty="0"/>
              <a:t>Diagnosis, Adjustment,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124.20 </a:t>
            </a:r>
            <a:r>
              <a:rPr lang="en-IN" sz="1800" dirty="0">
                <a:latin typeface="Arial (Headings)"/>
              </a:rPr>
              <a:t>A steering dampener is used on many pickup trucks, sport-utility vehicles (SUVs), and many luxury vehicles designed with a high-positive-caster setting. The dampener helps prevent steering wheel kickback when the front tires hit a bump or hole in the </a:t>
            </a:r>
            <a:r>
              <a:rPr lang="en-IN" sz="1800" dirty="0" smtClean="0">
                <a:latin typeface="Arial (Headings)"/>
              </a:rPr>
              <a:t>road.</a:t>
            </a:r>
            <a:endParaRPr lang="en-US" sz="1800" dirty="0"/>
          </a:p>
        </p:txBody>
      </p:sp>
      <p:pic>
        <p:nvPicPr>
          <p:cNvPr id="3" name="Picture 2" descr="A figure shows a steering dampener connected to a central link of a parallelogram type steering linka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4345" y="3116416"/>
            <a:ext cx="6042314" cy="30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0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124.21 </a:t>
            </a:r>
            <a:r>
              <a:rPr lang="en-IN" sz="2400" dirty="0">
                <a:latin typeface="Arial (Headings)"/>
              </a:rPr>
              <a:t>As the load increases in the rear of a vehicle, the top steering axis pivot point moves rearward, increasing positive (+) caster</a:t>
            </a:r>
            <a:endParaRPr lang="en-US" dirty="0"/>
          </a:p>
        </p:txBody>
      </p:sp>
      <p:pic>
        <p:nvPicPr>
          <p:cNvPr id="3" name="Picture 2" descr="A figure shows a truck with steering axis pivot point of the front tire tilting rearwards. The front of the truck is lifted upwards. An arrow in the front points towards the rear and an arrow in the rear points downwards.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967" y="2671464"/>
            <a:ext cx="8097070" cy="322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5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524000"/>
            <a:ext cx="59245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124.22 </a:t>
            </a:r>
            <a:r>
              <a:rPr lang="en-IN" sz="2000" dirty="0">
                <a:latin typeface="Arial (Headings)"/>
              </a:rPr>
              <a:t>Note how the front tire becomes tilted as the vehicle turns a corner with positive caster. The higher the caster angle, the more the front tires tilt, causing camber-type tire wear</a:t>
            </a:r>
            <a:endParaRPr lang="en-US" sz="2000" dirty="0"/>
          </a:p>
        </p:txBody>
      </p:sp>
      <p:pic>
        <p:nvPicPr>
          <p:cNvPr id="3" name="Picture 2" descr="A figure shows outside turn in first case, with the spindle on the inner wheel pointing downwards and inside turn in second case, with the spindle on the outer wheel is pointing upwar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0696" y="2438400"/>
            <a:ext cx="5069995" cy="322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8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does incorrect caster effect front </a:t>
            </a:r>
            <a:r>
              <a:rPr lang="en-US" sz="4000" dirty="0" smtClean="0">
                <a:solidFill>
                  <a:srgbClr val="000000"/>
                </a:solidFill>
              </a:rPr>
              <a:t>tire wear?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pPr lvl="1"/>
            <a:r>
              <a:rPr lang="en-US" sz="4000" dirty="0">
                <a:solidFill>
                  <a:schemeClr val="tx2"/>
                </a:solidFill>
              </a:rPr>
              <a:t>Caster is not a tire-wearing angle, but positive caster does cause changes in camber during a turn.</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TOE</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Toe is the difference in distance between the front and rear of the tires</a:t>
            </a:r>
            <a:r>
              <a:rPr lang="en-US" dirty="0" smtClean="0"/>
              <a:t>.</a:t>
            </a:r>
          </a:p>
          <a:p>
            <a:pPr lvl="1"/>
            <a:r>
              <a:rPr lang="en-US" dirty="0"/>
              <a:t>Incorrect toe is the major cause of excessive tire wear</a:t>
            </a:r>
            <a:r>
              <a:rPr lang="en-US" dirty="0" smtClean="0"/>
              <a:t>!</a:t>
            </a:r>
          </a:p>
          <a:p>
            <a:pPr lvl="1"/>
            <a:r>
              <a:rPr lang="en-US" dirty="0"/>
              <a:t>Incorrect front toe does not cause a pull condition</a:t>
            </a:r>
            <a:r>
              <a:rPr lang="en-US" dirty="0" smtClean="0"/>
              <a:t>.</a:t>
            </a:r>
          </a:p>
          <a:p>
            <a:pPr lvl="1"/>
            <a:r>
              <a:rPr lang="en-US" dirty="0"/>
              <a:t>All vehicles can be adjusted for front toe</a:t>
            </a:r>
            <a:r>
              <a:rPr lang="en-US" dirty="0" smtClean="0"/>
              <a:t>.</a:t>
            </a:r>
          </a:p>
          <a:p>
            <a:pPr lvl="1"/>
            <a:r>
              <a:rPr lang="en-US" dirty="0"/>
              <a:t>Many vehicle manufacturers specify a slight amount of </a:t>
            </a:r>
            <a:r>
              <a:rPr lang="en-US" dirty="0" smtClean="0"/>
              <a:t>toe-in to </a:t>
            </a:r>
            <a:r>
              <a:rPr lang="en-US" dirty="0"/>
              <a:t>compensate for the natural tendency of the front wheels </a:t>
            </a:r>
            <a:r>
              <a:rPr lang="en-US" dirty="0" smtClean="0"/>
              <a:t>to spread </a:t>
            </a:r>
            <a:r>
              <a:rPr lang="en-US" dirty="0"/>
              <a:t>apart (become toed-out</a:t>
            </a:r>
            <a:r>
              <a:rPr lang="en-US" dirty="0" smtClean="0"/>
              <a:t>).</a:t>
            </a:r>
            <a:endParaRPr lang="en-US" dirty="0"/>
          </a:p>
        </p:txBody>
      </p:sp>
    </p:spTree>
    <p:extLst>
      <p:ext uri="{BB962C8B-B14F-4D97-AF65-F5344CB8AC3E}">
        <p14:creationId xmlns:p14="http://schemas.microsoft.com/office/powerpoint/2010/main" val="60401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124.23 </a:t>
            </a:r>
            <a:r>
              <a:rPr lang="en-IN" sz="2400" dirty="0">
                <a:latin typeface="Arial (Headings)"/>
              </a:rPr>
              <a:t>Zero toe. Note how both tires are parallel to each other as viewed from above the vehicle</a:t>
            </a:r>
            <a:endParaRPr lang="en-US" dirty="0"/>
          </a:p>
        </p:txBody>
      </p:sp>
      <p:pic>
        <p:nvPicPr>
          <p:cNvPr id="3" name="Picture 2" descr="A figure shows a car with its front tires parallel to each other as viewed from the top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187" y="2371723"/>
            <a:ext cx="7908630" cy="3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6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124.24 </a:t>
            </a:r>
            <a:r>
              <a:rPr lang="en-IN" sz="2000" dirty="0">
                <a:latin typeface="Arial (Headings)"/>
              </a:rPr>
              <a:t>Total toe is often expressed as an angle. Because both front wheels are tied together through the tie rods and </a:t>
            </a:r>
            <a:r>
              <a:rPr lang="en-IN" sz="2000" dirty="0" err="1">
                <a:latin typeface="Arial (Headings)"/>
              </a:rPr>
              <a:t>center</a:t>
            </a:r>
            <a:r>
              <a:rPr lang="en-IN" sz="2000" dirty="0">
                <a:latin typeface="Arial (Headings)"/>
              </a:rPr>
              <a:t> link, the toe angle is always equally split between the two front wheels when the vehicle moves forward</a:t>
            </a:r>
            <a:endParaRPr lang="en-US" sz="2000" dirty="0"/>
          </a:p>
        </p:txBody>
      </p:sp>
      <p:pic>
        <p:nvPicPr>
          <p:cNvPr id="3" name="Picture 2" descr="A figure shows axis of the front tires of the cars tilted inwards to meet at a point in front of the car, when viewed from above. The angle between the two axes at their meeting point is indicated as total to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333" y="3352799"/>
            <a:ext cx="7908630" cy="15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4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124.25 </a:t>
            </a:r>
            <a:r>
              <a:rPr lang="en-IN" sz="2400" dirty="0">
                <a:latin typeface="Arial (Headings)"/>
              </a:rPr>
              <a:t>Toe-in, also called positive (+) toe</a:t>
            </a:r>
            <a:endParaRPr lang="en-US" dirty="0"/>
          </a:p>
        </p:txBody>
      </p:sp>
      <p:pic>
        <p:nvPicPr>
          <p:cNvPr id="3" name="Picture 2" descr="A figure shows a car with its front tires pointing inwards as viewed from the top of the vehicle. The distance between the axis lines drawn from the tires on the front is smaller than the re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187" y="2314575"/>
            <a:ext cx="7908630" cy="3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3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DEFINITION OF WHEEL ALIGNMENT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 wheel alignment is the adjustment of the suspension and </a:t>
            </a:r>
            <a:r>
              <a:rPr lang="en-US" dirty="0" smtClean="0"/>
              <a:t>steering to </a:t>
            </a:r>
            <a:r>
              <a:rPr lang="en-US" dirty="0"/>
              <a:t>ensure proper vehicle handling with minimum tire wear</a:t>
            </a:r>
            <a:r>
              <a:rPr lang="en-US" dirty="0" smtClean="0"/>
              <a:t>.</a:t>
            </a:r>
          </a:p>
          <a:p>
            <a:r>
              <a:rPr lang="en-US" dirty="0"/>
              <a:t>The change in alignment angles may result </a:t>
            </a:r>
            <a:r>
              <a:rPr lang="en-US" dirty="0" smtClean="0"/>
              <a:t>from one </a:t>
            </a:r>
            <a:r>
              <a:rPr lang="en-US" dirty="0"/>
              <a:t>or more of the following conditions</a:t>
            </a:r>
            <a:r>
              <a:rPr lang="en-US" dirty="0" smtClean="0"/>
              <a:t>:</a:t>
            </a:r>
          </a:p>
          <a:p>
            <a:pPr lvl="1"/>
            <a:r>
              <a:rPr lang="en-US" dirty="0"/>
              <a:t>Wear of the steering and the suspension </a:t>
            </a:r>
            <a:r>
              <a:rPr lang="en-US" dirty="0" smtClean="0"/>
              <a:t>components</a:t>
            </a:r>
          </a:p>
          <a:p>
            <a:pPr lvl="1"/>
            <a:r>
              <a:rPr lang="en-US" dirty="0"/>
              <a:t>Bent or damaged steering and suspension </a:t>
            </a:r>
            <a:r>
              <a:rPr lang="en-US" dirty="0" smtClean="0"/>
              <a:t>parts</a:t>
            </a:r>
          </a:p>
          <a:p>
            <a:pPr lvl="1"/>
            <a:r>
              <a:rPr lang="en-US" dirty="0"/>
              <a:t>Sagging springs, which can change the ride height of the </a:t>
            </a:r>
            <a:r>
              <a:rPr lang="en-US" dirty="0" smtClean="0"/>
              <a:t>vehicle and </a:t>
            </a:r>
            <a:r>
              <a:rPr lang="en-US" dirty="0"/>
              <a:t>therefore the alignment angles</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124.26 </a:t>
            </a:r>
            <a:r>
              <a:rPr lang="en-IN" sz="2400" dirty="0">
                <a:latin typeface="Arial (Headings)"/>
              </a:rPr>
              <a:t>Toe-out, also called negative (−) toe</a:t>
            </a:r>
            <a:endParaRPr lang="en-US" dirty="0"/>
          </a:p>
        </p:txBody>
      </p:sp>
      <p:pic>
        <p:nvPicPr>
          <p:cNvPr id="3" name="Picture 2" descr="A figure shows a car with its front tires pointing outwards as viewed from the top of the vehicle. The distance between the axis lines drawn from the tires on the front is larger than the rea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187" y="2327229"/>
            <a:ext cx="7908630" cy="347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124.27 </a:t>
            </a:r>
            <a:r>
              <a:rPr lang="en-IN" sz="2000" dirty="0">
                <a:latin typeface="Arial (Headings)"/>
              </a:rPr>
              <a:t>This tire is just one month old! It was new and installed on the front of a vehicle that had about 1/4 inch (6 mm) of toe-out. By the time the customer returned to the tire store for an alignment, the tire was completely bald on the inside. </a:t>
            </a:r>
            <a:endParaRPr lang="en-US" dirty="0"/>
          </a:p>
        </p:txBody>
      </p:sp>
      <p:pic>
        <p:nvPicPr>
          <p:cNvPr id="3" name="Picture 2" descr="A photo shows a tire tread with no visible tread or completely bald on the inside and normal treads on the outsid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2944" y="2209800"/>
            <a:ext cx="2385116" cy="347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5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124.28 </a:t>
            </a:r>
            <a:r>
              <a:rPr lang="en-IN" sz="2400" dirty="0">
                <a:latin typeface="Arial (Headings)"/>
              </a:rPr>
              <a:t>Excessive toe-out and the type of wear that can occur to the side of both front tires</a:t>
            </a:r>
            <a:endParaRPr lang="en-US" dirty="0"/>
          </a:p>
        </p:txBody>
      </p:sp>
      <p:pic>
        <p:nvPicPr>
          <p:cNvPr id="3" name="Picture 2" descr="The figure also shows two tire treads, one with scuffing on inside of the shoulder and other with inner shoulder worn o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530" y="2990850"/>
            <a:ext cx="8025944" cy="22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8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124.29 </a:t>
            </a:r>
            <a:r>
              <a:rPr lang="en-IN" sz="2400" dirty="0">
                <a:latin typeface="Arial (Headings)"/>
              </a:rPr>
              <a:t>Excessive toe-in and the type of wear that can occur to the outside of both front tires</a:t>
            </a:r>
            <a:endParaRPr lang="en-US" dirty="0"/>
          </a:p>
        </p:txBody>
      </p:sp>
      <p:pic>
        <p:nvPicPr>
          <p:cNvPr id="3" name="Picture 2" descr="The figure also shows two tire treads, one with scuffing on outside of the shoulder and other with outer shoulder worn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538" y="3007180"/>
            <a:ext cx="8025928" cy="22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0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124.30 </a:t>
            </a:r>
            <a:r>
              <a:rPr lang="en-IN" sz="2400" dirty="0">
                <a:latin typeface="Arial (Headings)"/>
              </a:rPr>
              <a:t>Feather-edge wear pattern caused by excessive toe-in or toe-out</a:t>
            </a:r>
            <a:endParaRPr lang="en-US" dirty="0"/>
          </a:p>
        </p:txBody>
      </p:sp>
      <p:pic>
        <p:nvPicPr>
          <p:cNvPr id="3" name="Picture 2" descr="A figure shows a tire tread with its tread rib worn higher on one side and lower on the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6526" y="1776300"/>
            <a:ext cx="3790948" cy="436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2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124.31 </a:t>
            </a:r>
            <a:r>
              <a:rPr lang="en-IN" sz="2000" dirty="0">
                <a:latin typeface="Arial (Headings)"/>
              </a:rPr>
              <a:t>Rear toe-in (+). The rear toe (unlike the front toe) can be different for each wheel while the vehicle is moving forward because the rear wheels are not tied together as they are in the front</a:t>
            </a:r>
            <a:endParaRPr lang="en-US" sz="2000" dirty="0"/>
          </a:p>
        </p:txBody>
      </p:sp>
      <p:pic>
        <p:nvPicPr>
          <p:cNvPr id="3" name="Picture 2" descr="A figure shows a car with its rear tires pointing outwards as viewed from the top of the vehicle. The distance between the axis lines drawn from the tires on the front is smaller than the re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905" y="2362200"/>
            <a:ext cx="8026190" cy="345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124.32 </a:t>
            </a:r>
            <a:r>
              <a:rPr lang="en-IN" sz="2400" dirty="0">
                <a:latin typeface="Arial (Headings)"/>
              </a:rPr>
              <a:t>Incorrect toe can cause the tire to run sideways as it rolls, resulting in a diagonal wipe</a:t>
            </a:r>
            <a:endParaRPr lang="en-US" dirty="0"/>
          </a:p>
        </p:txBody>
      </p:sp>
      <p:pic>
        <p:nvPicPr>
          <p:cNvPr id="3" name="Picture 2" descr="A figure shows a diagonal wipe type of tire tread wear. A patch of treads is completely wiped out diagonally across the circumference of the tire.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7331" y="1828800"/>
            <a:ext cx="4449338" cy="429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4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124.33 </a:t>
            </a:r>
            <a:r>
              <a:rPr lang="en-IN" sz="2400" dirty="0">
                <a:latin typeface="Arial (Headings)"/>
              </a:rPr>
              <a:t>Diagonal wear such as shown here is usually caused by incorrect toe on the rear of a front-wheel-drive vehicle</a:t>
            </a:r>
            <a:endParaRPr lang="en-US" dirty="0"/>
          </a:p>
        </p:txBody>
      </p:sp>
      <p:pic>
        <p:nvPicPr>
          <p:cNvPr id="3" name="Picture 2" descr="A photo shows a diagonal wipe type of tire tread wear. Multiple patches of treads are completely wiped out diagonally across the circumference of the t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100" y="1877920"/>
            <a:ext cx="5257800" cy="42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7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124.34 </a:t>
            </a:r>
            <a:r>
              <a:rPr lang="en-IN" sz="2400" dirty="0">
                <a:latin typeface="Arial (Headings)"/>
              </a:rPr>
              <a:t>Toe on the front of most vehicles is adjusted by turning the tie rod sleeve, as shown</a:t>
            </a:r>
            <a:endParaRPr lang="en-US" dirty="0"/>
          </a:p>
        </p:txBody>
      </p:sp>
      <p:pic>
        <p:nvPicPr>
          <p:cNvPr id="3" name="Picture 2" descr="A figure shows a tie rod with an adjusting sleev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2075" y="1795239"/>
            <a:ext cx="6419850" cy="4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5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28" y="1752600"/>
            <a:ext cx="58578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88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ALIGNMENT RELATED PROBLEMS (1 OF 2)</a:t>
            </a:r>
            <a:endParaRPr lang="en-US" dirty="0">
              <a:latin typeface="+mj-lt"/>
            </a:endParaRPr>
          </a:p>
        </p:txBody>
      </p:sp>
      <p:sp>
        <p:nvSpPr>
          <p:cNvPr id="3" name="Content Placeholder 2"/>
          <p:cNvSpPr>
            <a:spLocks noGrp="1"/>
          </p:cNvSpPr>
          <p:nvPr>
            <p:ph idx="1"/>
          </p:nvPr>
        </p:nvSpPr>
        <p:spPr/>
        <p:txBody>
          <a:bodyPr/>
          <a:lstStyle/>
          <a:p>
            <a:r>
              <a:rPr lang="en-US" dirty="0" smtClean="0"/>
              <a:t>Pull</a:t>
            </a:r>
          </a:p>
          <a:p>
            <a:pPr lvl="1"/>
            <a:r>
              <a:rPr lang="en-US" dirty="0"/>
              <a:t>A pull is generally defined as a definite tug on the </a:t>
            </a:r>
            <a:r>
              <a:rPr lang="en-US" dirty="0" smtClean="0"/>
              <a:t>steering wheel </a:t>
            </a:r>
            <a:r>
              <a:rPr lang="en-US" dirty="0"/>
              <a:t>toward the left or the right while driving straight on a </a:t>
            </a:r>
            <a:r>
              <a:rPr lang="en-US" dirty="0" smtClean="0"/>
              <a:t>level road.</a:t>
            </a:r>
          </a:p>
          <a:p>
            <a:r>
              <a:rPr lang="en-US" dirty="0" smtClean="0"/>
              <a:t>Lead or Drift</a:t>
            </a:r>
          </a:p>
          <a:p>
            <a:pPr lvl="1"/>
            <a:r>
              <a:rPr lang="en-US" dirty="0"/>
              <a:t>A lead or drift is a mild pull that does </a:t>
            </a:r>
            <a:r>
              <a:rPr lang="en-US" dirty="0" smtClean="0"/>
              <a:t>not cause </a:t>
            </a:r>
            <a:r>
              <a:rPr lang="en-US" dirty="0"/>
              <a:t>a force on the steering wheel that the driver must counteract</a:t>
            </a:r>
            <a:r>
              <a:rPr lang="en-US" dirty="0" smtClean="0"/>
              <a:t>.</a:t>
            </a:r>
          </a:p>
          <a:p>
            <a:r>
              <a:rPr lang="en-US" dirty="0" smtClean="0"/>
              <a:t>Road Crown Effects</a:t>
            </a:r>
          </a:p>
          <a:p>
            <a:pPr lvl="1"/>
            <a:r>
              <a:rPr lang="en-US" dirty="0"/>
              <a:t>On </a:t>
            </a:r>
            <a:r>
              <a:rPr lang="en-US" dirty="0" smtClean="0"/>
              <a:t>a two-lane </a:t>
            </a:r>
            <a:r>
              <a:rPr lang="en-US" dirty="0"/>
              <a:t>road, the center of the road is often higher than the </a:t>
            </a:r>
            <a:r>
              <a:rPr lang="en-US" dirty="0" smtClean="0"/>
              <a:t>berms, resulting </a:t>
            </a:r>
            <a:r>
              <a:rPr lang="en-US" dirty="0"/>
              <a:t>in a road crown.</a:t>
            </a:r>
            <a:endParaRPr lang="en-US" dirty="0"/>
          </a:p>
        </p:txBody>
      </p:sp>
    </p:spTree>
    <p:extLst>
      <p:ext uri="{BB962C8B-B14F-4D97-AF65-F5344CB8AC3E}">
        <p14:creationId xmlns:p14="http://schemas.microsoft.com/office/powerpoint/2010/main" val="106104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124.35 </a:t>
            </a:r>
            <a:r>
              <a:rPr lang="en-IN" sz="2000" dirty="0">
                <a:latin typeface="Arial (Headings)"/>
              </a:rPr>
              <a:t>While the feathered or </a:t>
            </a:r>
            <a:r>
              <a:rPr lang="en-IN" sz="2000" dirty="0" err="1">
                <a:latin typeface="Arial (Headings)"/>
              </a:rPr>
              <a:t>sawtooth</a:t>
            </a:r>
            <a:r>
              <a:rPr lang="en-IN" sz="2000" dirty="0">
                <a:latin typeface="Arial (Headings)"/>
              </a:rPr>
              <a:t> tire tread wear pattern may not be noticeable to the eye, this wear can usually be felt by rubbing your hand across the tread of the tire</a:t>
            </a:r>
            <a:endParaRPr lang="en-US" sz="2000" dirty="0"/>
          </a:p>
        </p:txBody>
      </p:sp>
      <p:pic>
        <p:nvPicPr>
          <p:cNvPr id="3" name="Picture 2" descr="A text in the figure reads “sharp edges point in the direction of the toe problem (In – toe in or out – toe o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1465" y="1886405"/>
            <a:ext cx="4221069" cy="4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7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most significant effect of incorrect toe adjustment?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a:solidFill>
                  <a:schemeClr val="tx2"/>
                </a:solidFill>
              </a:rPr>
              <a:t>Incorrect toe is the major cause of excessive tire wear!</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AXIS INCLINATION</a:t>
            </a:r>
            <a:endParaRPr lang="en-US" dirty="0">
              <a:latin typeface="+mj-lt"/>
            </a:endParaRPr>
          </a:p>
        </p:txBody>
      </p:sp>
      <p:sp>
        <p:nvSpPr>
          <p:cNvPr id="3" name="Content Placeholder 2"/>
          <p:cNvSpPr>
            <a:spLocks noGrp="1"/>
          </p:cNvSpPr>
          <p:nvPr>
            <p:ph idx="1"/>
          </p:nvPr>
        </p:nvSpPr>
        <p:spPr/>
        <p:txBody>
          <a:bodyPr/>
          <a:lstStyle/>
          <a:p>
            <a:r>
              <a:rPr lang="en-US" dirty="0"/>
              <a:t>The steering axis is the angle formed between true vertical and </a:t>
            </a:r>
            <a:r>
              <a:rPr lang="en-US" dirty="0" smtClean="0"/>
              <a:t>an imaginary </a:t>
            </a:r>
            <a:r>
              <a:rPr lang="en-US" dirty="0"/>
              <a:t>line drawn between the upper and lower pivot points of </a:t>
            </a:r>
            <a:r>
              <a:rPr lang="en-US" dirty="0" smtClean="0"/>
              <a:t>the spindle.</a:t>
            </a:r>
          </a:p>
          <a:p>
            <a:r>
              <a:rPr lang="en-US" dirty="0"/>
              <a:t>The purpose of SAI is to provide an upper suspension </a:t>
            </a:r>
            <a:r>
              <a:rPr lang="en-US" dirty="0" smtClean="0"/>
              <a:t>pivot location </a:t>
            </a:r>
            <a:r>
              <a:rPr lang="en-US" dirty="0"/>
              <a:t>that causes the spindle to travel in an arc when </a:t>
            </a:r>
            <a:r>
              <a:rPr lang="en-US" dirty="0" smtClean="0"/>
              <a:t>turning, which </a:t>
            </a:r>
            <a:r>
              <a:rPr lang="en-US" dirty="0"/>
              <a:t>tends to raise the </a:t>
            </a:r>
            <a:r>
              <a:rPr lang="en-US" dirty="0" smtClean="0"/>
              <a:t>vehicle.</a:t>
            </a:r>
          </a:p>
          <a:p>
            <a:endParaRPr lang="en-US" dirty="0"/>
          </a:p>
        </p:txBody>
      </p:sp>
    </p:spTree>
    <p:extLst>
      <p:ext uri="{BB962C8B-B14F-4D97-AF65-F5344CB8AC3E}">
        <p14:creationId xmlns:p14="http://schemas.microsoft.com/office/powerpoint/2010/main" val="384436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42" y="304800"/>
            <a:ext cx="8229600" cy="1097280"/>
          </a:xfrm>
        </p:spPr>
        <p:txBody>
          <a:bodyPr/>
          <a:lstStyle/>
          <a:p>
            <a:r>
              <a:rPr lang="en-US" sz="1800" dirty="0">
                <a:latin typeface="Arial (Headings)"/>
              </a:rPr>
              <a:t>Figure 124.36 </a:t>
            </a:r>
            <a:r>
              <a:rPr lang="en-IN" sz="1800" dirty="0">
                <a:latin typeface="Arial (Headings)"/>
              </a:rPr>
              <a:t>The left illustration shows that the steering axis inclination angle is determined by drawing a line through the </a:t>
            </a:r>
            <a:r>
              <a:rPr lang="en-IN" sz="1800" dirty="0" err="1">
                <a:latin typeface="Arial (Headings)"/>
              </a:rPr>
              <a:t>center</a:t>
            </a:r>
            <a:r>
              <a:rPr lang="en-IN" sz="1800" dirty="0">
                <a:latin typeface="Arial (Headings)"/>
              </a:rPr>
              <a:t> of the upper and lower ball </a:t>
            </a:r>
            <a:r>
              <a:rPr lang="en-IN" sz="1800" dirty="0" smtClean="0">
                <a:latin typeface="Arial (Headings)"/>
              </a:rPr>
              <a:t>joints </a:t>
            </a:r>
            <a:r>
              <a:rPr lang="en-IN" sz="1800" dirty="0">
                <a:latin typeface="Arial (Headings)"/>
              </a:rPr>
              <a:t>The right illustration shows that the steering axis inclination angle is determined by drawing a line through the axis of the upper strut bearing mount assembly and the lower ball joint</a:t>
            </a:r>
            <a:endParaRPr lang="en-US" sz="1800" dirty="0"/>
          </a:p>
        </p:txBody>
      </p:sp>
      <p:pic>
        <p:nvPicPr>
          <p:cNvPr id="3" name="Picture 2" descr="The illustration on the left shows the steering axis inclination angle measured across the vertical reference of the tire and the steering axis, which is drawn through the center of the upper and lower ball joints connecting the suspension to the tire. The illustration on the right shows the steering axis inclination angle measured across the vertical reference of the tire and the steering axis, which is drawn through the axis of the upper strut bearing mount assembly and the lower ball joint connecting the suspension to the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5043" y="2209800"/>
            <a:ext cx="5638798" cy="364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0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124.37 </a:t>
            </a:r>
            <a:r>
              <a:rPr lang="en-IN" sz="2000" dirty="0">
                <a:latin typeface="Arial (Headings)"/>
              </a:rPr>
              <a:t>The SAI causes the spindle to travel in an arc when the wheels are turned. The weight of the vehicle is therefore used to help straighten the front tires after a turn and to help give directional stability</a:t>
            </a:r>
            <a:endParaRPr lang="en-US" dirty="0"/>
          </a:p>
        </p:txBody>
      </p:sp>
      <p:pic>
        <p:nvPicPr>
          <p:cNvPr id="3" name="Picture 2" descr="A figure shows a strut connected to a steering knuckle with a spindle and lower control arm. A downward arrow or an arc from the spindle in downward direction can be seen.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9906" y="1866900"/>
            <a:ext cx="2504188" cy="435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INCLUDED ANGLE</a:t>
            </a:r>
            <a:endParaRPr lang="en-US" dirty="0">
              <a:latin typeface="+mj-lt"/>
            </a:endParaRPr>
          </a:p>
        </p:txBody>
      </p:sp>
      <p:sp>
        <p:nvSpPr>
          <p:cNvPr id="3" name="Content Placeholder 2"/>
          <p:cNvSpPr>
            <a:spLocks noGrp="1"/>
          </p:cNvSpPr>
          <p:nvPr>
            <p:ph idx="1"/>
          </p:nvPr>
        </p:nvSpPr>
        <p:spPr/>
        <p:txBody>
          <a:bodyPr/>
          <a:lstStyle/>
          <a:p>
            <a:r>
              <a:rPr lang="en-US" dirty="0"/>
              <a:t>The included angle is the SAI added to the camber reading of </a:t>
            </a:r>
            <a:r>
              <a:rPr lang="en-US" dirty="0" smtClean="0"/>
              <a:t>the front </a:t>
            </a:r>
            <a:r>
              <a:rPr lang="en-US" dirty="0"/>
              <a:t>wheels only</a:t>
            </a:r>
            <a:r>
              <a:rPr lang="en-US" dirty="0" smtClean="0"/>
              <a:t>.</a:t>
            </a:r>
          </a:p>
          <a:p>
            <a:r>
              <a:rPr lang="en-US" dirty="0"/>
              <a:t>Included angle is an important angle to measure for diagnosis </a:t>
            </a:r>
            <a:r>
              <a:rPr lang="en-US" dirty="0" smtClean="0"/>
              <a:t>of vehicle </a:t>
            </a:r>
            <a:r>
              <a:rPr lang="en-US" dirty="0"/>
              <a:t>handling or tire wear problems</a:t>
            </a:r>
            <a:r>
              <a:rPr lang="en-US" dirty="0" smtClean="0"/>
              <a:t>.</a:t>
            </a:r>
          </a:p>
          <a:p>
            <a:r>
              <a:rPr lang="en-US" dirty="0"/>
              <a:t>For best handling both </a:t>
            </a:r>
            <a:r>
              <a:rPr lang="en-US" dirty="0" smtClean="0"/>
              <a:t>the included </a:t>
            </a:r>
            <a:r>
              <a:rPr lang="en-US" dirty="0"/>
              <a:t>angle and SAI should be within 1/2 degree of the </a:t>
            </a:r>
            <a:r>
              <a:rPr lang="en-US" dirty="0" smtClean="0"/>
              <a:t>other side </a:t>
            </a:r>
            <a:r>
              <a:rPr lang="en-US" dirty="0"/>
              <a:t>of the vehicle.</a:t>
            </a:r>
            <a:endParaRPr lang="en-US" dirty="0"/>
          </a:p>
        </p:txBody>
      </p:sp>
    </p:spTree>
    <p:extLst>
      <p:ext uri="{BB962C8B-B14F-4D97-AF65-F5344CB8AC3E}">
        <p14:creationId xmlns:p14="http://schemas.microsoft.com/office/powerpoint/2010/main" val="226818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124.38 </a:t>
            </a:r>
            <a:r>
              <a:rPr lang="en-IN" sz="2400" dirty="0">
                <a:latin typeface="Arial (Headings)"/>
              </a:rPr>
              <a:t>Included angle on a MacPherson-strut-type suspension</a:t>
            </a:r>
            <a:endParaRPr lang="en-US" dirty="0"/>
          </a:p>
        </p:txBody>
      </p:sp>
      <p:pic>
        <p:nvPicPr>
          <p:cNvPr id="3" name="Picture 2" descr="A figure shows a tire with a MacPherson-strut-type suspension. A steering axis inclination (SAI) angle axis is drawn along the strut and a camber axis is drawn along the tire. Text on the figure reads SAI plus camber equals included ang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8983" y="1588159"/>
            <a:ext cx="5166034" cy="455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124.39 </a:t>
            </a:r>
            <a:r>
              <a:rPr lang="en-IN" sz="2400" dirty="0">
                <a:latin typeface="Arial (Headings)"/>
              </a:rPr>
              <a:t>Included angle on an SLA-type suspension. The included angle is the SAI angle and the camber angle added together</a:t>
            </a:r>
            <a:endParaRPr lang="en-US" dirty="0"/>
          </a:p>
        </p:txBody>
      </p:sp>
      <p:pic>
        <p:nvPicPr>
          <p:cNvPr id="3" name="Picture 2" descr="The figure shows steering axis inclination (SAI) angle between the vertical axis and an axis drawn along the strut. A camber angle is shown between the vertical reference and a camber axis drawn along the tire. The angle formed by the steering axis inclination axis and the camber axis is marked as included ang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2915" y="1895638"/>
            <a:ext cx="4398170" cy="426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6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124.40 </a:t>
            </a:r>
            <a:r>
              <a:rPr lang="en-IN" sz="2000" dirty="0">
                <a:latin typeface="Arial (Headings)"/>
              </a:rPr>
              <a:t>Cradle placement. If the cradle is not replaced in the exact position after removal for a transmission or clutch replacement, the SAI, camber, and included angle will not be equal side to side</a:t>
            </a:r>
            <a:endParaRPr lang="en-US" sz="2000" dirty="0"/>
          </a:p>
        </p:txBody>
      </p:sp>
      <p:pic>
        <p:nvPicPr>
          <p:cNvPr id="3" name="Picture 2" descr="A figure shows tires with a suspension system connected to it. The SAI axis and camber axis are marked out in the figu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9335" y="2286000"/>
            <a:ext cx="6105330" cy="36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3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ALIGNMENT RELATED PROBLEMS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Wander</a:t>
            </a:r>
          </a:p>
          <a:p>
            <a:pPr lvl="1"/>
            <a:r>
              <a:rPr lang="en-US" dirty="0"/>
              <a:t>A wander is a condition where constant steering </a:t>
            </a:r>
            <a:r>
              <a:rPr lang="en-US" dirty="0" smtClean="0"/>
              <a:t>wheel corrections </a:t>
            </a:r>
            <a:r>
              <a:rPr lang="en-US" dirty="0"/>
              <a:t>are necessary to maintain a straight-ahead direction </a:t>
            </a:r>
            <a:r>
              <a:rPr lang="en-US" dirty="0" smtClean="0"/>
              <a:t>on a </a:t>
            </a:r>
            <a:r>
              <a:rPr lang="en-US" dirty="0"/>
              <a:t>straight, level road</a:t>
            </a:r>
            <a:r>
              <a:rPr lang="en-US" dirty="0" smtClean="0"/>
              <a:t>.</a:t>
            </a:r>
          </a:p>
          <a:p>
            <a:r>
              <a:rPr lang="en-US" dirty="0" smtClean="0"/>
              <a:t>Stiff Steering or Slow Return to Center</a:t>
            </a:r>
          </a:p>
          <a:p>
            <a:pPr lvl="1"/>
            <a:r>
              <a:rPr lang="en-US" dirty="0" smtClean="0"/>
              <a:t>Hard to steer problems caused by tires, low fluid, or mechanical binding.</a:t>
            </a:r>
          </a:p>
          <a:p>
            <a:r>
              <a:rPr lang="en-US" dirty="0" smtClean="0"/>
              <a:t>Tramp or Shimmy Vibrations</a:t>
            </a:r>
          </a:p>
          <a:p>
            <a:pPr lvl="1"/>
            <a:r>
              <a:rPr lang="en-US" dirty="0" smtClean="0"/>
              <a:t>Up and down or side-to-side vibrations caused by out of balance or defective tires and wheels.</a:t>
            </a:r>
            <a:endParaRPr lang="en-US" dirty="0"/>
          </a:p>
        </p:txBody>
      </p:sp>
    </p:spTree>
    <p:extLst>
      <p:ext uri="{BB962C8B-B14F-4D97-AF65-F5344CB8AC3E}">
        <p14:creationId xmlns:p14="http://schemas.microsoft.com/office/powerpoint/2010/main" val="135366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SCRUB RADIUS</a:t>
            </a:r>
            <a:endParaRPr lang="en-US" dirty="0">
              <a:latin typeface="+mj-lt"/>
            </a:endParaRPr>
          </a:p>
        </p:txBody>
      </p:sp>
      <p:sp>
        <p:nvSpPr>
          <p:cNvPr id="3" name="Content Placeholder 2"/>
          <p:cNvSpPr>
            <a:spLocks noGrp="1"/>
          </p:cNvSpPr>
          <p:nvPr>
            <p:ph idx="1"/>
          </p:nvPr>
        </p:nvSpPr>
        <p:spPr/>
        <p:txBody>
          <a:bodyPr/>
          <a:lstStyle/>
          <a:p>
            <a:r>
              <a:rPr lang="en-US" dirty="0"/>
              <a:t>Scrub radius refers to the distance</a:t>
            </a:r>
            <a:r>
              <a:rPr lang="en-US" i="1" dirty="0"/>
              <a:t> </a:t>
            </a:r>
            <a:r>
              <a:rPr lang="en-US" dirty="0"/>
              <a:t>between the line through </a:t>
            </a:r>
            <a:r>
              <a:rPr lang="en-US" dirty="0" smtClean="0"/>
              <a:t>the steering </a:t>
            </a:r>
            <a:r>
              <a:rPr lang="en-US" dirty="0"/>
              <a:t>axis and the centerline of the wheel at the contact </a:t>
            </a:r>
            <a:r>
              <a:rPr lang="en-US" dirty="0" smtClean="0"/>
              <a:t>point with </a:t>
            </a:r>
            <a:r>
              <a:rPr lang="en-US" dirty="0"/>
              <a:t>the road surface</a:t>
            </a:r>
            <a:r>
              <a:rPr lang="en-US" dirty="0" smtClean="0"/>
              <a:t>.</a:t>
            </a:r>
          </a:p>
          <a:p>
            <a:r>
              <a:rPr lang="en-US" dirty="0"/>
              <a:t>Scrub radius is not</a:t>
            </a:r>
            <a:r>
              <a:rPr lang="en-US" i="1" dirty="0"/>
              <a:t> </a:t>
            </a:r>
            <a:r>
              <a:rPr lang="en-US" dirty="0"/>
              <a:t>adjustable and cannot be measured</a:t>
            </a:r>
            <a:r>
              <a:rPr lang="en-US" dirty="0" smtClean="0"/>
              <a:t>.</a:t>
            </a:r>
          </a:p>
          <a:p>
            <a:pPr lvl="1"/>
            <a:r>
              <a:rPr lang="en-US" dirty="0"/>
              <a:t>A bent spindle can cause a change in the scrub </a:t>
            </a:r>
            <a:r>
              <a:rPr lang="en-US" dirty="0" smtClean="0"/>
              <a:t>radius.</a:t>
            </a:r>
          </a:p>
          <a:p>
            <a:pPr lvl="1"/>
            <a:r>
              <a:rPr lang="en-US" dirty="0" smtClean="0"/>
              <a:t>Changing </a:t>
            </a:r>
            <a:r>
              <a:rPr lang="en-US" dirty="0"/>
              <a:t>tire or wheel sizes can </a:t>
            </a:r>
            <a:r>
              <a:rPr lang="en-US" dirty="0" smtClean="0"/>
              <a:t>affect scrub radius.</a:t>
            </a:r>
            <a:endParaRPr lang="en-US" dirty="0"/>
          </a:p>
        </p:txBody>
      </p:sp>
    </p:spTree>
    <p:extLst>
      <p:ext uri="{BB962C8B-B14F-4D97-AF65-F5344CB8AC3E}">
        <p14:creationId xmlns:p14="http://schemas.microsoft.com/office/powerpoint/2010/main" val="427227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124.41 </a:t>
            </a:r>
            <a:r>
              <a:rPr lang="en-IN" sz="2000" dirty="0">
                <a:latin typeface="Arial (Headings)"/>
              </a:rPr>
              <a:t>A positive scrub radius (angle) is usually built into most SLA front suspensions, and a negative scrub radius is usually built into most MacPherson-</a:t>
            </a:r>
            <a:r>
              <a:rPr lang="en-IN" sz="2000" dirty="0" err="1">
                <a:latin typeface="Arial (Headings)"/>
              </a:rPr>
              <a:t>struttype</a:t>
            </a:r>
            <a:r>
              <a:rPr lang="en-IN" sz="2000" dirty="0">
                <a:latin typeface="Arial (Headings)"/>
              </a:rPr>
              <a:t> front suspensions</a:t>
            </a:r>
            <a:endParaRPr lang="en-US" sz="2000" dirty="0"/>
          </a:p>
        </p:txBody>
      </p:sp>
      <p:pic>
        <p:nvPicPr>
          <p:cNvPr id="3" name="Picture 2" descr="The figure shows two illustrations. The illustration on the left is a short-or long arm suspension system. Steering axis inclination angle, camber angle, camber line, vertical axis and steering axis are all marked out. The distance between the steering axis line and the camber line when they meet the road surface is shown as positive scrub angle. The illustration on the right is a strut suspension system. Steering axis inclination angle, camber angle, camber line, vertical axis and steering axis are all marked out. The distance between the steering axis line and the camber line when they meet the road surface is shown as negative scrub angle. In strut suspension type, the steering axis and camber line intersect each other before they meet the road surface whereas in the SAL suspension type, they do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475" y="2069605"/>
            <a:ext cx="6115050" cy="414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10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124.42 </a:t>
            </a:r>
            <a:r>
              <a:rPr lang="en-IN" sz="2000" dirty="0">
                <a:latin typeface="Arial (Headings)"/>
              </a:rPr>
              <a:t>With negative scrub radius, the imaginary line through the steering axis inclination (SAI) intersects the road outside of the </a:t>
            </a:r>
            <a:r>
              <a:rPr lang="en-IN" sz="2000" dirty="0" err="1">
                <a:latin typeface="Arial (Headings)"/>
              </a:rPr>
              <a:t>centerline</a:t>
            </a:r>
            <a:r>
              <a:rPr lang="en-IN" sz="2000" dirty="0">
                <a:latin typeface="Arial (Headings)"/>
              </a:rPr>
              <a:t> of the tire. With positive scrub radius, the SAI line intersects the road inside the </a:t>
            </a:r>
            <a:r>
              <a:rPr lang="en-IN" sz="2000" dirty="0" err="1">
                <a:latin typeface="Arial (Headings)"/>
              </a:rPr>
              <a:t>centerline</a:t>
            </a:r>
            <a:r>
              <a:rPr lang="en-IN" sz="2000" dirty="0">
                <a:latin typeface="Arial (Headings)"/>
              </a:rPr>
              <a:t> of the tires</a:t>
            </a:r>
            <a:endParaRPr lang="en-US" dirty="0"/>
          </a:p>
        </p:txBody>
      </p:sp>
      <p:pic>
        <p:nvPicPr>
          <p:cNvPr id="3" name="Picture 2" descr="The SAI line and wheel center line are marked out for the tires and the suspension setup shown in the figure. In the suspension setup on the left, the tire is attached to the steering knuckle spindle inwards. The distance between the steering axis line and the wheel center line when they meet the road surface is shown as negative scrub radius and axis line and center lines intersect before reaching the road surface. In the suspension setup of the right, the tire is attached to the steering knuckle spindle outwards. The distance between the steering axis line and the wheel center line when they meet the road surface is shown as positive scrub radius and axis line and center lines do not intersect before reaching the road surfac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475" y="2057400"/>
            <a:ext cx="6115050" cy="38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4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US" sz="1800" dirty="0">
                <a:latin typeface="Arial (Headings)"/>
              </a:rPr>
              <a:t>Figure 124.43 </a:t>
            </a:r>
            <a:r>
              <a:rPr lang="en-IN" sz="1800" dirty="0">
                <a:latin typeface="Arial (Headings)"/>
              </a:rPr>
              <a:t>With a positive scrub radius, the pivot point, marked with a + mark, is inside the </a:t>
            </a:r>
            <a:r>
              <a:rPr lang="en-IN" sz="1800" dirty="0" err="1">
                <a:latin typeface="Arial (Headings)"/>
              </a:rPr>
              <a:t>centerline</a:t>
            </a:r>
            <a:r>
              <a:rPr lang="en-IN" sz="1800" dirty="0">
                <a:latin typeface="Arial (Headings)"/>
              </a:rPr>
              <a:t> of the tire and will cause the wheel to turn toward the outside, especially during braking. </a:t>
            </a:r>
            <a:r>
              <a:rPr lang="en-IN" sz="1800" dirty="0" smtClean="0">
                <a:latin typeface="Arial (Headings)"/>
              </a:rPr>
              <a:t>Negative </a:t>
            </a:r>
            <a:r>
              <a:rPr lang="en-IN" sz="1800" dirty="0">
                <a:latin typeface="Arial (Headings)"/>
              </a:rPr>
              <a:t>scrub radius, as is used with most front-wheel-drive vehicles, generates an inward force on the tires</a:t>
            </a:r>
            <a:endParaRPr lang="en-US" sz="1800" dirty="0"/>
          </a:p>
        </p:txBody>
      </p:sp>
      <p:pic>
        <p:nvPicPr>
          <p:cNvPr id="3" name="Picture 2" descr="In the first tire, where the tire has positive scrub radius and toe out, the pivot point is marked inwards on the tire. In the second tire, where the tire has zero scrub radius, the pivot point is marked on the center of the tire. In the third tire, where the tire has negative scrub radius and toe in, the pivot point is marked outwards on the t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8101" y="2290966"/>
            <a:ext cx="5527796" cy="392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5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TURNING RADIUS (TOE-OUT ON TURNS)</a:t>
            </a:r>
            <a:endParaRPr lang="en-US" dirty="0">
              <a:latin typeface="+mj-lt"/>
            </a:endParaRPr>
          </a:p>
        </p:txBody>
      </p:sp>
      <p:sp>
        <p:nvSpPr>
          <p:cNvPr id="3" name="Content Placeholder 2"/>
          <p:cNvSpPr>
            <a:spLocks noGrp="1"/>
          </p:cNvSpPr>
          <p:nvPr>
            <p:ph idx="1"/>
          </p:nvPr>
        </p:nvSpPr>
        <p:spPr/>
        <p:txBody>
          <a:bodyPr/>
          <a:lstStyle/>
          <a:p>
            <a:r>
              <a:rPr lang="en-US" dirty="0"/>
              <a:t>Whenever a vehicle turns a corner, the inside wheel has to turn at </a:t>
            </a:r>
            <a:r>
              <a:rPr lang="en-US" dirty="0" smtClean="0"/>
              <a:t>a sharper </a:t>
            </a:r>
            <a:r>
              <a:rPr lang="en-US" dirty="0"/>
              <a:t>angle than the outside wheel because the inside wheel </a:t>
            </a:r>
            <a:r>
              <a:rPr lang="en-US" dirty="0" smtClean="0"/>
              <a:t>has a </a:t>
            </a:r>
            <a:r>
              <a:rPr lang="en-US" dirty="0"/>
              <a:t>shorter distance to travel</a:t>
            </a:r>
            <a:r>
              <a:rPr lang="en-US" dirty="0" smtClean="0"/>
              <a:t>.</a:t>
            </a:r>
          </a:p>
          <a:p>
            <a:r>
              <a:rPr lang="en-US" dirty="0"/>
              <a:t>Turning radius is a nonadjustable </a:t>
            </a:r>
            <a:r>
              <a:rPr lang="en-US" dirty="0" smtClean="0"/>
              <a:t>angle.</a:t>
            </a:r>
          </a:p>
          <a:p>
            <a:r>
              <a:rPr lang="en-US" dirty="0"/>
              <a:t>Symptoms of </a:t>
            </a:r>
            <a:r>
              <a:rPr lang="en-US" dirty="0" smtClean="0"/>
              <a:t>out-of-specification </a:t>
            </a:r>
            <a:r>
              <a:rPr lang="en-US" dirty="0"/>
              <a:t>turning angle include the following</a:t>
            </a:r>
            <a:r>
              <a:rPr lang="en-US" dirty="0" smtClean="0"/>
              <a:t>:</a:t>
            </a:r>
          </a:p>
          <a:p>
            <a:pPr lvl="1"/>
            <a:r>
              <a:rPr lang="en-US" dirty="0"/>
              <a:t>Tire squeal noise during normal </a:t>
            </a:r>
            <a:r>
              <a:rPr lang="en-US" dirty="0" smtClean="0"/>
              <a:t>cornering.</a:t>
            </a:r>
          </a:p>
          <a:p>
            <a:pPr lvl="1"/>
            <a:r>
              <a:rPr lang="en-US" dirty="0"/>
              <a:t>Scuffed tire wear</a:t>
            </a:r>
            <a:endParaRPr lang="en-US" dirty="0"/>
          </a:p>
        </p:txBody>
      </p:sp>
    </p:spTree>
    <p:extLst>
      <p:ext uri="{BB962C8B-B14F-4D97-AF65-F5344CB8AC3E}">
        <p14:creationId xmlns:p14="http://schemas.microsoft.com/office/powerpoint/2010/main" val="165788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124.44 </a:t>
            </a:r>
            <a:r>
              <a:rPr lang="en-IN" sz="2400" dirty="0">
                <a:latin typeface="Arial (Headings)"/>
              </a:rPr>
              <a:t>To provide handling, the inside wheel has to turn at a greater turning radius than the outside wheel</a:t>
            </a:r>
            <a:endParaRPr lang="en-US" dirty="0"/>
          </a:p>
        </p:txBody>
      </p:sp>
      <p:pic>
        <p:nvPicPr>
          <p:cNvPr id="3" name="Picture 2" descr="A figure shows a car taking a left turn. The inside wheel has turned 20 degrees and the outer tire has turned 18 degre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298" y="2186663"/>
            <a:ext cx="7873404" cy="380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5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124.45 </a:t>
            </a:r>
            <a:r>
              <a:rPr lang="en-IN" sz="2400" dirty="0">
                <a:latin typeface="Arial (Headings)"/>
              </a:rPr>
              <a:t>The proper toe-out on turns is achieved by angling the steering arms</a:t>
            </a:r>
            <a:endParaRPr lang="en-US" dirty="0"/>
          </a:p>
        </p:txBody>
      </p:sp>
      <p:pic>
        <p:nvPicPr>
          <p:cNvPr id="3" name="Picture 2" descr="A figure shows lines drawn from the steering arms on both the wheels of a car. The lines drawn from the steering arms intersect at the center of the rear ax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298" y="2456154"/>
            <a:ext cx="7873404" cy="325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6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SETBACK</a:t>
            </a:r>
            <a:endParaRPr lang="en-US" dirty="0">
              <a:latin typeface="+mj-lt"/>
            </a:endParaRPr>
          </a:p>
        </p:txBody>
      </p:sp>
      <p:sp>
        <p:nvSpPr>
          <p:cNvPr id="3" name="Content Placeholder 2"/>
          <p:cNvSpPr>
            <a:spLocks noGrp="1"/>
          </p:cNvSpPr>
          <p:nvPr>
            <p:ph idx="1"/>
          </p:nvPr>
        </p:nvSpPr>
        <p:spPr/>
        <p:txBody>
          <a:bodyPr/>
          <a:lstStyle/>
          <a:p>
            <a:r>
              <a:rPr lang="en-US" dirty="0"/>
              <a:t>Setback is the angle formed by a line drawn perpendicular (at </a:t>
            </a:r>
            <a:r>
              <a:rPr lang="en-US" dirty="0" smtClean="0"/>
              <a:t>90 degrees</a:t>
            </a:r>
            <a:r>
              <a:rPr lang="en-US" dirty="0"/>
              <a:t>) to the front axles</a:t>
            </a:r>
            <a:r>
              <a:rPr lang="en-US" dirty="0" smtClean="0"/>
              <a:t>.</a:t>
            </a:r>
          </a:p>
          <a:p>
            <a:r>
              <a:rPr lang="en-US" dirty="0"/>
              <a:t>Setback is a nonadjustable measurement, even though it </a:t>
            </a:r>
            <a:r>
              <a:rPr lang="en-US" dirty="0" smtClean="0"/>
              <a:t>may be </a:t>
            </a:r>
            <a:r>
              <a:rPr lang="en-US" dirty="0"/>
              <a:t>corrected</a:t>
            </a:r>
            <a:r>
              <a:rPr lang="en-US" dirty="0" smtClean="0"/>
              <a:t>.</a:t>
            </a:r>
          </a:p>
          <a:p>
            <a:r>
              <a:rPr lang="en-US" dirty="0"/>
              <a:t>Setback can be measured with a four-wheel alignment </a:t>
            </a:r>
            <a:r>
              <a:rPr lang="en-US" dirty="0" smtClean="0"/>
              <a:t>machine.</a:t>
            </a:r>
            <a:endParaRPr lang="en-US" dirty="0"/>
          </a:p>
        </p:txBody>
      </p:sp>
    </p:spTree>
    <p:extLst>
      <p:ext uri="{BB962C8B-B14F-4D97-AF65-F5344CB8AC3E}">
        <p14:creationId xmlns:p14="http://schemas.microsoft.com/office/powerpoint/2010/main" val="63643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124.46 </a:t>
            </a:r>
            <a:r>
              <a:rPr lang="en-IN" sz="2800" dirty="0"/>
              <a:t>(a) Positive setback</a:t>
            </a:r>
            <a:endParaRPr lang="en-US" sz="2800" dirty="0"/>
          </a:p>
        </p:txBody>
      </p:sp>
      <p:pic>
        <p:nvPicPr>
          <p:cNvPr id="3" name="Picture 2" descr="A figure illustrates a positive setback in a vehicle. The right front wheel is set back farther than the le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193" y="1998134"/>
            <a:ext cx="8045614" cy="361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0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124.46 </a:t>
            </a:r>
            <a:r>
              <a:rPr lang="en-IN" sz="2800" dirty="0"/>
              <a:t>(b) Negative setback</a:t>
            </a:r>
            <a:endParaRPr lang="en-US" sz="2800" dirty="0"/>
          </a:p>
        </p:txBody>
      </p:sp>
      <p:pic>
        <p:nvPicPr>
          <p:cNvPr id="3" name="Picture 2" descr="A figure illustrates a negative setback in a vehicle. The left front wheel is set back farther than the righ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193" y="2017443"/>
            <a:ext cx="8045614" cy="357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0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124.1 </a:t>
            </a:r>
            <a:r>
              <a:rPr lang="en-IN" sz="2400" dirty="0">
                <a:latin typeface="Arial (Headings)"/>
              </a:rPr>
              <a:t>A pull is usually defined as a tug on the steering wheel toward one side or the other</a:t>
            </a:r>
            <a:endParaRPr lang="en-US" sz="2400" dirty="0"/>
          </a:p>
        </p:txBody>
      </p:sp>
      <p:pic>
        <p:nvPicPr>
          <p:cNvPr id="5" name="Picture 2" descr="A figure illustrates change in path of a vehicle from one lane to an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643" y="2466976"/>
            <a:ext cx="7846192" cy="30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124.47 Cradle placement affects setback</a:t>
            </a:r>
            <a:endParaRPr lang="en-US" dirty="0"/>
          </a:p>
        </p:txBody>
      </p:sp>
      <p:pic>
        <p:nvPicPr>
          <p:cNvPr id="3" name="Picture 2" descr="A figure shows a gap between the front edges of the right and left tire of a car. The cradle inside the engine bay has a centerline at an angle to the geometric centerline of the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193" y="2133300"/>
            <a:ext cx="8045614" cy="334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3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THRUST ANGLE</a:t>
            </a:r>
            <a:endParaRPr lang="en-US" dirty="0">
              <a:latin typeface="+mj-lt"/>
            </a:endParaRPr>
          </a:p>
        </p:txBody>
      </p:sp>
      <p:sp>
        <p:nvSpPr>
          <p:cNvPr id="3" name="Content Placeholder 2"/>
          <p:cNvSpPr>
            <a:spLocks noGrp="1"/>
          </p:cNvSpPr>
          <p:nvPr>
            <p:ph idx="1"/>
          </p:nvPr>
        </p:nvSpPr>
        <p:spPr/>
        <p:txBody>
          <a:bodyPr/>
          <a:lstStyle/>
          <a:p>
            <a:r>
              <a:rPr lang="en-US" dirty="0"/>
              <a:t>Thrust angle is the angle of the rear wheels as determined by </a:t>
            </a:r>
            <a:r>
              <a:rPr lang="en-US" dirty="0" smtClean="0"/>
              <a:t>the total </a:t>
            </a:r>
            <a:r>
              <a:rPr lang="en-US" dirty="0"/>
              <a:t>rear toe</a:t>
            </a:r>
            <a:r>
              <a:rPr lang="en-US" dirty="0" smtClean="0"/>
              <a:t>.</a:t>
            </a:r>
          </a:p>
          <a:p>
            <a:r>
              <a:rPr lang="en-US" dirty="0" smtClean="0"/>
              <a:t>The total </a:t>
            </a:r>
            <a:r>
              <a:rPr lang="en-US" dirty="0"/>
              <a:t>of the rear toe setting determines the thrust line, or the </a:t>
            </a:r>
            <a:r>
              <a:rPr lang="en-US" dirty="0" smtClean="0"/>
              <a:t>direction the </a:t>
            </a:r>
            <a:r>
              <a:rPr lang="en-US" dirty="0"/>
              <a:t>rear wheels are pointed.</a:t>
            </a:r>
            <a:endParaRPr lang="en-US" dirty="0"/>
          </a:p>
        </p:txBody>
      </p:sp>
    </p:spTree>
    <p:extLst>
      <p:ext uri="{BB962C8B-B14F-4D97-AF65-F5344CB8AC3E}">
        <p14:creationId xmlns:p14="http://schemas.microsoft.com/office/powerpoint/2010/main" val="247830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124.48 (a) Zero thrust angle</a:t>
            </a:r>
            <a:endParaRPr lang="en-US" dirty="0"/>
          </a:p>
        </p:txBody>
      </p:sp>
      <p:pic>
        <p:nvPicPr>
          <p:cNvPr id="3" name="Picture 2" descr="A figure shows a car’s thrust line passing through the geometric centerline of the car. The rear wheels show zero to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193" y="2319958"/>
            <a:ext cx="8045614" cy="297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7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124.48 (b)</a:t>
            </a:r>
            <a:r>
              <a:rPr lang="en-IN" sz="2400" dirty="0">
                <a:latin typeface="Arial (Headings)"/>
              </a:rPr>
              <a:t> Thrust line to the right</a:t>
            </a:r>
            <a:endParaRPr lang="en-US" dirty="0"/>
          </a:p>
        </p:txBody>
      </p:sp>
      <p:pic>
        <p:nvPicPr>
          <p:cNvPr id="3" name="Picture 2" descr="A figure shows a car with both its rear wheels rightwards when seen from the top. The thrust line is shown tilted towards the right of the geometric centerline of the ca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96" y="2133600"/>
            <a:ext cx="7952408" cy="33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9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124.48 (c) </a:t>
            </a:r>
            <a:r>
              <a:rPr lang="en-IN" sz="2400" dirty="0">
                <a:latin typeface="Arial (Headings)"/>
              </a:rPr>
              <a:t>Thrust line to the left</a:t>
            </a:r>
            <a:endParaRPr lang="en-US" dirty="0"/>
          </a:p>
        </p:txBody>
      </p:sp>
      <p:pic>
        <p:nvPicPr>
          <p:cNvPr id="3" name="Picture 2" descr="A figure shows a car with both its rear wheels leftwards when seen from the top. The thrust line is shown tilted towards the left of the geometric centerline of the ca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804" y="2133600"/>
            <a:ext cx="7892391" cy="33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1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TRACKING</a:t>
            </a:r>
            <a:endParaRPr lang="en-US" dirty="0">
              <a:latin typeface="+mj-lt"/>
            </a:endParaRPr>
          </a:p>
        </p:txBody>
      </p:sp>
      <p:sp>
        <p:nvSpPr>
          <p:cNvPr id="3" name="Content Placeholder 2"/>
          <p:cNvSpPr>
            <a:spLocks noGrp="1"/>
          </p:cNvSpPr>
          <p:nvPr>
            <p:ph idx="1"/>
          </p:nvPr>
        </p:nvSpPr>
        <p:spPr/>
        <p:txBody>
          <a:bodyPr/>
          <a:lstStyle/>
          <a:p>
            <a:r>
              <a:rPr lang="en-US" dirty="0"/>
              <a:t>The rear wheels should track directly behind the front wheels</a:t>
            </a:r>
            <a:r>
              <a:rPr lang="en-US" dirty="0" smtClean="0"/>
              <a:t>.</a:t>
            </a:r>
          </a:p>
          <a:p>
            <a:r>
              <a:rPr lang="en-US" dirty="0"/>
              <a:t>If the vehicle has been involved in an accident, it is </a:t>
            </a:r>
            <a:r>
              <a:rPr lang="en-US" dirty="0" smtClean="0"/>
              <a:t>possible that </a:t>
            </a:r>
            <a:r>
              <a:rPr lang="en-US" dirty="0"/>
              <a:t>the frame or rear axle mounting could cause dog tracking</a:t>
            </a:r>
            <a:r>
              <a:rPr lang="en-US" dirty="0" smtClean="0"/>
              <a:t>.</a:t>
            </a:r>
          </a:p>
          <a:p>
            <a:r>
              <a:rPr lang="en-US" dirty="0"/>
              <a:t>Dog tracking is an alignment condition that is caused by having </a:t>
            </a:r>
            <a:r>
              <a:rPr lang="en-US" dirty="0" smtClean="0"/>
              <a:t>the rear </a:t>
            </a:r>
            <a:r>
              <a:rPr lang="en-US" dirty="0"/>
              <a:t>wheel toe angles out of line with the front wheels causing </a:t>
            </a:r>
            <a:r>
              <a:rPr lang="en-US" dirty="0" smtClean="0"/>
              <a:t>the vehicle </a:t>
            </a:r>
            <a:r>
              <a:rPr lang="en-US" dirty="0"/>
              <a:t>to travel slightly </a:t>
            </a:r>
            <a:r>
              <a:rPr lang="en-US" dirty="0" smtClean="0"/>
              <a:t>sideways.</a:t>
            </a:r>
            <a:endParaRPr lang="en-US" dirty="0"/>
          </a:p>
        </p:txBody>
      </p:sp>
    </p:spTree>
    <p:extLst>
      <p:ext uri="{BB962C8B-B14F-4D97-AF65-F5344CB8AC3E}">
        <p14:creationId xmlns:p14="http://schemas.microsoft.com/office/powerpoint/2010/main" val="77572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124.49 (a) Proper tracking</a:t>
            </a:r>
            <a:endParaRPr lang="en-US" dirty="0"/>
          </a:p>
        </p:txBody>
      </p:sp>
      <p:pic>
        <p:nvPicPr>
          <p:cNvPr id="3" name="Picture 2" descr="A figure shows a car with its thrust line passing through the geometric centerline of the car. The rear wheels and front wheels align in a straight line.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604" y="1888067"/>
            <a:ext cx="7802792" cy="383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3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124.49 (b) </a:t>
            </a:r>
            <a:r>
              <a:rPr lang="en-IN" sz="2400" dirty="0">
                <a:latin typeface="Arial (Headings)"/>
              </a:rPr>
              <a:t>Front wheels steering toward thrust line</a:t>
            </a:r>
            <a:endParaRPr lang="en-US" dirty="0"/>
          </a:p>
        </p:txBody>
      </p:sp>
      <p:pic>
        <p:nvPicPr>
          <p:cNvPr id="3" name="Picture 2" descr="A figure shows a car with its thrust line tilted to the left of the geometric centerline of the car. The rear wheels and front wheels do not align in a straight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604" y="1891208"/>
            <a:ext cx="7802792" cy="383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6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FOUR-WHEEL ALIGNMENT</a:t>
            </a:r>
            <a:endParaRPr lang="en-US" dirty="0">
              <a:latin typeface="+mj-lt"/>
            </a:endParaRPr>
          </a:p>
        </p:txBody>
      </p:sp>
      <p:sp>
        <p:nvSpPr>
          <p:cNvPr id="3" name="Content Placeholder 2"/>
          <p:cNvSpPr>
            <a:spLocks noGrp="1"/>
          </p:cNvSpPr>
          <p:nvPr>
            <p:ph idx="1"/>
          </p:nvPr>
        </p:nvSpPr>
        <p:spPr/>
        <p:txBody>
          <a:bodyPr/>
          <a:lstStyle/>
          <a:p>
            <a:r>
              <a:rPr lang="en-US" dirty="0"/>
              <a:t>Four-wheel alignment refers to the checking and/or </a:t>
            </a:r>
            <a:r>
              <a:rPr lang="en-US" dirty="0" smtClean="0"/>
              <a:t>adjustment of </a:t>
            </a:r>
            <a:r>
              <a:rPr lang="en-US" dirty="0"/>
              <a:t>all four wheels</a:t>
            </a:r>
            <a:r>
              <a:rPr lang="en-US" dirty="0" smtClean="0"/>
              <a:t>.</a:t>
            </a:r>
          </a:p>
          <a:p>
            <a:r>
              <a:rPr lang="en-US" dirty="0"/>
              <a:t>Four-wheel alignment is important for </a:t>
            </a:r>
            <a:r>
              <a:rPr lang="en-US" dirty="0" smtClean="0"/>
              <a:t>proper handling </a:t>
            </a:r>
            <a:r>
              <a:rPr lang="en-US" dirty="0"/>
              <a:t>and tire wear.</a:t>
            </a:r>
            <a:endParaRPr lang="en-US" dirty="0"/>
          </a:p>
        </p:txBody>
      </p:sp>
    </p:spTree>
    <p:extLst>
      <p:ext uri="{BB962C8B-B14F-4D97-AF65-F5344CB8AC3E}">
        <p14:creationId xmlns:p14="http://schemas.microsoft.com/office/powerpoint/2010/main" val="201818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124.2 </a:t>
            </a:r>
            <a:r>
              <a:rPr lang="en-IN" sz="2800" dirty="0">
                <a:latin typeface="Arial (Headings)"/>
              </a:rPr>
              <a:t>The crown of the road refers to the angle or slope of the roadway needed to drain water off the pavement</a:t>
            </a:r>
            <a:endParaRPr lang="en-US" sz="2800" dirty="0">
              <a:latin typeface="+mj-lt"/>
            </a:endParaRPr>
          </a:p>
        </p:txBody>
      </p:sp>
      <p:pic>
        <p:nvPicPr>
          <p:cNvPr id="6" name="Picture 2" descr="A figure shows a vehicle travelling on a two-lane road. The center of the road is at a higher level than the edge and it is termed as crown of road. The vehicle tilts as per the slope on the ro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215" y="2324100"/>
            <a:ext cx="7759326" cy="383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124.3 </a:t>
            </a:r>
            <a:r>
              <a:rPr lang="en-IN" sz="2800" dirty="0">
                <a:latin typeface="Arial (Headings)"/>
              </a:rPr>
              <a:t>Wander is an unstable condition requiring constant driver corrections</a:t>
            </a:r>
            <a:endParaRPr lang="en-US" sz="2800" dirty="0">
              <a:latin typeface="+mj-lt"/>
            </a:endParaRPr>
          </a:p>
        </p:txBody>
      </p:sp>
      <p:pic>
        <p:nvPicPr>
          <p:cNvPr id="4" name="Picture 2" descr="A figure illustrates change in path for a vehicle in a crooked manner from one lane to an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9828" y="2476501"/>
            <a:ext cx="7890100" cy="303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405</TotalTime>
  <Words>2314</Words>
  <Application>Microsoft Office PowerPoint</Application>
  <PresentationFormat>On-screen Show (4:3)</PresentationFormat>
  <Paragraphs>154</Paragraphs>
  <Slides>79</Slides>
  <Notes>0</Notes>
  <HiddenSlides>0</HiddenSlides>
  <MMClips>0</MMClips>
  <ScaleCrop>false</ScaleCrop>
  <HeadingPairs>
    <vt:vector size="4" baseType="variant">
      <vt:variant>
        <vt:lpstr>Theme</vt:lpstr>
      </vt:variant>
      <vt:variant>
        <vt:i4>6</vt:i4>
      </vt:variant>
      <vt:variant>
        <vt:lpstr>Slide Titles</vt:lpstr>
      </vt:variant>
      <vt:variant>
        <vt:i4>79</vt:i4>
      </vt:variant>
    </vt:vector>
  </HeadingPairs>
  <TitlesOfParts>
    <vt:vector size="8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DEFINITION OF WHEEL ALIGNMENT</vt:lpstr>
      <vt:lpstr>ALIGNMENT RELATED PROBLEMS (1 OF 2)</vt:lpstr>
      <vt:lpstr>ALIGNMENT RELATED PROBLEMS (2 OF 2)</vt:lpstr>
      <vt:lpstr>Figure 124.1 A pull is usually defined as a tug on the steering wheel toward one side or the other</vt:lpstr>
      <vt:lpstr>Figure 124.2 The crown of the road refers to the angle or slope of the roadway needed to drain water off the pavement</vt:lpstr>
      <vt:lpstr>Figure 124.3 Wander is an unstable condition requiring constant driver corrections</vt:lpstr>
      <vt:lpstr>CAMBER</vt:lpstr>
      <vt:lpstr>Figure 124.4 Positive camber. The dotted line represents true vertical, and the solid line represents the angle of the wheel</vt:lpstr>
      <vt:lpstr>Figure 124.5 Negative camber. The dotted line represents true vertical and the solid line represents the angle of the wheel</vt:lpstr>
      <vt:lpstr>Figure 124.6 Zero camber. Note that the angle of the tire is true vertical</vt:lpstr>
      <vt:lpstr>Figure 124.7 Excessive positive camber and how the front tires would wear due to the excessive camber</vt:lpstr>
      <vt:lpstr>Figure 124.8 Excessive negative camber and how the front tires would wear due to the excessive camber</vt:lpstr>
      <vt:lpstr>Figure 124.9 Positive camber tilts the tire and forms a cone shape that causes the wheel to roll away or pull outward toward the point of the cone</vt:lpstr>
      <vt:lpstr>Figure 124.10 Negative camber creates a pulling force toward the center of the vehicle</vt:lpstr>
      <vt:lpstr>Figure 124.11 If camber angles are different from one side to the other, the vehicle will pull toward the side with the most camber</vt:lpstr>
      <vt:lpstr>Figure 124.12 Positive camber applies the vehicle weight toward the larger inner wheel bearing. This is desirable because the larger inner bearing is designed to carry more vehicle weight than the smaller outer bearing</vt:lpstr>
      <vt:lpstr>Figure 124.13 Negative camber applies the vehicle weight to the smaller outer wheel bearing. Excessive negative camber, therefore, may contribute to outer wheel bearing failure</vt:lpstr>
      <vt:lpstr>QUESTION 1: ?</vt:lpstr>
      <vt:lpstr>ANSWER 1:</vt:lpstr>
      <vt:lpstr>CASTER</vt:lpstr>
      <vt:lpstr>Figure 124.14 Zero caster</vt:lpstr>
      <vt:lpstr>Figure 124.15 Positive (+) caster</vt:lpstr>
      <vt:lpstr>Figure 124.16 Negative (−) caster is seldom specified on today’s vehicles because it tends to make the vehicle unstable at highway speeds. Negative caster was specified on some older vehicles not equipped with power steering to help reduce the steering effort</vt:lpstr>
      <vt:lpstr>Figure 124.17 As the spindle rotates, it lifts the weight of the vehicle due to the angle of the steering axis</vt:lpstr>
      <vt:lpstr>Figure 124.18 Vehicle weight tends to lower the spindle, which returns the steering to the straight-ahead position</vt:lpstr>
      <vt:lpstr>Figure 124.19 High caster provides a road shock path to the vehicle</vt:lpstr>
      <vt:lpstr>Figure 124.20 A steering dampener is used on many pickup trucks, sport-utility vehicles (SUVs), and many luxury vehicles designed with a high-positive-caster setting. The dampener helps prevent steering wheel kickback when the front tires hit a bump or hole in the road.</vt:lpstr>
      <vt:lpstr>Figure 124.21 As the load increases in the rear of a vehicle, the top steering axis pivot point moves rearward, increasing positive (+) caster</vt:lpstr>
      <vt:lpstr>Tech Tip </vt:lpstr>
      <vt:lpstr>Figure 124.22 Note how the front tire becomes tilted as the vehicle turns a corner with positive caster. The higher the caster angle, the more the front tires tilt, causing camber-type tire wear</vt:lpstr>
      <vt:lpstr>QUESTION 2: ?</vt:lpstr>
      <vt:lpstr>ANSWER 2:</vt:lpstr>
      <vt:lpstr>TOE</vt:lpstr>
      <vt:lpstr>Figure 124.23 Zero toe. Note how both tires are parallel to each other as viewed from above the vehicle</vt:lpstr>
      <vt:lpstr>Figure 124.24 Total toe is often expressed as an angle. Because both front wheels are tied together through the tie rods and center link, the toe angle is always equally split between the two front wheels when the vehicle moves forward</vt:lpstr>
      <vt:lpstr>Figure 124.25 Toe-in, also called positive (+) toe</vt:lpstr>
      <vt:lpstr>Figure 124.26 Toe-out, also called negative (−) toe</vt:lpstr>
      <vt:lpstr>Figure 124.27 This tire is just one month old! It was new and installed on the front of a vehicle that had about 1/4 inch (6 mm) of toe-out. By the time the customer returned to the tire store for an alignment, the tire was completely bald on the inside. </vt:lpstr>
      <vt:lpstr>Figure 124.28 Excessive toe-out and the type of wear that can occur to the side of both front tires</vt:lpstr>
      <vt:lpstr>Figure 124.29 Excessive toe-in and the type of wear that can occur to the outside of both front tires</vt:lpstr>
      <vt:lpstr>Figure 124.30 Feather-edge wear pattern caused by excessive toe-in or toe-out</vt:lpstr>
      <vt:lpstr>Figure 124.31 Rear toe-in (+). The rear toe (unlike the front toe) can be different for each wheel while the vehicle is moving forward because the rear wheels are not tied together as they are in the front</vt:lpstr>
      <vt:lpstr>Figure 124.32 Incorrect toe can cause the tire to run sideways as it rolls, resulting in a diagonal wipe</vt:lpstr>
      <vt:lpstr>Figure 124.33 Diagonal wear such as shown here is usually caused by incorrect toe on the rear of a front-wheel-drive vehicle</vt:lpstr>
      <vt:lpstr>Figure 124.34 Toe on the front of most vehicles is adjusted by turning the tie rod sleeve, as shown</vt:lpstr>
      <vt:lpstr>TECH TIP</vt:lpstr>
      <vt:lpstr>Figure 124.35 While the feathered or sawtooth tire tread wear pattern may not be noticeable to the eye, this wear can usually be felt by rubbing your hand across the tread of the tire</vt:lpstr>
      <vt:lpstr>QUESTION 3: ?</vt:lpstr>
      <vt:lpstr>ANSWER 3:</vt:lpstr>
      <vt:lpstr>STEERING AXIS INCLINATION</vt:lpstr>
      <vt:lpstr>Figure 124.36 The left illustration shows that the steering axis inclination angle is determined by drawing a line through the center of the upper and lower ball joints The right illustration shows that the steering axis inclination angle is determined by drawing a line through the axis of the upper strut bearing mount assembly and the lower ball joint</vt:lpstr>
      <vt:lpstr>Figure 124.37 The SAI causes the spindle to travel in an arc when the wheels are turned. The weight of the vehicle is therefore used to help straighten the front tires after a turn and to help give directional stability</vt:lpstr>
      <vt:lpstr>INCLUDED ANGLE</vt:lpstr>
      <vt:lpstr>Figure 124.38 Included angle on a MacPherson-strut-type suspension</vt:lpstr>
      <vt:lpstr>Figure 124.39 Included angle on an SLA-type suspension. The included angle is the SAI angle and the camber angle added together</vt:lpstr>
      <vt:lpstr>Figure 124.40 Cradle placement. If the cradle is not replaced in the exact position after removal for a transmission or clutch replacement, the SAI, camber, and included angle will not be equal side to side</vt:lpstr>
      <vt:lpstr>SCRUB RADIUS</vt:lpstr>
      <vt:lpstr>Figure 124.41 A positive scrub radius (angle) is usually built into most SLA front suspensions, and a negative scrub radius is usually built into most MacPherson-struttype front suspensions</vt:lpstr>
      <vt:lpstr>Figure 124.42 With negative scrub radius, the imaginary line through the steering axis inclination (SAI) intersects the road outside of the centerline of the tire. With positive scrub radius, the SAI line intersects the road inside the centerline of the tires</vt:lpstr>
      <vt:lpstr>Figure 124.43 With a positive scrub radius, the pivot point, marked with a + mark, is inside the centerline of the tire and will cause the wheel to turn toward the outside, especially during braking. Negative scrub radius, as is used with most front-wheel-drive vehicles, generates an inward force on the tires</vt:lpstr>
      <vt:lpstr>TURNING RADIUS (TOE-OUT ON TURNS)</vt:lpstr>
      <vt:lpstr>Figure 124.44 To provide handling, the inside wheel has to turn at a greater turning radius than the outside wheel</vt:lpstr>
      <vt:lpstr>Figure 124.45 The proper toe-out on turns is achieved by angling the steering arms</vt:lpstr>
      <vt:lpstr>SETBACK</vt:lpstr>
      <vt:lpstr>Figure 124.46 (a) Positive setback</vt:lpstr>
      <vt:lpstr>Figure 124.46 (b) Negative setback</vt:lpstr>
      <vt:lpstr>Figure 124.47 Cradle placement affects setback</vt:lpstr>
      <vt:lpstr>THRUST ANGLE</vt:lpstr>
      <vt:lpstr>Figure 124.48 (a) Zero thrust angle</vt:lpstr>
      <vt:lpstr>Figure 124.48 (b) Thrust line to the right</vt:lpstr>
      <vt:lpstr>Figure 124.48 (c) Thrust line to the left</vt:lpstr>
      <vt:lpstr>TRACKING</vt:lpstr>
      <vt:lpstr>Figure 124.49 (a) Proper tracking</vt:lpstr>
      <vt:lpstr>Figure 124.49 (b) Front wheels steering toward thrust line</vt:lpstr>
      <vt:lpstr>FOUR-WHEEL ALIGNMENT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124</dc:title>
  <dc:creator>Curt &amp; Tammy</dc:creator>
  <cp:lastModifiedBy>Curt &amp; Tammy</cp:lastModifiedBy>
  <cp:revision>53</cp:revision>
  <dcterms:created xsi:type="dcterms:W3CDTF">2018-09-25T19:30:15Z</dcterms:created>
  <dcterms:modified xsi:type="dcterms:W3CDTF">2019-07-28T15:21:36Z</dcterms:modified>
</cp:coreProperties>
</file>