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30" r:id="rId11"/>
    <p:sldId id="315" r:id="rId12"/>
    <p:sldId id="316" r:id="rId13"/>
    <p:sldId id="267" r:id="rId14"/>
    <p:sldId id="268" r:id="rId15"/>
    <p:sldId id="331" r:id="rId16"/>
    <p:sldId id="332" r:id="rId17"/>
    <p:sldId id="317" r:id="rId18"/>
    <p:sldId id="270" r:id="rId19"/>
    <p:sldId id="318" r:id="rId20"/>
    <p:sldId id="326" r:id="rId21"/>
    <p:sldId id="333" r:id="rId22"/>
    <p:sldId id="334" r:id="rId23"/>
    <p:sldId id="327" r:id="rId24"/>
    <p:sldId id="286" r:id="rId25"/>
    <p:sldId id="287" r:id="rId26"/>
    <p:sldId id="335" r:id="rId27"/>
    <p:sldId id="336" r:id="rId28"/>
    <p:sldId id="337" r:id="rId29"/>
    <p:sldId id="272" r:id="rId30"/>
    <p:sldId id="328" r:id="rId31"/>
    <p:sldId id="338" r:id="rId32"/>
    <p:sldId id="339" r:id="rId33"/>
    <p:sldId id="340" r:id="rId34"/>
    <p:sldId id="341" r:id="rId35"/>
    <p:sldId id="329" r:id="rId36"/>
    <p:sldId id="299" r:id="rId37"/>
    <p:sldId id="300" r:id="rId38"/>
    <p:sldId id="32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123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Electric Power Steering Systems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EPS SYSTEM PARTS AND OPERATION</a:t>
            </a:r>
            <a:endParaRPr lang="en-US" dirty="0">
              <a:latin typeface="+mj-lt"/>
            </a:endParaRPr>
          </a:p>
        </p:txBody>
      </p:sp>
      <p:sp>
        <p:nvSpPr>
          <p:cNvPr id="3" name="Content Placeholder 2"/>
          <p:cNvSpPr>
            <a:spLocks noGrp="1"/>
          </p:cNvSpPr>
          <p:nvPr>
            <p:ph idx="1"/>
          </p:nvPr>
        </p:nvSpPr>
        <p:spPr/>
        <p:txBody>
          <a:bodyPr/>
          <a:lstStyle/>
          <a:p>
            <a:r>
              <a:rPr lang="en-US" dirty="0" smtClean="0"/>
              <a:t>Types of Motors Used</a:t>
            </a:r>
          </a:p>
          <a:p>
            <a:pPr lvl="1"/>
            <a:r>
              <a:rPr lang="en-US" dirty="0" smtClean="0"/>
              <a:t>Most </a:t>
            </a:r>
            <a:r>
              <a:rPr lang="en-US" dirty="0"/>
              <a:t>electric power </a:t>
            </a:r>
            <a:r>
              <a:rPr lang="en-US" dirty="0" smtClean="0"/>
              <a:t>steering units </a:t>
            </a:r>
            <a:r>
              <a:rPr lang="en-US" dirty="0"/>
              <a:t>use a DC electric motor</a:t>
            </a:r>
            <a:r>
              <a:rPr lang="en-US" dirty="0" smtClean="0"/>
              <a:t>.</a:t>
            </a:r>
          </a:p>
          <a:p>
            <a:pPr lvl="1"/>
            <a:r>
              <a:rPr lang="en-US" dirty="0"/>
              <a:t>Some operate from 42 volts </a:t>
            </a:r>
            <a:r>
              <a:rPr lang="en-US" dirty="0" smtClean="0"/>
              <a:t>while others </a:t>
            </a:r>
            <a:r>
              <a:rPr lang="en-US" dirty="0"/>
              <a:t>operate from 12 volts</a:t>
            </a:r>
            <a:r>
              <a:rPr lang="en-US" dirty="0" smtClean="0"/>
              <a:t>.</a:t>
            </a:r>
          </a:p>
          <a:p>
            <a:r>
              <a:rPr lang="en-US" dirty="0" smtClean="0"/>
              <a:t>EPS Control Unit</a:t>
            </a:r>
          </a:p>
          <a:p>
            <a:pPr lvl="1"/>
            <a:r>
              <a:rPr lang="en-US" dirty="0" smtClean="0"/>
              <a:t>The </a:t>
            </a:r>
            <a:r>
              <a:rPr lang="en-US" dirty="0"/>
              <a:t>EPS electronic control unit (</a:t>
            </a:r>
            <a:r>
              <a:rPr lang="en-US" dirty="0" smtClean="0"/>
              <a:t>ECU) calculates the </a:t>
            </a:r>
            <a:r>
              <a:rPr lang="en-US" dirty="0"/>
              <a:t>amount of needed assist based on the input from the </a:t>
            </a:r>
            <a:r>
              <a:rPr lang="en-US" dirty="0" smtClean="0"/>
              <a:t>steering torque </a:t>
            </a:r>
            <a:r>
              <a:rPr lang="en-US" dirty="0"/>
              <a:t>sensor.</a:t>
            </a:r>
            <a:endParaRPr lang="en-US" dirty="0"/>
          </a:p>
        </p:txBody>
      </p:sp>
    </p:spTree>
    <p:extLst>
      <p:ext uri="{BB962C8B-B14F-4D97-AF65-F5344CB8AC3E}">
        <p14:creationId xmlns:p14="http://schemas.microsoft.com/office/powerpoint/2010/main" val="87405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EPS SYSTEM PARTS AND OPERATION</a:t>
            </a:r>
          </a:p>
        </p:txBody>
      </p:sp>
      <p:sp>
        <p:nvSpPr>
          <p:cNvPr id="3" name="Content Placeholder 2"/>
          <p:cNvSpPr>
            <a:spLocks noGrp="1"/>
          </p:cNvSpPr>
          <p:nvPr>
            <p:ph idx="1"/>
          </p:nvPr>
        </p:nvSpPr>
        <p:spPr/>
        <p:txBody>
          <a:bodyPr/>
          <a:lstStyle/>
          <a:p>
            <a:r>
              <a:rPr lang="en-US" dirty="0" smtClean="0"/>
              <a:t>EPS Inputs and Outputs</a:t>
            </a:r>
          </a:p>
          <a:p>
            <a:pPr lvl="1"/>
            <a:r>
              <a:rPr lang="en-US" dirty="0"/>
              <a:t>Powertrain control module (PCM</a:t>
            </a:r>
            <a:r>
              <a:rPr lang="en-US" dirty="0" smtClean="0"/>
              <a:t>)</a:t>
            </a:r>
          </a:p>
          <a:p>
            <a:pPr lvl="1"/>
            <a:r>
              <a:rPr lang="en-US" dirty="0"/>
              <a:t>Body control module (BCM</a:t>
            </a:r>
            <a:r>
              <a:rPr lang="en-US" dirty="0" smtClean="0"/>
              <a:t>)</a:t>
            </a:r>
          </a:p>
          <a:p>
            <a:pPr lvl="1"/>
            <a:r>
              <a:rPr lang="en-US" dirty="0"/>
              <a:t>Power steering control module (PSCM</a:t>
            </a:r>
            <a:r>
              <a:rPr lang="en-US" dirty="0" smtClean="0"/>
              <a:t>)</a:t>
            </a:r>
          </a:p>
          <a:p>
            <a:pPr lvl="1"/>
            <a:r>
              <a:rPr lang="en-US" dirty="0"/>
              <a:t>Battery </a:t>
            </a:r>
            <a:r>
              <a:rPr lang="en-US" dirty="0" smtClean="0"/>
              <a:t>voltage</a:t>
            </a:r>
          </a:p>
          <a:p>
            <a:pPr lvl="1"/>
            <a:r>
              <a:rPr lang="en-US" dirty="0"/>
              <a:t>Steering shaft torque </a:t>
            </a:r>
            <a:r>
              <a:rPr lang="en-US" dirty="0" smtClean="0"/>
              <a:t>sensor</a:t>
            </a:r>
          </a:p>
          <a:p>
            <a:pPr lvl="1"/>
            <a:r>
              <a:rPr lang="en-US" dirty="0"/>
              <a:t>Steering wheel position </a:t>
            </a:r>
            <a:r>
              <a:rPr lang="en-US" dirty="0" smtClean="0"/>
              <a:t>sensor</a:t>
            </a:r>
          </a:p>
          <a:p>
            <a:pPr lvl="1"/>
            <a:r>
              <a:rPr lang="en-US" dirty="0"/>
              <a:t>Power steering </a:t>
            </a:r>
            <a:r>
              <a:rPr lang="en-US" dirty="0" smtClean="0"/>
              <a:t>motor</a:t>
            </a:r>
          </a:p>
          <a:p>
            <a:pPr lvl="1"/>
            <a:r>
              <a:rPr lang="en-US" dirty="0"/>
              <a:t>Driver information center (DIC</a:t>
            </a:r>
            <a:r>
              <a:rPr lang="en-US" dirty="0" smtClean="0"/>
              <a:t>)</a:t>
            </a:r>
          </a:p>
          <a:p>
            <a:pPr lvl="1"/>
            <a:r>
              <a:rPr lang="en-US" dirty="0"/>
              <a:t>Serial data communications circuits</a:t>
            </a:r>
            <a:endParaRPr lang="en-US" dirty="0"/>
          </a:p>
        </p:txBody>
      </p:sp>
    </p:spTree>
    <p:extLst>
      <p:ext uri="{BB962C8B-B14F-4D97-AF65-F5344CB8AC3E}">
        <p14:creationId xmlns:p14="http://schemas.microsoft.com/office/powerpoint/2010/main" val="109462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123.3 </a:t>
            </a:r>
            <a:r>
              <a:rPr lang="en-US" sz="2000" dirty="0">
                <a:latin typeface="+mj-lt"/>
              </a:rPr>
              <a:t>A Ford electric power steering rack-mounted motor tat drives the rack through a toothed belt. This assembly is located on the passenger side of the vehicle opposite to where the steering column shaft is attached to the rack</a:t>
            </a:r>
            <a:endParaRPr lang="en-US" sz="2000" dirty="0">
              <a:latin typeface="+mj-lt"/>
            </a:endParaRPr>
          </a:p>
        </p:txBody>
      </p:sp>
      <p:pic>
        <p:nvPicPr>
          <p:cNvPr id="4" name="Picture 2" descr="A photo shows an electric power steering unit with a motor and a sensor attached to it.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6363" y="2118917"/>
            <a:ext cx="6011274" cy="396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IN" sz="2400" dirty="0">
                <a:latin typeface="+mj-lt"/>
              </a:rPr>
              <a:t>Figure 123.4 </a:t>
            </a:r>
            <a:r>
              <a:rPr lang="en-US" sz="2400" dirty="0">
                <a:latin typeface="+mj-lt"/>
              </a:rPr>
              <a:t>The torque sensor converts the torque the driver is applying to the steering wheel into a voltage signal</a:t>
            </a:r>
            <a:endParaRPr lang="en-US" sz="2400" dirty="0">
              <a:latin typeface="+mj-lt"/>
            </a:endParaRPr>
          </a:p>
        </p:txBody>
      </p:sp>
      <p:pic>
        <p:nvPicPr>
          <p:cNvPr id="4" name="Picture 2" descr="The figure shows the whole input shaft as a torsion bar with a set of detection rings on the shaft. There are three detection rings on the shaft surrounded by a detection coil and a correction coil. &#10;&#10;&#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81887" y="1802730"/>
            <a:ext cx="3580226" cy="422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123.5 </a:t>
            </a:r>
            <a:r>
              <a:rPr lang="en-US" sz="2400" dirty="0">
                <a:latin typeface="+mj-lt"/>
              </a:rPr>
              <a:t>A cutaway view showing the operation of the torque sensor used in electric power steering systems</a:t>
            </a:r>
            <a:endParaRPr lang="en-US" dirty="0">
              <a:latin typeface="+mj-lt"/>
            </a:endParaRPr>
          </a:p>
        </p:txBody>
      </p:sp>
      <p:pic>
        <p:nvPicPr>
          <p:cNvPr id="6" name="Picture 2" descr="The figure shows a torsion bar rotating in clockwise direction. The torsion bar has a magnetic rotor connected to it and a magnetic resistor sensing element in front of 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1700" y="1810431"/>
            <a:ext cx="4800600" cy="420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123.6 </a:t>
            </a:r>
            <a:r>
              <a:rPr lang="en-US" sz="2400" dirty="0">
                <a:latin typeface="+mj-lt"/>
              </a:rPr>
              <a:t>The power steering control module (PSCM) is attached to the motor of the electric power steering assembly</a:t>
            </a:r>
            <a:endParaRPr lang="en-US" dirty="0">
              <a:latin typeface="+mj-lt"/>
            </a:endParaRPr>
          </a:p>
        </p:txBody>
      </p:sp>
      <p:pic>
        <p:nvPicPr>
          <p:cNvPr id="3" name="Picture 2" descr="A photo shows an EPS control module attached to a motor of the electric power steering assembly.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1700" y="1855483"/>
            <a:ext cx="4800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1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SHAFT TORQUE SENSOR</a:t>
            </a:r>
            <a:endParaRPr lang="en-US" dirty="0">
              <a:latin typeface="+mj-lt"/>
            </a:endParaRPr>
          </a:p>
        </p:txBody>
      </p:sp>
      <p:sp>
        <p:nvSpPr>
          <p:cNvPr id="3" name="Content Placeholder 2"/>
          <p:cNvSpPr>
            <a:spLocks noGrp="1"/>
          </p:cNvSpPr>
          <p:nvPr>
            <p:ph idx="1"/>
          </p:nvPr>
        </p:nvSpPr>
        <p:spPr/>
        <p:txBody>
          <a:bodyPr/>
          <a:lstStyle/>
          <a:p>
            <a:r>
              <a:rPr lang="en-US" dirty="0"/>
              <a:t>The PSCM uses the steering shaft torque sensor as a main </a:t>
            </a:r>
            <a:r>
              <a:rPr lang="en-US" dirty="0" smtClean="0"/>
              <a:t>input for </a:t>
            </a:r>
            <a:r>
              <a:rPr lang="en-US" dirty="0"/>
              <a:t>determining steering direction and the amount of assist needed</a:t>
            </a:r>
            <a:r>
              <a:rPr lang="en-US" dirty="0" smtClean="0"/>
              <a:t>.</a:t>
            </a:r>
          </a:p>
          <a:p>
            <a:pPr lvl="1"/>
            <a:r>
              <a:rPr lang="en-US" dirty="0"/>
              <a:t>When torque is applied to the steering column shaft </a:t>
            </a:r>
            <a:r>
              <a:rPr lang="en-US" dirty="0" smtClean="0"/>
              <a:t>during a right </a:t>
            </a:r>
            <a:r>
              <a:rPr lang="en-US" dirty="0"/>
              <a:t>turn, the sensor signal 1 voltage increases, while the </a:t>
            </a:r>
            <a:r>
              <a:rPr lang="en-US" dirty="0" smtClean="0"/>
              <a:t>signal 2 </a:t>
            </a:r>
            <a:r>
              <a:rPr lang="en-US" dirty="0"/>
              <a:t>voltage decreases</a:t>
            </a:r>
            <a:r>
              <a:rPr lang="en-US" dirty="0" smtClean="0"/>
              <a:t>.</a:t>
            </a:r>
          </a:p>
          <a:p>
            <a:pPr lvl="1"/>
            <a:r>
              <a:rPr lang="en-US" dirty="0"/>
              <a:t>When torque is applied to the steering column shaft </a:t>
            </a:r>
            <a:r>
              <a:rPr lang="en-US" dirty="0" smtClean="0"/>
              <a:t>during a left </a:t>
            </a:r>
            <a:r>
              <a:rPr lang="en-US" dirty="0"/>
              <a:t>turn, the sensor signal 1 voltage decreases, while the </a:t>
            </a:r>
            <a:r>
              <a:rPr lang="en-US" dirty="0" smtClean="0"/>
              <a:t>signal 2 </a:t>
            </a:r>
            <a:r>
              <a:rPr lang="en-US" dirty="0"/>
              <a:t>voltage increases</a:t>
            </a:r>
            <a:r>
              <a:rPr lang="en-US" dirty="0" smtClean="0"/>
              <a:t>.</a:t>
            </a:r>
          </a:p>
          <a:p>
            <a:pPr lvl="1"/>
            <a:r>
              <a:rPr lang="en-US" dirty="0"/>
              <a:t>The PSCM recognizes this change in signal voltage as </a:t>
            </a:r>
            <a:r>
              <a:rPr lang="en-US" dirty="0" smtClean="0"/>
              <a:t>steering direction </a:t>
            </a:r>
            <a:r>
              <a:rPr lang="en-US" dirty="0"/>
              <a:t>and steering column shaft torque.</a:t>
            </a:r>
            <a:endParaRPr lang="en-US" dirty="0"/>
          </a:p>
        </p:txBody>
      </p:sp>
    </p:spTree>
    <p:extLst>
      <p:ext uri="{BB962C8B-B14F-4D97-AF65-F5344CB8AC3E}">
        <p14:creationId xmlns:p14="http://schemas.microsoft.com/office/powerpoint/2010/main" val="1099236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WHEEL POSITION SENSOR</a:t>
            </a:r>
            <a:endParaRPr lang="en-US" dirty="0">
              <a:latin typeface="+mj-lt"/>
            </a:endParaRPr>
          </a:p>
        </p:txBody>
      </p:sp>
      <p:sp>
        <p:nvSpPr>
          <p:cNvPr id="3" name="Content Placeholder 2"/>
          <p:cNvSpPr>
            <a:spLocks noGrp="1"/>
          </p:cNvSpPr>
          <p:nvPr>
            <p:ph idx="1"/>
          </p:nvPr>
        </p:nvSpPr>
        <p:spPr/>
        <p:txBody>
          <a:bodyPr/>
          <a:lstStyle/>
          <a:p>
            <a:r>
              <a:rPr lang="en-US" dirty="0"/>
              <a:t>The PSCM uses the steering position sensor (SPS) to determine </a:t>
            </a:r>
            <a:r>
              <a:rPr lang="en-US" dirty="0" smtClean="0"/>
              <a:t>the steering </a:t>
            </a:r>
            <a:r>
              <a:rPr lang="en-US" dirty="0"/>
              <a:t>system on-center </a:t>
            </a:r>
            <a:r>
              <a:rPr lang="en-US" dirty="0" smtClean="0"/>
              <a:t>position.</a:t>
            </a:r>
          </a:p>
          <a:p>
            <a:pPr lvl="1"/>
            <a:r>
              <a:rPr lang="en-US" dirty="0"/>
              <a:t>The sensor is a 5-volt dual-analog signal device </a:t>
            </a:r>
            <a:r>
              <a:rPr lang="en-US" dirty="0" smtClean="0"/>
              <a:t>with a </a:t>
            </a:r>
            <a:r>
              <a:rPr lang="en-US" dirty="0"/>
              <a:t>signal voltage range of 0 to 5 volts</a:t>
            </a:r>
            <a:r>
              <a:rPr lang="en-US" dirty="0" smtClean="0"/>
              <a:t>.</a:t>
            </a:r>
          </a:p>
          <a:p>
            <a:pPr lvl="1"/>
            <a:r>
              <a:rPr lang="en-US" dirty="0"/>
              <a:t>The sensor’s signal 1 and signal </a:t>
            </a:r>
            <a:r>
              <a:rPr lang="en-US" dirty="0" smtClean="0"/>
              <a:t>2 voltage </a:t>
            </a:r>
            <a:r>
              <a:rPr lang="en-US" dirty="0"/>
              <a:t>values will increase and decrease within 2.5 to 2.8 volts of </a:t>
            </a:r>
            <a:r>
              <a:rPr lang="en-US" dirty="0" smtClean="0"/>
              <a:t>each other </a:t>
            </a:r>
            <a:r>
              <a:rPr lang="en-US" dirty="0"/>
              <a:t>as the steering wheel is turned.</a:t>
            </a:r>
            <a:endParaRPr lang="en-US" dirty="0"/>
          </a:p>
        </p:txBody>
      </p:sp>
    </p:spTree>
    <p:extLst>
      <p:ext uri="{BB962C8B-B14F-4D97-AF65-F5344CB8AC3E}">
        <p14:creationId xmlns:p14="http://schemas.microsoft.com/office/powerpoint/2010/main" val="68192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123.7 </a:t>
            </a:r>
            <a:r>
              <a:rPr lang="en-US" sz="2400" dirty="0">
                <a:latin typeface="+mj-lt"/>
              </a:rPr>
              <a:t>Schematic showing the electric power steering and the torque/position sensor</a:t>
            </a:r>
            <a:endParaRPr lang="en-US" dirty="0">
              <a:latin typeface="+mj-lt"/>
            </a:endParaRPr>
          </a:p>
        </p:txBody>
      </p:sp>
      <p:pic>
        <p:nvPicPr>
          <p:cNvPr id="3" name="Picture 2" descr="The diagram shows a motor connected to a DPDT switches in the PSCM. A 5-volt regulator connected to B plus terminal gives power to the voltage sensing circuit and also provides 5-V reference voltage to the position and torque sensors. The SPS has its sensors connected between a 5-volt reference and sensor low. The sensor low is connected to the ground. Two combined position sensors and two individual torque sensors are connected to the voltage sensing circuit in the PSC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8220" y="1687594"/>
            <a:ext cx="4947560" cy="445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steering wheel position sensor?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123.1</a:t>
            </a:r>
            <a:r>
              <a:rPr lang="en-US" dirty="0" smtClean="0"/>
              <a:t> </a:t>
            </a:r>
            <a:r>
              <a:rPr lang="en-US" dirty="0"/>
              <a:t>Describe the purpose, and function, and types of </a:t>
            </a:r>
            <a:r>
              <a:rPr lang="en-US" dirty="0" smtClean="0"/>
              <a:t>electric power </a:t>
            </a:r>
            <a:r>
              <a:rPr lang="en-US" dirty="0"/>
              <a:t>steering systems</a:t>
            </a:r>
            <a:r>
              <a:rPr lang="en-US" dirty="0" smtClean="0"/>
              <a:t>.</a:t>
            </a:r>
          </a:p>
          <a:p>
            <a:pPr marL="0" indent="0">
              <a:buNone/>
            </a:pPr>
            <a:r>
              <a:rPr lang="en-US" b="1" dirty="0" smtClean="0">
                <a:solidFill>
                  <a:srgbClr val="005A70"/>
                </a:solidFill>
              </a:rPr>
              <a:t>123.2 </a:t>
            </a:r>
            <a:r>
              <a:rPr lang="en-US" dirty="0"/>
              <a:t>Explain how electric power steering systems operate</a:t>
            </a:r>
            <a:r>
              <a:rPr lang="en-US" dirty="0" smtClean="0"/>
              <a:t>.</a:t>
            </a:r>
            <a:endParaRPr lang="en-US" dirty="0"/>
          </a:p>
          <a:p>
            <a:pPr marL="0" indent="0">
              <a:buNone/>
            </a:pPr>
            <a:r>
              <a:rPr lang="en-US" b="1" dirty="0" smtClean="0">
                <a:solidFill>
                  <a:srgbClr val="005A70"/>
                </a:solidFill>
              </a:rPr>
              <a:t>123.3 </a:t>
            </a:r>
            <a:r>
              <a:rPr lang="en-US" dirty="0"/>
              <a:t>Discuss how to diagnose electric power steering system </a:t>
            </a:r>
            <a:r>
              <a:rPr lang="en-US" dirty="0" smtClean="0"/>
              <a:t>faults. </a:t>
            </a:r>
          </a:p>
          <a:p>
            <a:pPr marL="0" indent="0">
              <a:buNone/>
            </a:pPr>
            <a:r>
              <a:rPr lang="en-US" b="1" dirty="0" smtClean="0">
                <a:solidFill>
                  <a:schemeClr val="accent2"/>
                </a:solidFill>
              </a:rPr>
              <a:t>123.4</a:t>
            </a:r>
            <a:r>
              <a:rPr lang="en-US" dirty="0" smtClean="0"/>
              <a:t> </a:t>
            </a:r>
            <a:r>
              <a:rPr lang="en-US" dirty="0"/>
              <a:t>Describe the self-parking feature and its relationship to </a:t>
            </a:r>
            <a:r>
              <a:rPr lang="en-US" dirty="0" smtClean="0"/>
              <a:t>power steering</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t>To </a:t>
            </a:r>
            <a:r>
              <a:rPr lang="en-US" sz="4000" dirty="0"/>
              <a:t>determine the steering system on-center </a:t>
            </a:r>
            <a:r>
              <a:rPr lang="en-US" sz="4000" dirty="0" smtClean="0"/>
              <a:t>position.</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POWER STEERING MOTOR</a:t>
            </a:r>
            <a:endParaRPr lang="en-US" dirty="0">
              <a:latin typeface="+mj-lt"/>
            </a:endParaRPr>
          </a:p>
        </p:txBody>
      </p:sp>
      <p:sp>
        <p:nvSpPr>
          <p:cNvPr id="3" name="Content Placeholder 2"/>
          <p:cNvSpPr>
            <a:spLocks noGrp="1"/>
          </p:cNvSpPr>
          <p:nvPr>
            <p:ph idx="1"/>
          </p:nvPr>
        </p:nvSpPr>
        <p:spPr/>
        <p:txBody>
          <a:bodyPr/>
          <a:lstStyle/>
          <a:p>
            <a:r>
              <a:rPr lang="en-US" dirty="0"/>
              <a:t>The power steering motor is a 12-volt brushless DC </a:t>
            </a:r>
            <a:r>
              <a:rPr lang="en-US" dirty="0" smtClean="0"/>
              <a:t>reversible motor </a:t>
            </a:r>
            <a:r>
              <a:rPr lang="en-US" dirty="0"/>
              <a:t>with a 65-amp rating</a:t>
            </a:r>
            <a:r>
              <a:rPr lang="en-US" dirty="0" smtClean="0"/>
              <a:t>.</a:t>
            </a:r>
          </a:p>
          <a:p>
            <a:r>
              <a:rPr lang="en-US" dirty="0"/>
              <a:t>The motor assists steering </a:t>
            </a:r>
            <a:r>
              <a:rPr lang="en-US" dirty="0" smtClean="0"/>
              <a:t>through a </a:t>
            </a:r>
            <a:r>
              <a:rPr lang="en-US" dirty="0"/>
              <a:t>worm gear and reduction gear located in the steering </a:t>
            </a:r>
            <a:r>
              <a:rPr lang="en-US" dirty="0" smtClean="0"/>
              <a:t>column housing.</a:t>
            </a:r>
          </a:p>
          <a:p>
            <a:r>
              <a:rPr lang="en-US" dirty="0"/>
              <a:t>The motor draws about 750 to 1,000 watts or </a:t>
            </a:r>
            <a:r>
              <a:rPr lang="en-US" dirty="0" smtClean="0"/>
              <a:t>about 1 </a:t>
            </a:r>
            <a:r>
              <a:rPr lang="en-US" dirty="0"/>
              <a:t>horsepower at full assist.</a:t>
            </a:r>
            <a:endParaRPr lang="en-US" dirty="0"/>
          </a:p>
        </p:txBody>
      </p:sp>
    </p:spTree>
    <p:extLst>
      <p:ext uri="{BB962C8B-B14F-4D97-AF65-F5344CB8AC3E}">
        <p14:creationId xmlns:p14="http://schemas.microsoft.com/office/powerpoint/2010/main" val="163085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POWER STEERING CONTROL MODULE (PSCM)</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t>
            </a:r>
            <a:r>
              <a:rPr lang="en-US" dirty="0"/>
              <a:t>PSCM uses a </a:t>
            </a:r>
            <a:r>
              <a:rPr lang="en-US" dirty="0" smtClean="0"/>
              <a:t>combination of </a:t>
            </a:r>
            <a:r>
              <a:rPr lang="en-US" dirty="0"/>
              <a:t>steering shaft torque sensor input, vehicle speed, </a:t>
            </a:r>
            <a:r>
              <a:rPr lang="en-US" dirty="0" smtClean="0"/>
              <a:t>calculated system </a:t>
            </a:r>
            <a:r>
              <a:rPr lang="en-US" dirty="0"/>
              <a:t>temperature, and steering tuning to determine the </a:t>
            </a:r>
            <a:r>
              <a:rPr lang="en-US" dirty="0" smtClean="0"/>
              <a:t>amount of </a:t>
            </a:r>
            <a:r>
              <a:rPr lang="en-US" dirty="0"/>
              <a:t>steering assist</a:t>
            </a:r>
            <a:r>
              <a:rPr lang="en-US" dirty="0" smtClean="0"/>
              <a:t>.</a:t>
            </a:r>
          </a:p>
          <a:p>
            <a:r>
              <a:rPr lang="en-US" dirty="0" smtClean="0"/>
              <a:t>Fault Detection</a:t>
            </a:r>
          </a:p>
          <a:p>
            <a:pPr lvl="1"/>
            <a:r>
              <a:rPr lang="en-US" dirty="0"/>
              <a:t>If </a:t>
            </a:r>
            <a:r>
              <a:rPr lang="en-US" dirty="0" smtClean="0"/>
              <a:t>the power </a:t>
            </a:r>
            <a:r>
              <a:rPr lang="en-US" dirty="0"/>
              <a:t>steering system is exposed to excessive amounts of </a:t>
            </a:r>
            <a:r>
              <a:rPr lang="en-US" dirty="0" smtClean="0"/>
              <a:t>static steering </a:t>
            </a:r>
            <a:r>
              <a:rPr lang="en-US" dirty="0"/>
              <a:t>conditions, the PSCM will go into a protection mode </a:t>
            </a:r>
            <a:r>
              <a:rPr lang="en-US" dirty="0" smtClean="0"/>
              <a:t>to avoid </a:t>
            </a:r>
            <a:r>
              <a:rPr lang="en-US" dirty="0"/>
              <a:t>thermal damage due to overheating of the power </a:t>
            </a:r>
            <a:r>
              <a:rPr lang="en-US" dirty="0" smtClean="0"/>
              <a:t>steering components</a:t>
            </a:r>
            <a:r>
              <a:rPr lang="en-US" dirty="0"/>
              <a:t>.</a:t>
            </a:r>
            <a:endParaRPr lang="en-US" dirty="0"/>
          </a:p>
        </p:txBody>
      </p:sp>
    </p:spTree>
    <p:extLst>
      <p:ext uri="{BB962C8B-B14F-4D97-AF65-F5344CB8AC3E}">
        <p14:creationId xmlns:p14="http://schemas.microsoft.com/office/powerpoint/2010/main" val="24012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EPS DIAGNOSIS</a:t>
            </a:r>
            <a:endParaRPr lang="en-US" dirty="0">
              <a:latin typeface="+mj-lt"/>
            </a:endParaRPr>
          </a:p>
        </p:txBody>
      </p:sp>
      <p:sp>
        <p:nvSpPr>
          <p:cNvPr id="3" name="Content Placeholder 2"/>
          <p:cNvSpPr>
            <a:spLocks noGrp="1"/>
          </p:cNvSpPr>
          <p:nvPr>
            <p:ph idx="1"/>
          </p:nvPr>
        </p:nvSpPr>
        <p:spPr/>
        <p:txBody>
          <a:bodyPr/>
          <a:lstStyle/>
          <a:p>
            <a:r>
              <a:rPr lang="en-US" dirty="0"/>
              <a:t>The PSCM has the ability to detect malfunctions within </a:t>
            </a:r>
            <a:r>
              <a:rPr lang="en-US" dirty="0" smtClean="0"/>
              <a:t>the power </a:t>
            </a:r>
            <a:r>
              <a:rPr lang="en-US" dirty="0"/>
              <a:t>steering system</a:t>
            </a:r>
            <a:r>
              <a:rPr lang="en-US" dirty="0" smtClean="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2895600"/>
            <a:ext cx="58483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5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CASE STUDY</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2" y="1371600"/>
            <a:ext cx="585787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123.8 </a:t>
            </a:r>
            <a:r>
              <a:rPr lang="en-US" sz="2400" dirty="0">
                <a:latin typeface="+mj-lt"/>
              </a:rPr>
              <a:t>The blown fuse is the yellow 60-amp fuse next to the terminal at the top</a:t>
            </a:r>
            <a:endParaRPr lang="en-US" dirty="0">
              <a:latin typeface="+mj-lt"/>
            </a:endParaRPr>
          </a:p>
        </p:txBody>
      </p:sp>
      <p:pic>
        <p:nvPicPr>
          <p:cNvPr id="3" name="Picture 2" descr="A photo shows a fuse box with a yellow blown EPS fuse and two terminals. The terminal at the top, near the EPS fuse is marked as “incorrect terminal used” and the terminal at the bottom is marked as “terminal that should be used to jump star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4159" y="1883907"/>
            <a:ext cx="4015683" cy="420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33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SELF-PARKING SYSTEM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t>
            </a:r>
            <a:r>
              <a:rPr lang="en-US" dirty="0"/>
              <a:t>self-parking feature </a:t>
            </a:r>
            <a:r>
              <a:rPr lang="en-US" dirty="0" smtClean="0"/>
              <a:t>uses </a:t>
            </a:r>
            <a:r>
              <a:rPr lang="en-US" dirty="0"/>
              <a:t>the electric power steering </a:t>
            </a:r>
            <a:r>
              <a:rPr lang="en-US" dirty="0" smtClean="0"/>
              <a:t>to steer </a:t>
            </a:r>
            <a:r>
              <a:rPr lang="en-US" dirty="0"/>
              <a:t>the vehicle</a:t>
            </a:r>
            <a:r>
              <a:rPr lang="en-US" dirty="0" smtClean="0"/>
              <a:t>.</a:t>
            </a:r>
          </a:p>
          <a:p>
            <a:r>
              <a:rPr lang="en-US" dirty="0" smtClean="0"/>
              <a:t>Sensors Involved</a:t>
            </a:r>
          </a:p>
          <a:p>
            <a:pPr lvl="1"/>
            <a:r>
              <a:rPr lang="en-US" dirty="0"/>
              <a:t>Wheel speed sensor (WSS</a:t>
            </a:r>
            <a:r>
              <a:rPr lang="en-US" dirty="0" smtClean="0"/>
              <a:t>)</a:t>
            </a:r>
          </a:p>
          <a:p>
            <a:pPr lvl="1"/>
            <a:r>
              <a:rPr lang="en-US" dirty="0"/>
              <a:t>Steering-angle </a:t>
            </a:r>
            <a:r>
              <a:rPr lang="en-US" dirty="0" smtClean="0"/>
              <a:t>sensor</a:t>
            </a:r>
          </a:p>
          <a:p>
            <a:pPr lvl="1"/>
            <a:r>
              <a:rPr lang="en-US" dirty="0"/>
              <a:t>Ultrasonic </a:t>
            </a:r>
            <a:r>
              <a:rPr lang="en-US" dirty="0" smtClean="0"/>
              <a:t>sensors</a:t>
            </a:r>
          </a:p>
          <a:p>
            <a:endParaRPr lang="en-US" dirty="0"/>
          </a:p>
        </p:txBody>
      </p:sp>
    </p:spTree>
    <p:extLst>
      <p:ext uri="{BB962C8B-B14F-4D97-AF65-F5344CB8AC3E}">
        <p14:creationId xmlns:p14="http://schemas.microsoft.com/office/powerpoint/2010/main" val="298105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SELF-PARKING </a:t>
            </a:r>
            <a:r>
              <a:rPr lang="en-US" dirty="0" smtClean="0">
                <a:latin typeface="+mj-lt"/>
              </a:rPr>
              <a:t>SYSTEM (2 OF 2)</a:t>
            </a:r>
            <a:endParaRPr lang="en-US" dirty="0">
              <a:latin typeface="+mj-lt"/>
            </a:endParaRPr>
          </a:p>
        </p:txBody>
      </p:sp>
      <p:sp>
        <p:nvSpPr>
          <p:cNvPr id="3" name="Content Placeholder 2"/>
          <p:cNvSpPr>
            <a:spLocks noGrp="1"/>
          </p:cNvSpPr>
          <p:nvPr>
            <p:ph idx="1"/>
          </p:nvPr>
        </p:nvSpPr>
        <p:spPr/>
        <p:txBody>
          <a:bodyPr/>
          <a:lstStyle/>
          <a:p>
            <a:r>
              <a:rPr lang="en-US" dirty="0" smtClean="0"/>
              <a:t>Self-Park Operation</a:t>
            </a:r>
          </a:p>
          <a:p>
            <a:pPr lvl="1"/>
            <a:r>
              <a:rPr lang="en-US" dirty="0" smtClean="0"/>
              <a:t>The systems vary by manufacturer and have different levels of driver intervention.</a:t>
            </a:r>
          </a:p>
          <a:p>
            <a:r>
              <a:rPr lang="en-US" dirty="0" smtClean="0"/>
              <a:t>Diagnosis and Testing</a:t>
            </a:r>
          </a:p>
          <a:p>
            <a:pPr lvl="1"/>
            <a:r>
              <a:rPr lang="en-US" dirty="0" smtClean="0"/>
              <a:t>A fault </a:t>
            </a:r>
            <a:r>
              <a:rPr lang="en-US" dirty="0"/>
              <a:t>in any one </a:t>
            </a:r>
            <a:r>
              <a:rPr lang="en-US" dirty="0" smtClean="0"/>
              <a:t>sensor will </a:t>
            </a:r>
            <a:r>
              <a:rPr lang="en-US" dirty="0"/>
              <a:t>disable self-parking</a:t>
            </a:r>
            <a:r>
              <a:rPr lang="en-US" dirty="0" smtClean="0"/>
              <a:t>.</a:t>
            </a:r>
          </a:p>
          <a:p>
            <a:pPr lvl="1"/>
            <a:r>
              <a:rPr lang="en-US" dirty="0"/>
              <a:t>Always follow the </a:t>
            </a:r>
            <a:r>
              <a:rPr lang="en-US" dirty="0" smtClean="0"/>
              <a:t>factory recommended diagnostic </a:t>
            </a:r>
            <a:r>
              <a:rPr lang="en-US" dirty="0"/>
              <a:t>and testing procedures.</a:t>
            </a:r>
            <a:endParaRPr lang="en-US" dirty="0" smtClean="0"/>
          </a:p>
          <a:p>
            <a:pPr lvl="1"/>
            <a:endParaRPr lang="en-US" dirty="0"/>
          </a:p>
        </p:txBody>
      </p:sp>
    </p:spTree>
    <p:extLst>
      <p:ext uri="{BB962C8B-B14F-4D97-AF65-F5344CB8AC3E}">
        <p14:creationId xmlns:p14="http://schemas.microsoft.com/office/powerpoint/2010/main" val="373456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ELECTRO-HYDRAULIC POWER STEERING (1 OF 2)</a:t>
            </a:r>
            <a:endParaRPr lang="en-US" dirty="0">
              <a:latin typeface="+mj-lt"/>
            </a:endParaRPr>
          </a:p>
        </p:txBody>
      </p:sp>
      <p:sp>
        <p:nvSpPr>
          <p:cNvPr id="3" name="Content Placeholder 2"/>
          <p:cNvSpPr>
            <a:spLocks noGrp="1"/>
          </p:cNvSpPr>
          <p:nvPr>
            <p:ph idx="1"/>
          </p:nvPr>
        </p:nvSpPr>
        <p:spPr/>
        <p:txBody>
          <a:bodyPr/>
          <a:lstStyle/>
          <a:p>
            <a:r>
              <a:rPr lang="en-US" sz="2400" dirty="0" smtClean="0"/>
              <a:t>Purpose and Function</a:t>
            </a:r>
          </a:p>
          <a:p>
            <a:pPr lvl="1"/>
            <a:r>
              <a:rPr lang="en-US" sz="2000" dirty="0"/>
              <a:t>Electro-hydraulic power </a:t>
            </a:r>
            <a:r>
              <a:rPr lang="en-US" sz="2000" dirty="0" smtClean="0"/>
              <a:t>steering is </a:t>
            </a:r>
            <a:r>
              <a:rPr lang="en-US" sz="2000" dirty="0"/>
              <a:t>used on the Chevrolet Silverado mild hybrid </a:t>
            </a:r>
            <a:r>
              <a:rPr lang="en-US" sz="2000" dirty="0" smtClean="0"/>
              <a:t>truck.</a:t>
            </a:r>
          </a:p>
          <a:p>
            <a:pPr lvl="1"/>
            <a:r>
              <a:rPr lang="en-US" sz="2000" dirty="0" smtClean="0"/>
              <a:t>The </a:t>
            </a:r>
            <a:r>
              <a:rPr lang="en-US" sz="2000" dirty="0"/>
              <a:t>system uses an electric motor to drive </a:t>
            </a:r>
            <a:r>
              <a:rPr lang="en-US" sz="2000" dirty="0" smtClean="0"/>
              <a:t>a hydraulic </a:t>
            </a:r>
            <a:r>
              <a:rPr lang="en-US" sz="2000" dirty="0"/>
              <a:t>pump</a:t>
            </a:r>
            <a:r>
              <a:rPr lang="en-US" sz="2000" dirty="0" smtClean="0"/>
              <a:t>.</a:t>
            </a:r>
          </a:p>
          <a:p>
            <a:pPr lvl="1"/>
            <a:r>
              <a:rPr lang="en-US" sz="2000" dirty="0"/>
              <a:t>The electro-hydraulic power steering (</a:t>
            </a:r>
            <a:r>
              <a:rPr lang="en-US" sz="2000" dirty="0" smtClean="0"/>
              <a:t>EHPS) module </a:t>
            </a:r>
            <a:r>
              <a:rPr lang="en-US" sz="2000" dirty="0"/>
              <a:t>controls the power steering motor, which has the </a:t>
            </a:r>
            <a:r>
              <a:rPr lang="en-US" sz="2000" dirty="0" smtClean="0"/>
              <a:t>function of </a:t>
            </a:r>
            <a:r>
              <a:rPr lang="en-US" sz="2000" dirty="0"/>
              <a:t>providing hydraulic power to the brake booster and the </a:t>
            </a:r>
            <a:r>
              <a:rPr lang="en-US" sz="2000" dirty="0" smtClean="0"/>
              <a:t>steering gear.</a:t>
            </a:r>
          </a:p>
          <a:p>
            <a:pPr lvl="1"/>
            <a:r>
              <a:rPr lang="en-US" sz="2000" dirty="0" smtClean="0"/>
              <a:t>Components of the system include:</a:t>
            </a:r>
          </a:p>
          <a:p>
            <a:pPr lvl="1"/>
            <a:r>
              <a:rPr lang="en-US" sz="2000" dirty="0" smtClean="0"/>
              <a:t>Electric motor, Hydraulic pump</a:t>
            </a:r>
          </a:p>
          <a:p>
            <a:pPr lvl="1"/>
            <a:r>
              <a:rPr lang="en-US" sz="2000" dirty="0" smtClean="0"/>
              <a:t>Fluid level sensor, Electronic controller</a:t>
            </a:r>
          </a:p>
          <a:p>
            <a:pPr lvl="1"/>
            <a:r>
              <a:rPr lang="en-US" sz="2000" dirty="0" smtClean="0"/>
              <a:t>Fluid reservoir and cap</a:t>
            </a:r>
            <a:endParaRPr lang="en-US" sz="2000" dirty="0"/>
          </a:p>
        </p:txBody>
      </p:sp>
    </p:spTree>
    <p:extLst>
      <p:ext uri="{BB962C8B-B14F-4D97-AF65-F5344CB8AC3E}">
        <p14:creationId xmlns:p14="http://schemas.microsoft.com/office/powerpoint/2010/main" val="411802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ELECTRO-HYDRAULIC POWER STEERING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EHPS Module</a:t>
            </a:r>
          </a:p>
          <a:p>
            <a:pPr lvl="1"/>
            <a:r>
              <a:rPr lang="en-US" dirty="0" smtClean="0"/>
              <a:t>The </a:t>
            </a:r>
            <a:r>
              <a:rPr lang="en-US" dirty="0"/>
              <a:t>electro-hydraulic power steering (</a:t>
            </a:r>
            <a:r>
              <a:rPr lang="en-US" dirty="0" smtClean="0"/>
              <a:t>EHPS) module </a:t>
            </a:r>
            <a:r>
              <a:rPr lang="en-US" dirty="0"/>
              <a:t>is operated from the 36-volt (nominal) power supply</a:t>
            </a:r>
            <a:r>
              <a:rPr lang="en-US" dirty="0" smtClean="0"/>
              <a:t>.</a:t>
            </a:r>
          </a:p>
          <a:p>
            <a:pPr lvl="1"/>
            <a:r>
              <a:rPr lang="en-US" dirty="0"/>
              <a:t>The EHPS module receives the </a:t>
            </a:r>
            <a:r>
              <a:rPr lang="en-US" dirty="0" smtClean="0"/>
              <a:t>following messages </a:t>
            </a:r>
            <a:r>
              <a:rPr lang="en-US" dirty="0"/>
              <a:t>from the CAN bus</a:t>
            </a:r>
            <a:r>
              <a:rPr lang="en-US" dirty="0" smtClean="0"/>
              <a:t>:</a:t>
            </a:r>
          </a:p>
          <a:p>
            <a:pPr lvl="2"/>
            <a:r>
              <a:rPr lang="en-US" dirty="0"/>
              <a:t>Vehicle </a:t>
            </a:r>
            <a:r>
              <a:rPr lang="en-US" dirty="0" smtClean="0"/>
              <a:t>speed</a:t>
            </a:r>
          </a:p>
          <a:p>
            <a:pPr lvl="2"/>
            <a:r>
              <a:rPr lang="en-US" dirty="0"/>
              <a:t>Service disconnect </a:t>
            </a:r>
            <a:r>
              <a:rPr lang="en-US" dirty="0" smtClean="0"/>
              <a:t>status</a:t>
            </a:r>
          </a:p>
          <a:p>
            <a:pPr lvl="2"/>
            <a:r>
              <a:rPr lang="en-US" dirty="0"/>
              <a:t>PRNDL (shift lever) </a:t>
            </a:r>
            <a:r>
              <a:rPr lang="en-US" dirty="0" smtClean="0"/>
              <a:t>position</a:t>
            </a:r>
          </a:p>
          <a:p>
            <a:pPr lvl="2"/>
            <a:r>
              <a:rPr lang="en-US" dirty="0"/>
              <a:t>Torque converter clutch (TCC)/cruise dump signal (gives </a:t>
            </a:r>
            <a:r>
              <a:rPr lang="en-US" dirty="0" smtClean="0"/>
              <a:t>zero adjust brake </a:t>
            </a:r>
            <a:r>
              <a:rPr lang="en-US" dirty="0"/>
              <a:t>switch position)</a:t>
            </a:r>
            <a:endParaRPr lang="en-US" dirty="0" smtClean="0"/>
          </a:p>
          <a:p>
            <a:pPr lvl="1"/>
            <a:endParaRPr lang="en-US" dirty="0"/>
          </a:p>
        </p:txBody>
      </p:sp>
    </p:spTree>
    <p:extLst>
      <p:ext uri="{BB962C8B-B14F-4D97-AF65-F5344CB8AC3E}">
        <p14:creationId xmlns:p14="http://schemas.microsoft.com/office/powerpoint/2010/main" val="83695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123.5</a:t>
            </a:r>
            <a:r>
              <a:rPr lang="en-US" dirty="0" smtClean="0"/>
              <a:t> </a:t>
            </a:r>
            <a:r>
              <a:rPr lang="en-US" dirty="0"/>
              <a:t>Describe electro-hydraulic power steering</a:t>
            </a:r>
            <a:r>
              <a:rPr lang="en-US" dirty="0" smtClean="0"/>
              <a:t>.</a:t>
            </a:r>
          </a:p>
          <a:p>
            <a:pPr marL="0" indent="0">
              <a:buNone/>
            </a:pPr>
            <a:r>
              <a:rPr lang="en-US" b="1" dirty="0" smtClean="0">
                <a:solidFill>
                  <a:srgbClr val="005A70"/>
                </a:solidFill>
              </a:rPr>
              <a:t>123.6</a:t>
            </a:r>
            <a:r>
              <a:rPr lang="en-US" dirty="0" smtClean="0"/>
              <a:t> </a:t>
            </a:r>
            <a:r>
              <a:rPr lang="en-US" dirty="0"/>
              <a:t>This chapter will help prepare for the Steering and </a:t>
            </a:r>
            <a:r>
              <a:rPr lang="en-US" dirty="0" smtClean="0"/>
              <a:t>Suspension (A4</a:t>
            </a:r>
            <a:r>
              <a:rPr lang="en-US" dirty="0"/>
              <a:t>) ASE certification test content area “A” (Steering </a:t>
            </a:r>
            <a:r>
              <a:rPr lang="en-US" dirty="0" smtClean="0"/>
              <a:t>Systems Diagnosis </a:t>
            </a:r>
            <a:r>
              <a:rPr lang="en-US" dirty="0"/>
              <a:t>and Repair).</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123.9 </a:t>
            </a:r>
            <a:r>
              <a:rPr lang="en-US" sz="2400" dirty="0">
                <a:latin typeface="+mj-lt"/>
              </a:rPr>
              <a:t>An electro-hydraulic power steering assembly on a Chevrolet hybrid pickup truck</a:t>
            </a:r>
            <a:endParaRPr lang="en-US" dirty="0">
              <a:latin typeface="+mj-lt"/>
            </a:endParaRPr>
          </a:p>
        </p:txBody>
      </p:sp>
      <p:pic>
        <p:nvPicPr>
          <p:cNvPr id="3" name="Picture 2" descr="A photo shows a fluid reservoir amidst electrical connectors and hydraulic fluid hos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9374" y="2090059"/>
            <a:ext cx="4985252" cy="374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7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electro-hydraulic power steering system?</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provide steering assist during engine-off operating periods.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 POWER STEERING OVERVIEW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Electric power </a:t>
            </a:r>
            <a:r>
              <a:rPr lang="en-US" dirty="0" smtClean="0"/>
              <a:t>steering takes </a:t>
            </a:r>
            <a:r>
              <a:rPr lang="en-US" dirty="0"/>
              <a:t>the place of hydraulic components that were previously </a:t>
            </a:r>
            <a:r>
              <a:rPr lang="en-US" dirty="0" smtClean="0"/>
              <a:t>used by </a:t>
            </a:r>
            <a:r>
              <a:rPr lang="en-US" dirty="0"/>
              <a:t>using an electric motor to provide power assist effort</a:t>
            </a:r>
            <a:r>
              <a:rPr lang="en-US" dirty="0" smtClean="0"/>
              <a:t>.</a:t>
            </a:r>
          </a:p>
          <a:p>
            <a:r>
              <a:rPr lang="en-US" dirty="0" smtClean="0"/>
              <a:t>Advantages</a:t>
            </a:r>
          </a:p>
          <a:p>
            <a:pPr lvl="1"/>
            <a:r>
              <a:rPr lang="en-US" dirty="0"/>
              <a:t>Improved fuel economy</a:t>
            </a:r>
            <a:r>
              <a:rPr lang="en-US" dirty="0" smtClean="0"/>
              <a:t>.</a:t>
            </a:r>
          </a:p>
          <a:p>
            <a:pPr lvl="1"/>
            <a:r>
              <a:rPr lang="en-US" dirty="0"/>
              <a:t>Increase in usable power</a:t>
            </a:r>
            <a:r>
              <a:rPr lang="en-US" dirty="0" smtClean="0"/>
              <a:t>.</a:t>
            </a:r>
          </a:p>
          <a:p>
            <a:pPr lvl="1"/>
            <a:r>
              <a:rPr lang="en-US" dirty="0"/>
              <a:t>Improved cold weather </a:t>
            </a:r>
            <a:r>
              <a:rPr lang="en-US" dirty="0" smtClean="0"/>
              <a:t>starting.</a:t>
            </a:r>
          </a:p>
          <a:p>
            <a:pPr lvl="1"/>
            <a:r>
              <a:rPr lang="en-US" dirty="0" smtClean="0"/>
              <a:t>Reduced engine compartment complexity.</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POWER STEERING </a:t>
            </a:r>
            <a:r>
              <a:rPr lang="en-US" dirty="0" smtClean="0">
                <a:latin typeface="+mj-lt"/>
              </a:rPr>
              <a:t>OVERVIEW (2 OF 2)</a:t>
            </a:r>
            <a:endParaRPr lang="en-US" dirty="0">
              <a:latin typeface="+mj-lt"/>
            </a:endParaRPr>
          </a:p>
        </p:txBody>
      </p:sp>
      <p:sp>
        <p:nvSpPr>
          <p:cNvPr id="3" name="Content Placeholder 2"/>
          <p:cNvSpPr>
            <a:spLocks noGrp="1"/>
          </p:cNvSpPr>
          <p:nvPr>
            <p:ph idx="1"/>
          </p:nvPr>
        </p:nvSpPr>
        <p:spPr/>
        <p:txBody>
          <a:bodyPr/>
          <a:lstStyle/>
          <a:p>
            <a:r>
              <a:rPr lang="en-US" dirty="0" smtClean="0"/>
              <a:t>Types of EPS Systems</a:t>
            </a:r>
          </a:p>
          <a:p>
            <a:pPr lvl="1"/>
            <a:r>
              <a:rPr lang="en-US" dirty="0"/>
              <a:t>Rack mounted</a:t>
            </a:r>
            <a:r>
              <a:rPr lang="en-US" dirty="0" smtClean="0"/>
              <a:t>.</a:t>
            </a:r>
          </a:p>
          <a:p>
            <a:pPr lvl="2"/>
            <a:r>
              <a:rPr lang="en-US" dirty="0" smtClean="0"/>
              <a:t>The assist motor </a:t>
            </a:r>
            <a:r>
              <a:rPr lang="en-US" dirty="0"/>
              <a:t>attached to the rack and is often called a </a:t>
            </a:r>
            <a:r>
              <a:rPr lang="en-US" dirty="0" smtClean="0"/>
              <a:t>rack-and pinion electric </a:t>
            </a:r>
            <a:r>
              <a:rPr lang="en-US" dirty="0"/>
              <a:t>power steering (R-EPS) system.</a:t>
            </a:r>
            <a:endParaRPr lang="en-US" dirty="0" smtClean="0"/>
          </a:p>
          <a:p>
            <a:pPr lvl="2"/>
            <a:endParaRPr lang="en-US" dirty="0" smtClean="0"/>
          </a:p>
          <a:p>
            <a:pPr lvl="1"/>
            <a:r>
              <a:rPr lang="en-US" dirty="0"/>
              <a:t>Column mounted</a:t>
            </a:r>
            <a:r>
              <a:rPr lang="en-US" dirty="0" smtClean="0"/>
              <a:t>.</a:t>
            </a:r>
          </a:p>
          <a:p>
            <a:pPr lvl="2"/>
            <a:r>
              <a:rPr lang="en-US" dirty="0" smtClean="0"/>
              <a:t>Sensors </a:t>
            </a:r>
            <a:r>
              <a:rPr lang="en-US" dirty="0"/>
              <a:t>and the assist motor located </a:t>
            </a:r>
            <a:r>
              <a:rPr lang="en-US" dirty="0" smtClean="0"/>
              <a:t>inside the vehicle.</a:t>
            </a:r>
            <a:endParaRPr lang="en-US" dirty="0"/>
          </a:p>
        </p:txBody>
      </p:sp>
    </p:spTree>
    <p:extLst>
      <p:ext uri="{BB962C8B-B14F-4D97-AF65-F5344CB8AC3E}">
        <p14:creationId xmlns:p14="http://schemas.microsoft.com/office/powerpoint/2010/main" val="56196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123.1 </a:t>
            </a:r>
            <a:r>
              <a:rPr lang="en-US" sz="2400" dirty="0">
                <a:latin typeface="+mj-lt"/>
              </a:rPr>
              <a:t>A rack mounted electric power steering gear on a Lexus RX 400 h taken from underneath the </a:t>
            </a:r>
            <a:r>
              <a:rPr lang="en-US" sz="2400" dirty="0" smtClean="0">
                <a:latin typeface="+mj-lt"/>
              </a:rPr>
              <a:t>vehicle.</a:t>
            </a:r>
            <a:endParaRPr lang="en-US" sz="2400" dirty="0">
              <a:latin typeface="+mj-lt"/>
            </a:endParaRPr>
          </a:p>
        </p:txBody>
      </p:sp>
      <p:pic>
        <p:nvPicPr>
          <p:cNvPr id="5" name="Picture 2" descr="A photo shows an electric power steering gear unit as seen from the bottom of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8192" y="1771657"/>
            <a:ext cx="6127616" cy="429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123.2 </a:t>
            </a:r>
            <a:r>
              <a:rPr lang="en-US" sz="2800" dirty="0">
                <a:latin typeface="+mj-lt"/>
              </a:rPr>
              <a:t>Honda electric power steering unit cutaway, which is an example of pinion-mounted electric power steering system</a:t>
            </a:r>
            <a:endParaRPr lang="en-US" sz="2800" dirty="0">
              <a:latin typeface="+mj-lt"/>
            </a:endParaRPr>
          </a:p>
        </p:txBody>
      </p:sp>
      <p:pic>
        <p:nvPicPr>
          <p:cNvPr id="6" name="Picture 2" descr="A photo shows a cutaway of an electric power steering unit with assist motor attached to the pinion shaf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3292" y="1850605"/>
            <a:ext cx="5437416" cy="408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electronic power steering?</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170099"/>
          </a:xfrm>
          <a:prstGeom prst="rect">
            <a:avLst/>
          </a:prstGeom>
        </p:spPr>
        <p:txBody>
          <a:bodyPr wrap="square">
            <a:spAutoFit/>
          </a:bodyPr>
          <a:lstStyle/>
          <a:p>
            <a:pPr lvl="1"/>
            <a:r>
              <a:rPr lang="en-US" sz="4000" dirty="0">
                <a:solidFill>
                  <a:schemeClr val="tx2"/>
                </a:solidFill>
              </a:rPr>
              <a:t>Electric power steering takes the place of hydraulic components that were previously used by using an electric motor to provide power assist effort.</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422</TotalTime>
  <Words>1177</Words>
  <Application>Microsoft Office PowerPoint</Application>
  <PresentationFormat>On-screen Show (4:3)</PresentationFormat>
  <Paragraphs>119</Paragraphs>
  <Slides>33</Slides>
  <Notes>0</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ELECTRIC POWER STEERING OVERVIEW (1 OF 2)</vt:lpstr>
      <vt:lpstr>ELECTRIC POWER STEERING OVERVIEW (2 OF 2)</vt:lpstr>
      <vt:lpstr>Figure 123.1 A rack mounted electric power steering gear on a Lexus RX 400 h taken from underneath the vehicle.</vt:lpstr>
      <vt:lpstr>Figure 123.2 Honda electric power steering unit cutaway, which is an example of pinion-mounted electric power steering system</vt:lpstr>
      <vt:lpstr>QUESTION 1: ?</vt:lpstr>
      <vt:lpstr>ANSWER 1:</vt:lpstr>
      <vt:lpstr>EPS SYSTEM PARTS AND OPERATION</vt:lpstr>
      <vt:lpstr>EPS SYSTEM PARTS AND OPERATION</vt:lpstr>
      <vt:lpstr>Figure 123.3 A Ford electric power steering rack-mounted motor tat drives the rack through a toothed belt. This assembly is located on the passenger side of the vehicle opposite to where the steering column shaft is attached to the rack</vt:lpstr>
      <vt:lpstr>Figure 123.4 The torque sensor converts the torque the driver is applying to the steering wheel into a voltage signal</vt:lpstr>
      <vt:lpstr>Figure 123.5 A cutaway view showing the operation of the torque sensor used in electric power steering systems</vt:lpstr>
      <vt:lpstr>Figure 123.6 The power steering control module (PSCM) is attached to the motor of the electric power steering assembly</vt:lpstr>
      <vt:lpstr>STEERING SHAFT TORQUE SENSOR</vt:lpstr>
      <vt:lpstr>STEERING WHEEL POSITION SENSOR</vt:lpstr>
      <vt:lpstr>Figure 123.7 Schematic showing the electric power steering and the torque/position sensor</vt:lpstr>
      <vt:lpstr>QUESTION 2: ?</vt:lpstr>
      <vt:lpstr>ANSWER 2:</vt:lpstr>
      <vt:lpstr>POWER STEERING MOTOR</vt:lpstr>
      <vt:lpstr>POWER STEERING CONTROL MODULE (PSCM)</vt:lpstr>
      <vt:lpstr>EPS DIAGNOSIS</vt:lpstr>
      <vt:lpstr>CASE STUDY </vt:lpstr>
      <vt:lpstr>Figure 123.8 The blown fuse is the yellow 60-amp fuse next to the terminal at the top</vt:lpstr>
      <vt:lpstr>SELF-PARKING SYSTEM (1 OF 2)</vt:lpstr>
      <vt:lpstr>SELF-PARKING SYSTEM (2 OF 2)</vt:lpstr>
      <vt:lpstr>ELECTRO-HYDRAULIC POWER STEERING (1 OF 2)</vt:lpstr>
      <vt:lpstr>ELECTRO-HYDRAULIC POWER STEERING (2 OF 2)</vt:lpstr>
      <vt:lpstr>Figure 123.9 An electro-hydraulic power steering assembly on a Chevrolet hybrid pickup truck</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123</dc:title>
  <dc:creator>Curt &amp; Tammy</dc:creator>
  <cp:lastModifiedBy>Curt &amp; Tammy</cp:lastModifiedBy>
  <cp:revision>50</cp:revision>
  <dcterms:created xsi:type="dcterms:W3CDTF">2018-09-25T19:30:15Z</dcterms:created>
  <dcterms:modified xsi:type="dcterms:W3CDTF">2019-07-08T00:40:43Z</dcterms:modified>
</cp:coreProperties>
</file>