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8" r:id="rId11"/>
    <p:sldId id="316" r:id="rId12"/>
    <p:sldId id="317" r:id="rId13"/>
    <p:sldId id="270" r:id="rId14"/>
    <p:sldId id="318" r:id="rId15"/>
    <p:sldId id="319" r:id="rId16"/>
    <p:sldId id="369" r:id="rId17"/>
    <p:sldId id="335" r:id="rId18"/>
    <p:sldId id="336" r:id="rId19"/>
    <p:sldId id="337" r:id="rId20"/>
    <p:sldId id="370" r:id="rId21"/>
    <p:sldId id="338" r:id="rId22"/>
    <p:sldId id="267" r:id="rId23"/>
    <p:sldId id="268" r:id="rId24"/>
    <p:sldId id="371" r:id="rId25"/>
    <p:sldId id="339" r:id="rId26"/>
    <p:sldId id="340" r:id="rId27"/>
    <p:sldId id="274" r:id="rId28"/>
    <p:sldId id="341" r:id="rId29"/>
    <p:sldId id="342" r:id="rId30"/>
    <p:sldId id="374" r:id="rId31"/>
    <p:sldId id="343" r:id="rId32"/>
    <p:sldId id="344" r:id="rId33"/>
    <p:sldId id="375" r:id="rId34"/>
    <p:sldId id="345" r:id="rId35"/>
    <p:sldId id="346" r:id="rId36"/>
    <p:sldId id="376" r:id="rId37"/>
    <p:sldId id="347" r:id="rId38"/>
    <p:sldId id="348" r:id="rId39"/>
    <p:sldId id="286" r:id="rId40"/>
    <p:sldId id="287" r:id="rId41"/>
    <p:sldId id="378" r:id="rId42"/>
    <p:sldId id="349" r:id="rId43"/>
    <p:sldId id="377" r:id="rId44"/>
    <p:sldId id="350" r:id="rId45"/>
    <p:sldId id="379" r:id="rId46"/>
    <p:sldId id="351" r:id="rId47"/>
    <p:sldId id="352" r:id="rId48"/>
    <p:sldId id="353" r:id="rId49"/>
    <p:sldId id="372" r:id="rId50"/>
    <p:sldId id="354" r:id="rId51"/>
    <p:sldId id="380"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272" r:id="rId65"/>
    <p:sldId id="367" r:id="rId66"/>
    <p:sldId id="299" r:id="rId67"/>
    <p:sldId id="300" r:id="rId68"/>
    <p:sldId id="373" r:id="rId69"/>
    <p:sldId id="327" r:id="rId70"/>
    <p:sldId id="328" r:id="rId71"/>
    <p:sldId id="329" r:id="rId72"/>
    <p:sldId id="330" r:id="rId73"/>
    <p:sldId id="331" r:id="rId74"/>
    <p:sldId id="332" r:id="rId75"/>
    <p:sldId id="333" r:id="rId76"/>
    <p:sldId id="334" r:id="rId77"/>
    <p:sldId id="32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7/10/2019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73645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7/10/2019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Steering Linkage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1600" dirty="0">
                <a:latin typeface="+mj-lt"/>
              </a:rPr>
              <a:t>Figure 121.5 </a:t>
            </a:r>
            <a:r>
              <a:rPr lang="en-US" sz="1600" dirty="0">
                <a:latin typeface="+mj-lt"/>
              </a:rPr>
              <a:t>(a) A rubber-bonded socket is constructed of a rubber casing surrounding the ball stud, which is then inserted into the socket of the tie rod end. The hole in the socket allows air to escape as the ball stud is installed and there is not a place for a grease fitting. (b) The socket is crimped over the ball so that part of the socket lip retains the stud</a:t>
            </a:r>
            <a:endParaRPr lang="en-US" sz="1600" dirty="0">
              <a:latin typeface="+mj-lt"/>
            </a:endParaRPr>
          </a:p>
        </p:txBody>
      </p:sp>
      <p:pic>
        <p:nvPicPr>
          <p:cNvPr id="6" name="Picture 2" descr="A figure shows a rubber casing over a ball stud and a socket with a hole at the bottom. "/>
          <p:cNvPicPr>
            <a:picLocks noChangeAspect="1" noChangeArrowheads="1"/>
          </p:cNvPicPr>
          <p:nvPr/>
        </p:nvPicPr>
        <p:blipFill rotWithShape="1">
          <a:blip r:embed="rId2">
            <a:extLst>
              <a:ext uri="{28A0092B-C50C-407E-A947-70E740481C1C}">
                <a14:useLocalDpi xmlns:a14="http://schemas.microsoft.com/office/drawing/2010/main" val="0"/>
              </a:ext>
            </a:extLst>
          </a:blip>
          <a:srcRect r="46925" b="46352"/>
          <a:stretch/>
        </p:blipFill>
        <p:spPr bwMode="auto">
          <a:xfrm>
            <a:off x="1447800" y="2819400"/>
            <a:ext cx="1988333" cy="2373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figure shows a ball stud with a rubber casing inserted into a socket. The lip of the socket collapses and the socket bends over the ball stud. "/>
          <p:cNvPicPr>
            <a:picLocks noChangeAspect="1" noChangeArrowheads="1"/>
          </p:cNvPicPr>
          <p:nvPr/>
        </p:nvPicPr>
        <p:blipFill rotWithShape="1">
          <a:blip r:embed="rId2">
            <a:extLst>
              <a:ext uri="{28A0092B-C50C-407E-A947-70E740481C1C}">
                <a14:useLocalDpi xmlns:a14="http://schemas.microsoft.com/office/drawing/2010/main" val="0"/>
              </a:ext>
            </a:extLst>
          </a:blip>
          <a:srcRect l="25957" t="56725"/>
          <a:stretch/>
        </p:blipFill>
        <p:spPr bwMode="auto">
          <a:xfrm>
            <a:off x="4724400" y="2819399"/>
            <a:ext cx="3438771" cy="237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RACK AND PINION INNER TIE ROD ENDS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The inner tie rod end is also called a ball </a:t>
            </a:r>
            <a:r>
              <a:rPr lang="en-US" dirty="0" smtClean="0"/>
              <a:t>socket assembly.</a:t>
            </a:r>
          </a:p>
          <a:p>
            <a:pPr lvl="1"/>
            <a:r>
              <a:rPr lang="en-US" dirty="0"/>
              <a:t>The inner tie rod assemblies are attached to the end of </a:t>
            </a:r>
            <a:r>
              <a:rPr lang="en-US" dirty="0" smtClean="0"/>
              <a:t>the steering </a:t>
            </a:r>
            <a:r>
              <a:rPr lang="en-US" dirty="0"/>
              <a:t>rack by one of several methods</a:t>
            </a:r>
            <a:r>
              <a:rPr lang="en-US" dirty="0" smtClean="0"/>
              <a:t>.</a:t>
            </a:r>
          </a:p>
          <a:p>
            <a:pPr lvl="2"/>
            <a:r>
              <a:rPr lang="en-US" dirty="0" smtClean="0"/>
              <a:t>Staked</a:t>
            </a:r>
          </a:p>
          <a:p>
            <a:pPr lvl="2"/>
            <a:r>
              <a:rPr lang="en-US" dirty="0" smtClean="0"/>
              <a:t>Riveted or Pinned</a:t>
            </a:r>
          </a:p>
          <a:p>
            <a:pPr lvl="2"/>
            <a:r>
              <a:rPr lang="en-US" dirty="0" smtClean="0"/>
              <a:t>Bolts (Center Take Off Racks)</a:t>
            </a:r>
            <a:endParaRPr lang="en-US" dirty="0"/>
          </a:p>
        </p:txBody>
      </p:sp>
    </p:spTree>
    <p:extLst>
      <p:ext uri="{BB962C8B-B14F-4D97-AF65-F5344CB8AC3E}">
        <p14:creationId xmlns:p14="http://schemas.microsoft.com/office/powerpoint/2010/main" val="261997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121.6 </a:t>
            </a:r>
            <a:r>
              <a:rPr lang="en-US" sz="2400" dirty="0">
                <a:latin typeface="+mj-lt"/>
              </a:rPr>
              <a:t>Rack-and-pinion steering systems use a ball and- socket-type inner tie rod end</a:t>
            </a:r>
            <a:endParaRPr lang="en-US" dirty="0">
              <a:latin typeface="+mj-lt"/>
            </a:endParaRPr>
          </a:p>
        </p:txBody>
      </p:sp>
      <p:pic>
        <p:nvPicPr>
          <p:cNvPr id="3" name="Picture 2" descr="The figure shows the ball and socket type rod end inside a rubber boot. The socket has a ball end of the tie rod inserted from one side and a rack with preloaded spring inserted from the other side. The rack is fixed to the socket by using a steel pin and a jam n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2433" y="1869621"/>
            <a:ext cx="5719134" cy="409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9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121.7 </a:t>
            </a:r>
            <a:r>
              <a:rPr lang="en-US" sz="2400" dirty="0">
                <a:latin typeface="+mj-lt"/>
              </a:rPr>
              <a:t>A variety of methods are used to secure the inner tie rod end socket assembly to the end of the rack</a:t>
            </a:r>
            <a:endParaRPr lang="en-US" dirty="0">
              <a:latin typeface="+mj-lt"/>
            </a:endParaRPr>
          </a:p>
        </p:txBody>
      </p:sp>
      <p:pic>
        <p:nvPicPr>
          <p:cNvPr id="3" name="Picture 2" descr="The figure shows a roll pin used to secure the rack to the tie rod end socket assembly in the first method. In the second method a set screw is used and in the third, a swaged socket can be seen to connect the end of the rack to the tie ro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3224" y="2133600"/>
            <a:ext cx="3637552" cy="384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1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121.8 </a:t>
            </a:r>
            <a:r>
              <a:rPr lang="en-US" sz="2400" dirty="0">
                <a:latin typeface="+mj-lt"/>
              </a:rPr>
              <a:t>Exploded view of a center-take-off-style rack-and-pinion steering gear assembly</a:t>
            </a:r>
            <a:endParaRPr lang="en-US" dirty="0">
              <a:latin typeface="+mj-lt"/>
            </a:endParaRPr>
          </a:p>
        </p:txBody>
      </p:sp>
      <p:pic>
        <p:nvPicPr>
          <p:cNvPr id="3" name="Picture 2" descr="A figure shows a center-take-off-style rack-and-pinion steering gear assembly with inner tie rods secured to the rack using bol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6963" y="2029093"/>
            <a:ext cx="5470074"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STEER VERSUS REAR STEER</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Front steer, also called forward steer, is </a:t>
            </a:r>
            <a:r>
              <a:rPr lang="en-US" dirty="0" smtClean="0"/>
              <a:t>the term </a:t>
            </a:r>
            <a:r>
              <a:rPr lang="en-US" dirty="0"/>
              <a:t>used to describe a vehicle that has the steering gear in front </a:t>
            </a:r>
            <a:r>
              <a:rPr lang="en-US" dirty="0" smtClean="0"/>
              <a:t>of the </a:t>
            </a:r>
            <a:r>
              <a:rPr lang="en-US" dirty="0"/>
              <a:t>front wheel centerline</a:t>
            </a:r>
            <a:r>
              <a:rPr lang="en-US" dirty="0" smtClean="0"/>
              <a:t>.</a:t>
            </a:r>
          </a:p>
          <a:p>
            <a:pPr lvl="1"/>
            <a:endParaRPr lang="en-US" dirty="0"/>
          </a:p>
          <a:p>
            <a:pPr lvl="1"/>
            <a:r>
              <a:rPr lang="en-US" dirty="0"/>
              <a:t>If the </a:t>
            </a:r>
            <a:r>
              <a:rPr lang="en-US" dirty="0" smtClean="0"/>
              <a:t>steering gear </a:t>
            </a:r>
            <a:r>
              <a:rPr lang="en-US" dirty="0"/>
              <a:t>linkage is located behind the wheels, it is called rear steer </a:t>
            </a:r>
            <a:r>
              <a:rPr lang="en-US" dirty="0" smtClean="0"/>
              <a:t>and the </a:t>
            </a:r>
            <a:r>
              <a:rPr lang="en-US" dirty="0"/>
              <a:t>cornering forces are imposed on the steering in the direction </a:t>
            </a:r>
            <a:r>
              <a:rPr lang="en-US" dirty="0" smtClean="0"/>
              <a:t>of the </a:t>
            </a:r>
            <a:r>
              <a:rPr lang="en-US" dirty="0"/>
              <a:t>turn.</a:t>
            </a:r>
            <a:endParaRPr lang="en-US" dirty="0"/>
          </a:p>
        </p:txBody>
      </p:sp>
    </p:spTree>
    <p:extLst>
      <p:ext uri="{BB962C8B-B14F-4D97-AF65-F5344CB8AC3E}">
        <p14:creationId xmlns:p14="http://schemas.microsoft.com/office/powerpoint/2010/main" val="22084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121.9 </a:t>
            </a:r>
            <a:r>
              <a:rPr lang="en-US" sz="2400" dirty="0">
                <a:latin typeface="+mj-lt"/>
              </a:rPr>
              <a:t>In a rear-steer vehicle, the steering linkage is behind the centerline of the front wheels, whereas the linkage is in front on a front-steer vehicle</a:t>
            </a:r>
            <a:endParaRPr lang="en-US" dirty="0">
              <a:latin typeface="+mj-lt"/>
            </a:endParaRPr>
          </a:p>
        </p:txBody>
      </p:sp>
      <p:pic>
        <p:nvPicPr>
          <p:cNvPr id="3" name="Picture 2" descr="A figure shows two vehicles, one with front-steer and the other with rear-steer. The front steer system has steering linkages in front of the centerline of the front wheels whereas the rear-steer system has them behind the centerline of the front whee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1600200"/>
            <a:ext cx="2775927" cy="464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0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difference between front steer and rear steer?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steering rack is either forward or in back of the wheel centerline.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FOUR-WHEEL STEERING SYSTEMS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sz="2200" dirty="0"/>
              <a:t>Same-phase steering. Same-phase steering means </a:t>
            </a:r>
            <a:r>
              <a:rPr lang="en-US" sz="2200" dirty="0" smtClean="0"/>
              <a:t>that the </a:t>
            </a:r>
            <a:r>
              <a:rPr lang="en-US" sz="2200" dirty="0"/>
              <a:t>front and rear wheels are steered in the same direction</a:t>
            </a:r>
            <a:r>
              <a:rPr lang="en-US" sz="2200" dirty="0" smtClean="0"/>
              <a:t>.</a:t>
            </a:r>
          </a:p>
          <a:p>
            <a:pPr lvl="1"/>
            <a:r>
              <a:rPr lang="en-US" sz="2200" dirty="0"/>
              <a:t>Opposite-phase steering. Also called negative-phase</a:t>
            </a:r>
            <a:r>
              <a:rPr lang="en-US" sz="2200" i="1" dirty="0"/>
              <a:t> </a:t>
            </a:r>
            <a:r>
              <a:rPr lang="en-US" sz="2200" dirty="0" smtClean="0"/>
              <a:t>mode, opposite-phase </a:t>
            </a:r>
            <a:r>
              <a:rPr lang="en-US" sz="2200" dirty="0"/>
              <a:t>steering is when the front wheels and </a:t>
            </a:r>
            <a:r>
              <a:rPr lang="en-US" sz="2200" dirty="0" smtClean="0"/>
              <a:t>rear wheels </a:t>
            </a:r>
            <a:r>
              <a:rPr lang="en-US" sz="2200" dirty="0"/>
              <a:t>are steered in the opposite direction</a:t>
            </a:r>
            <a:r>
              <a:rPr lang="en-US" sz="2200" dirty="0" smtClean="0"/>
              <a:t>.</a:t>
            </a:r>
          </a:p>
          <a:p>
            <a:r>
              <a:rPr lang="en-US" dirty="0" err="1" smtClean="0"/>
              <a:t>Quadrasteer</a:t>
            </a:r>
            <a:endParaRPr lang="en-US" dirty="0" smtClean="0"/>
          </a:p>
          <a:p>
            <a:pPr lvl="1"/>
            <a:r>
              <a:rPr lang="en-US" sz="2300" dirty="0" err="1"/>
              <a:t>Quadrasteer</a:t>
            </a:r>
            <a:r>
              <a:rPr lang="en-US" sz="2300" dirty="0"/>
              <a:t>™ is a </a:t>
            </a:r>
            <a:r>
              <a:rPr lang="en-US" sz="2300" dirty="0" smtClean="0"/>
              <a:t>General Motors four-wheel </a:t>
            </a:r>
            <a:r>
              <a:rPr lang="en-US" sz="2300" dirty="0"/>
              <a:t>steering </a:t>
            </a:r>
            <a:r>
              <a:rPr lang="en-US" sz="2300" dirty="0" smtClean="0"/>
              <a:t>system that </a:t>
            </a:r>
            <a:r>
              <a:rPr lang="en-US" sz="2300" dirty="0"/>
              <a:t>dramatically enhances low-speed maneuverability, </a:t>
            </a:r>
            <a:r>
              <a:rPr lang="en-US" sz="2300" dirty="0" smtClean="0"/>
              <a:t>high-speed stability</a:t>
            </a:r>
            <a:r>
              <a:rPr lang="en-US" sz="2300" dirty="0"/>
              <a:t>, and towing capability.</a:t>
            </a:r>
            <a:endParaRPr lang="en-US" sz="2300" dirty="0"/>
          </a:p>
        </p:txBody>
      </p:sp>
    </p:spTree>
    <p:extLst>
      <p:ext uri="{BB962C8B-B14F-4D97-AF65-F5344CB8AC3E}">
        <p14:creationId xmlns:p14="http://schemas.microsoft.com/office/powerpoint/2010/main" val="397289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121.1</a:t>
            </a:r>
            <a:r>
              <a:rPr lang="en-US" dirty="0" smtClean="0"/>
              <a:t> </a:t>
            </a:r>
            <a:r>
              <a:rPr lang="en-US" dirty="0"/>
              <a:t>Identify steering linkage components</a:t>
            </a:r>
            <a:r>
              <a:rPr lang="en-US" dirty="0" smtClean="0"/>
              <a:t>.</a:t>
            </a:r>
          </a:p>
          <a:p>
            <a:pPr marL="0" indent="0">
              <a:buNone/>
            </a:pPr>
            <a:r>
              <a:rPr lang="en-US" b="1" dirty="0" smtClean="0">
                <a:solidFill>
                  <a:srgbClr val="005A70"/>
                </a:solidFill>
              </a:rPr>
              <a:t>121.2 </a:t>
            </a:r>
            <a:r>
              <a:rPr lang="en-US" dirty="0"/>
              <a:t>Describe rack-and-pinion inner tie rod ends</a:t>
            </a:r>
            <a:r>
              <a:rPr lang="en-US" dirty="0" smtClean="0"/>
              <a:t>.</a:t>
            </a:r>
          </a:p>
          <a:p>
            <a:pPr marL="0" indent="0">
              <a:buNone/>
            </a:pPr>
            <a:r>
              <a:rPr lang="en-US" b="1" dirty="0" smtClean="0">
                <a:solidFill>
                  <a:srgbClr val="005A70"/>
                </a:solidFill>
              </a:rPr>
              <a:t>121.3 </a:t>
            </a:r>
            <a:r>
              <a:rPr lang="en-US" dirty="0"/>
              <a:t>Describe four-wheel steering systems</a:t>
            </a:r>
            <a:r>
              <a:rPr lang="en-US" dirty="0" smtClean="0"/>
              <a:t>.</a:t>
            </a:r>
          </a:p>
          <a:p>
            <a:pPr marL="0" indent="0">
              <a:buNone/>
            </a:pPr>
            <a:r>
              <a:rPr lang="en-US" b="1" dirty="0" smtClean="0">
                <a:solidFill>
                  <a:schemeClr val="accent2"/>
                </a:solidFill>
              </a:rPr>
              <a:t>121.4</a:t>
            </a:r>
            <a:r>
              <a:rPr lang="en-US" dirty="0" smtClean="0"/>
              <a:t> </a:t>
            </a:r>
            <a:r>
              <a:rPr lang="en-US" dirty="0"/>
              <a:t>Discuss steering linkage lubrication</a:t>
            </a:r>
            <a:r>
              <a:rPr lang="en-US" dirty="0" smtClean="0"/>
              <a:t>.</a:t>
            </a:r>
          </a:p>
          <a:p>
            <a:pPr marL="0" indent="0">
              <a:buNone/>
            </a:pPr>
            <a:r>
              <a:rPr lang="en-US" b="1" dirty="0" smtClean="0">
                <a:solidFill>
                  <a:schemeClr val="accent2"/>
                </a:solidFill>
              </a:rPr>
              <a:t>121.5</a:t>
            </a:r>
            <a:r>
              <a:rPr lang="en-US" dirty="0" smtClean="0"/>
              <a:t> </a:t>
            </a:r>
            <a:r>
              <a:rPr lang="en-US" dirty="0"/>
              <a:t>Describe the purpose and procedure for performing a dry </a:t>
            </a:r>
            <a:r>
              <a:rPr lang="en-US" dirty="0" smtClean="0"/>
              <a:t>park test</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121.10 </a:t>
            </a:r>
            <a:r>
              <a:rPr lang="en-US" sz="2000" dirty="0">
                <a:latin typeface="+mj-lt"/>
              </a:rPr>
              <a:t>Opposite-phase four-wheel steer is usually used only at low vehicle speed to help in parking maneuvers. Same-phase steering helps at higher speeds and may not be noticeable by the average driver</a:t>
            </a:r>
            <a:endParaRPr lang="en-US" sz="2000" dirty="0">
              <a:latin typeface="+mj-lt"/>
            </a:endParaRPr>
          </a:p>
        </p:txBody>
      </p:sp>
      <p:pic>
        <p:nvPicPr>
          <p:cNvPr id="3" name="Picture 2" descr="A figure illustrates phases in four-wheel steering system. Same phase steering has front and rear wheels steered in the same direction and opposite phase steering has front and rear wheels steered in opposite direc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5915" y="2209800"/>
            <a:ext cx="3872170" cy="367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9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121.11 </a:t>
            </a:r>
            <a:r>
              <a:rPr lang="en-US" sz="2400" dirty="0">
                <a:latin typeface="+mj-lt"/>
              </a:rPr>
              <a:t>Being equipped with four-wheel steer allows a truck to make shorter turns than would otherwise be possible</a:t>
            </a:r>
            <a:endParaRPr lang="en-US" dirty="0">
              <a:latin typeface="+mj-lt"/>
            </a:endParaRPr>
          </a:p>
        </p:txBody>
      </p:sp>
      <p:pic>
        <p:nvPicPr>
          <p:cNvPr id="3" name="Picture 2" descr="A figure shows turning circle made by a car with 2-wheel steering system and a 4-wheel steering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8906" y="1616529"/>
            <a:ext cx="3826188" cy="430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6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281" y="1447800"/>
            <a:ext cx="4572000" cy="496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121.12 </a:t>
            </a:r>
            <a:r>
              <a:rPr lang="en-US" sz="2400" dirty="0">
                <a:latin typeface="+mj-lt"/>
              </a:rPr>
              <a:t>The dash-mounted select switch showing the three positions for the four-wheel steer system</a:t>
            </a:r>
            <a:endParaRPr lang="en-US" dirty="0">
              <a:latin typeface="+mj-lt"/>
            </a:endParaRPr>
          </a:p>
        </p:txBody>
      </p:sp>
      <p:pic>
        <p:nvPicPr>
          <p:cNvPr id="3" name="Picture 2" descr="A figure shows a dash mounted select switch of a Quadrasteer system. The selection switch has three options for 4 wheel steer, 2WS, 4WS and TOW. There is also a selection switch for ride control and passenger air bag off and 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8412" y="1703689"/>
            <a:ext cx="5127176" cy="434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9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121.13 </a:t>
            </a:r>
            <a:r>
              <a:rPr lang="en-US" sz="2000" dirty="0">
                <a:latin typeface="+mj-lt"/>
              </a:rPr>
              <a:t>A </a:t>
            </a:r>
            <a:r>
              <a:rPr lang="en-US" sz="2000" dirty="0" err="1">
                <a:latin typeface="+mj-lt"/>
              </a:rPr>
              <a:t>Quadrasteer</a:t>
            </a:r>
            <a:r>
              <a:rPr lang="en-US" sz="2000" dirty="0">
                <a:latin typeface="+mj-lt"/>
              </a:rPr>
              <a:t> system showing all of the components. The motor used to power the rear steering rack can draw close to 60 amperes during a hard turn and can be monitored using a Tech 2</a:t>
            </a:r>
            <a:endParaRPr lang="en-US" sz="2000" dirty="0">
              <a:latin typeface="+mj-lt"/>
            </a:endParaRPr>
          </a:p>
        </p:txBody>
      </p:sp>
      <p:pic>
        <p:nvPicPr>
          <p:cNvPr id="3" name="Picture 2" descr="A photo shows a rack-and-pinion steering mechanism attached to the differential cover of a rear axle. The steering mechanism is motorized and has tie rods attached to the knuckle at the end of the axle.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297" y="2362200"/>
            <a:ext cx="7413306" cy="306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7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LINKAGE LUBRICATION</a:t>
            </a:r>
            <a:endParaRPr lang="en-US" dirty="0">
              <a:latin typeface="+mj-lt"/>
            </a:endParaRPr>
          </a:p>
        </p:txBody>
      </p:sp>
      <p:sp>
        <p:nvSpPr>
          <p:cNvPr id="3" name="Content Placeholder 2"/>
          <p:cNvSpPr>
            <a:spLocks noGrp="1"/>
          </p:cNvSpPr>
          <p:nvPr>
            <p:ph idx="1"/>
          </p:nvPr>
        </p:nvSpPr>
        <p:spPr/>
        <p:txBody>
          <a:bodyPr/>
          <a:lstStyle/>
          <a:p>
            <a:r>
              <a:rPr lang="en-US" dirty="0"/>
              <a:t>Keeping all joints equipped with a grease fitting properly greased </a:t>
            </a:r>
            <a:r>
              <a:rPr lang="en-US" dirty="0" smtClean="0"/>
              <a:t>is necessary </a:t>
            </a:r>
            <a:r>
              <a:rPr lang="en-US" dirty="0"/>
              <a:t>for long life and ease of steering</a:t>
            </a:r>
            <a:r>
              <a:rPr lang="en-US" dirty="0" smtClean="0"/>
              <a:t>.</a:t>
            </a:r>
          </a:p>
          <a:p>
            <a:r>
              <a:rPr lang="en-US" dirty="0"/>
              <a:t>During a chassis lubrication, do not forget to put grease on </a:t>
            </a:r>
            <a:r>
              <a:rPr lang="en-US" dirty="0" smtClean="0"/>
              <a:t>the steering </a:t>
            </a:r>
            <a:r>
              <a:rPr lang="en-US" dirty="0"/>
              <a:t>stop, if so equipped</a:t>
            </a:r>
            <a:r>
              <a:rPr lang="en-US" dirty="0" smtClean="0"/>
              <a:t>.</a:t>
            </a:r>
          </a:p>
          <a:p>
            <a:endParaRPr lang="en-US" dirty="0"/>
          </a:p>
        </p:txBody>
      </p:sp>
    </p:spTree>
    <p:extLst>
      <p:ext uri="{BB962C8B-B14F-4D97-AF65-F5344CB8AC3E}">
        <p14:creationId xmlns:p14="http://schemas.microsoft.com/office/powerpoint/2010/main" val="424830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121.14 </a:t>
            </a:r>
            <a:r>
              <a:rPr lang="en-US" sz="2000" dirty="0">
                <a:latin typeface="+mj-lt"/>
              </a:rPr>
              <a:t>Greasing a tie rod end. Some joints do not have a hole for excessive grease to escape, and excessive grease can</a:t>
            </a:r>
            <a:br>
              <a:rPr lang="en-US" sz="2000" dirty="0">
                <a:latin typeface="+mj-lt"/>
              </a:rPr>
            </a:br>
            <a:r>
              <a:rPr lang="en-US" sz="2000" dirty="0">
                <a:latin typeface="+mj-lt"/>
              </a:rPr>
              <a:t>destroy the seal</a:t>
            </a:r>
            <a:endParaRPr lang="en-US" sz="2000" dirty="0">
              <a:latin typeface="+mj-lt"/>
            </a:endParaRPr>
          </a:p>
        </p:txBody>
      </p:sp>
      <p:pic>
        <p:nvPicPr>
          <p:cNvPr id="3" name="Picture 2" descr="A photo shows a greased tie rod e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0738" y="1981200"/>
            <a:ext cx="5322524" cy="399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6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121.15 </a:t>
            </a:r>
            <a:r>
              <a:rPr lang="en-US" sz="1800" dirty="0">
                <a:latin typeface="+mj-lt"/>
              </a:rPr>
              <a:t>Part of steering linkage lubrication is applying grease to the steering stops. If these stops are not lubricated, a grinding sound may be heard when the vehicle hits a bump when the wheels are turned all the way one direction or the other. This often occurs when driving into or out of a driveway that has a curb</a:t>
            </a:r>
            <a:endParaRPr lang="en-US" sz="1800" dirty="0">
              <a:latin typeface="+mj-lt"/>
            </a:endParaRPr>
          </a:p>
        </p:txBody>
      </p:sp>
      <p:pic>
        <p:nvPicPr>
          <p:cNvPr id="3" name="Picture 2" descr="A photo shows a man applying lubrication to a steering stop.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661" y="2209800"/>
            <a:ext cx="4278762" cy="32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5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DRY PARK TEST</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sz="2300" dirty="0"/>
              <a:t>One of the most effective, yet easy to perform, steering </a:t>
            </a:r>
            <a:r>
              <a:rPr lang="en-US" sz="2300" dirty="0" smtClean="0"/>
              <a:t>component inspection </a:t>
            </a:r>
            <a:r>
              <a:rPr lang="en-US" sz="2300" dirty="0"/>
              <a:t>methods is called the dry park test</a:t>
            </a:r>
            <a:r>
              <a:rPr lang="en-US" sz="2300" dirty="0" smtClean="0"/>
              <a:t>.</a:t>
            </a:r>
          </a:p>
          <a:p>
            <a:pPr lvl="1"/>
            <a:r>
              <a:rPr lang="en-US" sz="2300" dirty="0"/>
              <a:t>Excessive play in the steering wheel can be caused </a:t>
            </a:r>
            <a:r>
              <a:rPr lang="en-US" sz="2300" dirty="0" smtClean="0"/>
              <a:t>by worn </a:t>
            </a:r>
            <a:r>
              <a:rPr lang="en-US" sz="2300" dirty="0"/>
              <a:t>or damaged steering components</a:t>
            </a:r>
            <a:r>
              <a:rPr lang="en-US" sz="2300" dirty="0" smtClean="0"/>
              <a:t>.</a:t>
            </a:r>
          </a:p>
          <a:p>
            <a:r>
              <a:rPr lang="en-US" sz="2700" dirty="0"/>
              <a:t>This simple test is performed with the vehicle on the ground </a:t>
            </a:r>
            <a:r>
              <a:rPr lang="en-US" sz="2700" dirty="0" smtClean="0"/>
              <a:t>or on </a:t>
            </a:r>
            <a:r>
              <a:rPr lang="en-US" sz="2700" dirty="0"/>
              <a:t>a drive-on ramp-type hoist, moving the steering wheel back </a:t>
            </a:r>
            <a:r>
              <a:rPr lang="en-US" sz="2700" dirty="0" smtClean="0"/>
              <a:t>and forth </a:t>
            </a:r>
            <a:r>
              <a:rPr lang="en-US" sz="2700" dirty="0"/>
              <a:t>slightly while an assistant feels for movement at each </a:t>
            </a:r>
            <a:r>
              <a:rPr lang="en-US" sz="2700" dirty="0" smtClean="0"/>
              <a:t>section of </a:t>
            </a:r>
            <a:r>
              <a:rPr lang="en-US" sz="2700" dirty="0"/>
              <a:t>the steering system.</a:t>
            </a:r>
            <a:endParaRPr lang="en-US" sz="2700" dirty="0"/>
          </a:p>
        </p:txBody>
      </p:sp>
    </p:spTree>
    <p:extLst>
      <p:ext uri="{BB962C8B-B14F-4D97-AF65-F5344CB8AC3E}">
        <p14:creationId xmlns:p14="http://schemas.microsoft.com/office/powerpoint/2010/main" val="270445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121.16 </a:t>
            </a:r>
            <a:r>
              <a:rPr lang="en-US" sz="2400" dirty="0">
                <a:latin typeface="+mj-lt"/>
              </a:rPr>
              <a:t>Checking for </a:t>
            </a:r>
            <a:r>
              <a:rPr lang="en-US" sz="2400" dirty="0" err="1">
                <a:latin typeface="+mj-lt"/>
              </a:rPr>
              <a:t>freeplay</a:t>
            </a:r>
            <a:r>
              <a:rPr lang="en-US" sz="2400" dirty="0">
                <a:latin typeface="+mj-lt"/>
              </a:rPr>
              <a:t> in the steering</a:t>
            </a:r>
            <a:endParaRPr lang="en-US" dirty="0">
              <a:latin typeface="+mj-lt"/>
            </a:endParaRPr>
          </a:p>
        </p:txBody>
      </p:sp>
      <p:pic>
        <p:nvPicPr>
          <p:cNvPr id="3" name="Picture 2" descr="A figure shows a steering wheel with a marking on the top and a scale above it. A rotational movement arrow is also indicated in the figu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8378" y="1676400"/>
            <a:ext cx="4833280" cy="450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4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121.6</a:t>
            </a:r>
            <a:r>
              <a:rPr lang="en-US" dirty="0" smtClean="0"/>
              <a:t> </a:t>
            </a:r>
            <a:r>
              <a:rPr lang="en-US" dirty="0"/>
              <a:t>List common wear items in steering systems</a:t>
            </a:r>
            <a:r>
              <a:rPr lang="en-US" dirty="0" smtClean="0"/>
              <a:t>.</a:t>
            </a:r>
          </a:p>
          <a:p>
            <a:pPr marL="0" indent="0">
              <a:buNone/>
            </a:pPr>
            <a:r>
              <a:rPr lang="en-US" b="1" dirty="0" smtClean="0">
                <a:solidFill>
                  <a:srgbClr val="005A70"/>
                </a:solidFill>
              </a:rPr>
              <a:t>121.7</a:t>
            </a:r>
            <a:r>
              <a:rPr lang="en-US" dirty="0" smtClean="0"/>
              <a:t> </a:t>
            </a:r>
            <a:r>
              <a:rPr lang="en-US" dirty="0"/>
              <a:t>Describe the steps for under-vehicle inspection of </a:t>
            </a:r>
            <a:r>
              <a:rPr lang="en-US" dirty="0" smtClean="0"/>
              <a:t>steering systems.</a:t>
            </a:r>
          </a:p>
          <a:p>
            <a:pPr marL="0" indent="0">
              <a:buNone/>
            </a:pPr>
            <a:r>
              <a:rPr lang="en-US" b="1" dirty="0" smtClean="0">
                <a:solidFill>
                  <a:schemeClr val="accent2"/>
                </a:solidFill>
              </a:rPr>
              <a:t>121.8</a:t>
            </a:r>
            <a:r>
              <a:rPr lang="en-US" dirty="0" smtClean="0"/>
              <a:t> </a:t>
            </a:r>
            <a:r>
              <a:rPr lang="en-US" dirty="0"/>
              <a:t>Explain how to replace steering linkage parts</a:t>
            </a:r>
            <a:r>
              <a:rPr lang="en-US" dirty="0" smtClean="0"/>
              <a:t>.</a:t>
            </a:r>
          </a:p>
          <a:p>
            <a:pPr marL="0" indent="0">
              <a:buNone/>
            </a:pPr>
            <a:r>
              <a:rPr lang="en-US" b="1" dirty="0" smtClean="0">
                <a:solidFill>
                  <a:schemeClr val="accent2"/>
                </a:solidFill>
              </a:rPr>
              <a:t>121.9</a:t>
            </a:r>
            <a:r>
              <a:rPr lang="en-US" dirty="0" smtClean="0"/>
              <a:t> </a:t>
            </a:r>
            <a:r>
              <a:rPr lang="en-US" dirty="0" smtClean="0"/>
              <a:t>This </a:t>
            </a:r>
            <a:r>
              <a:rPr lang="en-US" dirty="0"/>
              <a:t>chapter will help prepare for Suspension and </a:t>
            </a:r>
            <a:r>
              <a:rPr lang="en-US" dirty="0" smtClean="0"/>
              <a:t>Steering (A4</a:t>
            </a:r>
            <a:r>
              <a:rPr lang="en-US" dirty="0"/>
              <a:t>) ASE certification test content area “A” (Steering </a:t>
            </a:r>
            <a:r>
              <a:rPr lang="en-US" dirty="0" smtClean="0"/>
              <a:t>System Diagnosis </a:t>
            </a:r>
            <a:r>
              <a:rPr lang="en-US" dirty="0"/>
              <a:t>and Repair).</a:t>
            </a:r>
            <a:endParaRPr lang="en-US" dirty="0" smtClean="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121.17 </a:t>
            </a:r>
            <a:r>
              <a:rPr lang="en-US" sz="2000" dirty="0">
                <a:latin typeface="+mj-lt"/>
              </a:rPr>
              <a:t>All joints should be felt during a dry park test. Even inner tie rod ends (ball socket assemblies) can be felt through the rubber bellows on many rack-and-pinion steering units</a:t>
            </a:r>
            <a:endParaRPr lang="en-US" sz="2000" dirty="0">
              <a:latin typeface="+mj-lt"/>
            </a:endParaRPr>
          </a:p>
        </p:txBody>
      </p:sp>
      <p:pic>
        <p:nvPicPr>
          <p:cNvPr id="3" name="Picture 2" descr="A figure shows a person feeling the joints of an inner tie rod end inside the rubber bellow by touching the joints with his han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4397" y="2209800"/>
            <a:ext cx="4000502" cy="354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7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447800"/>
            <a:ext cx="589597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19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121.18 </a:t>
            </a:r>
            <a:r>
              <a:rPr lang="en-US" sz="2000" dirty="0">
                <a:latin typeface="+mj-lt"/>
              </a:rPr>
              <a:t>The steering and suspension arms must remain parallel to prevent the up-and-down motion of the suspension from causing the front wheels to turn inward or outward</a:t>
            </a:r>
            <a:endParaRPr lang="en-US" sz="2000" dirty="0">
              <a:latin typeface="+mj-lt"/>
            </a:endParaRPr>
          </a:p>
        </p:txBody>
      </p:sp>
      <p:pic>
        <p:nvPicPr>
          <p:cNvPr id="3" name="Picture 2" descr="A photo shows a suspension control arm aligned parallel to a steering ar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9235" y="2057400"/>
            <a:ext cx="5045530" cy="35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4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121.19 </a:t>
            </a:r>
            <a:r>
              <a:rPr lang="en-US" sz="2400" dirty="0">
                <a:latin typeface="+mj-lt"/>
              </a:rPr>
              <a:t>The center link should be parallel to the ground</a:t>
            </a:r>
            <a:endParaRPr lang="en-US" dirty="0">
              <a:latin typeface="+mj-lt"/>
            </a:endParaRPr>
          </a:p>
        </p:txBody>
      </p:sp>
      <p:pic>
        <p:nvPicPr>
          <p:cNvPr id="3" name="Picture 2" descr="A figure shows the front end of the steering and suspension system with its center link parallel to a level floo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69930" y="1592039"/>
            <a:ext cx="6204140" cy="43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a:t>
            </a:r>
            <a:r>
              <a:rPr lang="en-US" sz="4000" dirty="0" smtClean="0">
                <a:solidFill>
                  <a:srgbClr val="000000"/>
                </a:solidFill>
              </a:rPr>
              <a:t>e purpose of the dry park test?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A test that is designed to help identify </a:t>
            </a:r>
            <a:r>
              <a:rPr lang="en-US" sz="4000" dirty="0" err="1" smtClean="0">
                <a:solidFill>
                  <a:srgbClr val="000000"/>
                </a:solidFill>
              </a:rPr>
              <a:t>freeplay</a:t>
            </a:r>
            <a:r>
              <a:rPr lang="en-US" sz="4000" dirty="0" smtClean="0">
                <a:solidFill>
                  <a:srgbClr val="000000"/>
                </a:solidFill>
              </a:rPr>
              <a:t> in steering components.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COMMON WEAR ITEMS</a:t>
            </a:r>
            <a:endParaRPr lang="en-US" dirty="0">
              <a:latin typeface="+mj-lt"/>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4012" y="1772444"/>
            <a:ext cx="58959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46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121.20 </a:t>
            </a:r>
            <a:r>
              <a:rPr lang="en-US" sz="2400" dirty="0">
                <a:latin typeface="+mj-lt"/>
              </a:rPr>
              <a:t>Typical parallelogram steering linkage. The center link can also be named the relay rod, drag link, or connecting link</a:t>
            </a:r>
            <a:endParaRPr lang="en-US" dirty="0">
              <a:latin typeface="+mj-lt"/>
            </a:endParaRPr>
          </a:p>
        </p:txBody>
      </p:sp>
      <p:pic>
        <p:nvPicPr>
          <p:cNvPr id="3" name="Picture 2" descr="The figure shows a center link with a pitman arm on one end and an idler arm on the other. Two tie rods with adjusting sleeves connect the center link with the steering arm of right and left side knuckles. The driver’s side inner tie rod end connects to the driver’s side outer tie rod end. The idler arm has an attachment for connecting to the body or frame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413" y="2678402"/>
            <a:ext cx="8189175" cy="296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3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714500"/>
            <a:ext cx="58388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39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121.21 </a:t>
            </a:r>
            <a:r>
              <a:rPr lang="en-US" sz="2400" dirty="0">
                <a:latin typeface="+mj-lt"/>
              </a:rPr>
              <a:t>Some center links have ball joints while others have tapered socket holes to accept ball joints on the pitman arm, idler arm, and inner tie rod ends</a:t>
            </a:r>
            <a:endParaRPr lang="en-US" dirty="0">
              <a:latin typeface="+mj-lt"/>
            </a:endParaRPr>
          </a:p>
        </p:txBody>
      </p:sp>
      <p:pic>
        <p:nvPicPr>
          <p:cNvPr id="3" name="Picture 2" descr="A figure shows two central links, one with integral ball joints on the ends and other without integral ball joints on the ends of the lin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3375" y="2294167"/>
            <a:ext cx="4937250" cy="373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4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LINKAGE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steering linkage </a:t>
            </a:r>
            <a:r>
              <a:rPr lang="en-US" dirty="0" smtClean="0"/>
              <a:t>relays steering </a:t>
            </a:r>
            <a:r>
              <a:rPr lang="en-US" dirty="0"/>
              <a:t>forces from the steering gear to the front wheels</a:t>
            </a:r>
            <a:r>
              <a:rPr lang="en-US" dirty="0" smtClean="0"/>
              <a:t>.</a:t>
            </a:r>
          </a:p>
          <a:p>
            <a:r>
              <a:rPr lang="en-US" dirty="0" smtClean="0"/>
              <a:t>Parallelogram-type design</a:t>
            </a:r>
          </a:p>
          <a:p>
            <a:pPr lvl="1"/>
            <a:r>
              <a:rPr lang="en-US" dirty="0" smtClean="0"/>
              <a:t>Four </a:t>
            </a:r>
            <a:r>
              <a:rPr lang="en-US" dirty="0"/>
              <a:t>tie rods, two inner and two outer (left and </a:t>
            </a:r>
            <a:r>
              <a:rPr lang="en-US" dirty="0" smtClean="0"/>
              <a:t>right)</a:t>
            </a:r>
          </a:p>
          <a:p>
            <a:pPr lvl="1"/>
            <a:r>
              <a:rPr lang="en-US" dirty="0" smtClean="0"/>
              <a:t>A </a:t>
            </a:r>
            <a:r>
              <a:rPr lang="en-US" dirty="0"/>
              <a:t>center </a:t>
            </a:r>
            <a:r>
              <a:rPr lang="en-US" dirty="0" smtClean="0"/>
              <a:t>link (between </a:t>
            </a:r>
            <a:r>
              <a:rPr lang="en-US" dirty="0"/>
              <a:t>the tie </a:t>
            </a:r>
            <a:r>
              <a:rPr lang="en-US" dirty="0" smtClean="0"/>
              <a:t>rods)</a:t>
            </a:r>
          </a:p>
          <a:p>
            <a:pPr lvl="1"/>
            <a:r>
              <a:rPr lang="en-US" dirty="0" smtClean="0"/>
              <a:t>An </a:t>
            </a:r>
            <a:r>
              <a:rPr lang="en-US" dirty="0"/>
              <a:t>idler arm on the passenger </a:t>
            </a:r>
            <a:r>
              <a:rPr lang="en-US" dirty="0" smtClean="0"/>
              <a:t>side</a:t>
            </a:r>
          </a:p>
          <a:p>
            <a:pPr lvl="1"/>
            <a:r>
              <a:rPr lang="en-US" dirty="0" smtClean="0"/>
              <a:t>A </a:t>
            </a:r>
            <a:r>
              <a:rPr lang="en-US" dirty="0"/>
              <a:t>pitman arm attached to the steering gear output shaft (</a:t>
            </a:r>
            <a:r>
              <a:rPr lang="en-US" dirty="0" smtClean="0"/>
              <a:t>pitman shaft)</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UNDER-VEHICLE INSPECTION</a:t>
            </a:r>
            <a:endParaRPr lang="en-US" dirty="0">
              <a:latin typeface="+mj-lt"/>
            </a:endParaRPr>
          </a:p>
        </p:txBody>
      </p:sp>
      <p:sp>
        <p:nvSpPr>
          <p:cNvPr id="3" name="Content Placeholder 2"/>
          <p:cNvSpPr>
            <a:spLocks noGrp="1"/>
          </p:cNvSpPr>
          <p:nvPr>
            <p:ph idx="1"/>
          </p:nvPr>
        </p:nvSpPr>
        <p:spPr/>
        <p:txBody>
          <a:bodyPr/>
          <a:lstStyle/>
          <a:p>
            <a:r>
              <a:rPr lang="en-US" dirty="0"/>
              <a:t>Inspect each part for damage due to an accident or bent </a:t>
            </a:r>
            <a:r>
              <a:rPr lang="en-US" dirty="0" smtClean="0"/>
              <a:t>parts due </a:t>
            </a:r>
            <a:r>
              <a:rPr lang="en-US" dirty="0"/>
              <a:t>to the vehicle hitting an object in the roadway</a:t>
            </a:r>
            <a:r>
              <a:rPr lang="en-US" dirty="0" smtClean="0"/>
              <a:t>.</a:t>
            </a:r>
          </a:p>
          <a:p>
            <a:r>
              <a:rPr lang="en-US" dirty="0"/>
              <a:t>Idler arm inspection is performed by using </a:t>
            </a:r>
            <a:r>
              <a:rPr lang="en-US" i="1" dirty="0"/>
              <a:t>hand </a:t>
            </a:r>
            <a:r>
              <a:rPr lang="en-US" dirty="0"/>
              <a:t>force of 25 </a:t>
            </a:r>
            <a:r>
              <a:rPr lang="en-US" dirty="0" err="1" smtClean="0"/>
              <a:t>lb</a:t>
            </a:r>
            <a:r>
              <a:rPr lang="en-US" dirty="0" smtClean="0"/>
              <a:t> (110 </a:t>
            </a:r>
            <a:r>
              <a:rPr lang="en-US" dirty="0"/>
              <a:t>N-m) up and down on the arm</a:t>
            </a:r>
            <a:r>
              <a:rPr lang="en-US" dirty="0" smtClean="0"/>
              <a:t>.</a:t>
            </a:r>
          </a:p>
          <a:p>
            <a:r>
              <a:rPr lang="en-US" dirty="0"/>
              <a:t>All other steering linkage should be tested by</a:t>
            </a:r>
            <a:r>
              <a:rPr lang="en-US" i="1" dirty="0"/>
              <a:t> </a:t>
            </a:r>
            <a:r>
              <a:rPr lang="en-US" dirty="0"/>
              <a:t>hand</a:t>
            </a:r>
            <a:r>
              <a:rPr lang="en-US" i="1" dirty="0"/>
              <a:t> </a:t>
            </a:r>
            <a:r>
              <a:rPr lang="en-US" dirty="0"/>
              <a:t>for any </a:t>
            </a:r>
            <a:r>
              <a:rPr lang="en-US" dirty="0" smtClean="0"/>
              <a:t>vertical or </a:t>
            </a:r>
            <a:r>
              <a:rPr lang="en-US" dirty="0"/>
              <a:t>side-to-side looseness</a:t>
            </a:r>
            <a:r>
              <a:rPr lang="en-US" dirty="0" smtClean="0"/>
              <a:t>.</a:t>
            </a:r>
          </a:p>
          <a:p>
            <a:r>
              <a:rPr lang="en-US" dirty="0"/>
              <a:t>All steering components should be tested with the wheels </a:t>
            </a:r>
            <a:r>
              <a:rPr lang="en-US" dirty="0" smtClean="0"/>
              <a:t>in the </a:t>
            </a:r>
            <a:r>
              <a:rPr lang="en-US" dirty="0"/>
              <a:t>straight-ahead position.</a:t>
            </a:r>
            <a:endParaRPr lang="en-US" dirty="0"/>
          </a:p>
        </p:txBody>
      </p:sp>
    </p:spTree>
    <p:extLst>
      <p:ext uri="{BB962C8B-B14F-4D97-AF65-F5344CB8AC3E}">
        <p14:creationId xmlns:p14="http://schemas.microsoft.com/office/powerpoint/2010/main" val="1622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121.22 </a:t>
            </a:r>
            <a:r>
              <a:rPr lang="en-US" sz="2000" dirty="0">
                <a:latin typeface="+mj-lt"/>
              </a:rPr>
              <a:t>To check an idler arm, most vehicle manufacturers specify that 25 pounds of force be applied by hand up and down to the idler arm. The idler arm should be replaced if the total movement (up and down) exceeds 1/4 inch (6 mm)</a:t>
            </a:r>
            <a:endParaRPr lang="en-US" sz="2000" dirty="0">
              <a:latin typeface="+mj-lt"/>
            </a:endParaRPr>
          </a:p>
        </p:txBody>
      </p:sp>
      <p:pic>
        <p:nvPicPr>
          <p:cNvPr id="3" name="Picture 2" descr="A figure illustrates an idler arm inspection where a force of 25 pounds is applied on both sides of the ar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1750" y="2514600"/>
            <a:ext cx="4000500" cy="324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7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121.23 </a:t>
            </a:r>
            <a:r>
              <a:rPr lang="en-US" sz="2400" dirty="0">
                <a:latin typeface="+mj-lt"/>
              </a:rPr>
              <a:t>Steering system component(s) should be replaced if any noticeable looseness is detected when moved by hand</a:t>
            </a:r>
            <a:endParaRPr lang="en-US" dirty="0">
              <a:latin typeface="+mj-lt"/>
            </a:endParaRPr>
          </a:p>
        </p:txBody>
      </p:sp>
      <p:pic>
        <p:nvPicPr>
          <p:cNvPr id="3" name="Picture 2" descr="A figure shows a hand inspecting steering system components.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02119" y="2212521"/>
            <a:ext cx="5139762" cy="383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5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121.24 </a:t>
            </a:r>
            <a:r>
              <a:rPr lang="en-US" sz="2400" dirty="0">
                <a:latin typeface="+mj-lt"/>
              </a:rPr>
              <a:t>All joints should be checked by hand for any lateral or vertical play</a:t>
            </a:r>
            <a:endParaRPr lang="en-US" dirty="0">
              <a:latin typeface="+mj-lt"/>
            </a:endParaRPr>
          </a:p>
        </p:txBody>
      </p:sp>
      <p:pic>
        <p:nvPicPr>
          <p:cNvPr id="3" name="Picture 2" descr="A figure shows a hand inspecting a tie rod.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9292" y="2237014"/>
            <a:ext cx="7025416" cy="359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0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CASE STUDY</a:t>
            </a:r>
            <a:endParaRPr lang="en-US"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184" y="1600200"/>
            <a:ext cx="742963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80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121.25 </a:t>
            </a:r>
            <a:r>
              <a:rPr lang="en-US" sz="2000" dirty="0">
                <a:latin typeface="+mj-lt"/>
              </a:rPr>
              <a:t>If a rack-and-pinion or any other steering linkage system is not level, the front tires will be moved inward and/or outward whenever the wheels of the vehicle move up or down</a:t>
            </a:r>
            <a:endParaRPr lang="en-US" sz="2000" dirty="0">
              <a:latin typeface="+mj-lt"/>
            </a:endParaRPr>
          </a:p>
        </p:txBody>
      </p:sp>
      <p:pic>
        <p:nvPicPr>
          <p:cNvPr id="3" name="Picture 2" descr="A figure shows a tilted rack and pinion steering gear assembly attached to wheels through tie ro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9934" y="2590800"/>
            <a:ext cx="7104132" cy="302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8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LINKAGE REPLACEMENT</a:t>
            </a:r>
            <a:endParaRPr lang="en-US" dirty="0">
              <a:latin typeface="+mj-lt"/>
            </a:endParaRPr>
          </a:p>
        </p:txBody>
      </p:sp>
      <p:sp>
        <p:nvSpPr>
          <p:cNvPr id="3" name="Content Placeholder 2"/>
          <p:cNvSpPr>
            <a:spLocks noGrp="1"/>
          </p:cNvSpPr>
          <p:nvPr>
            <p:ph idx="1"/>
          </p:nvPr>
        </p:nvSpPr>
        <p:spPr/>
        <p:txBody>
          <a:bodyPr/>
          <a:lstStyle/>
          <a:p>
            <a:r>
              <a:rPr lang="en-US" dirty="0" smtClean="0"/>
              <a:t>Parallelogram Type</a:t>
            </a:r>
          </a:p>
          <a:p>
            <a:pPr lvl="1"/>
            <a:r>
              <a:rPr lang="en-US" dirty="0"/>
              <a:t>When replacing any steering </a:t>
            </a:r>
            <a:r>
              <a:rPr lang="en-US" dirty="0" smtClean="0"/>
              <a:t>system component</a:t>
            </a:r>
            <a:r>
              <a:rPr lang="en-US" dirty="0"/>
              <a:t>, it is best to replace all defective and marginally </a:t>
            </a:r>
            <a:r>
              <a:rPr lang="en-US" dirty="0" smtClean="0"/>
              <a:t>good components </a:t>
            </a:r>
            <a:r>
              <a:rPr lang="en-US" dirty="0"/>
              <a:t>at the same time</a:t>
            </a:r>
            <a:r>
              <a:rPr lang="en-US" dirty="0" smtClean="0"/>
              <a:t>.</a:t>
            </a:r>
          </a:p>
          <a:p>
            <a:pPr lvl="1"/>
            <a:r>
              <a:rPr lang="en-US" dirty="0"/>
              <a:t>When replacing tie rod ends, use the adjusting sleeve to </a:t>
            </a:r>
            <a:r>
              <a:rPr lang="en-US" dirty="0" smtClean="0"/>
              <a:t>adjust the </a:t>
            </a:r>
            <a:r>
              <a:rPr lang="en-US" dirty="0"/>
              <a:t>total length of the tie rod to the same </a:t>
            </a:r>
            <a:r>
              <a:rPr lang="en-US" dirty="0" smtClean="0"/>
              <a:t>position </a:t>
            </a:r>
            <a:r>
              <a:rPr lang="en-US" dirty="0"/>
              <a:t>and </a:t>
            </a:r>
            <a:r>
              <a:rPr lang="en-US" dirty="0" smtClean="0"/>
              <a:t>length as </a:t>
            </a:r>
            <a:r>
              <a:rPr lang="en-US" dirty="0"/>
              <a:t>the original</a:t>
            </a:r>
            <a:r>
              <a:rPr lang="en-US" dirty="0" smtClean="0"/>
              <a:t>.</a:t>
            </a:r>
          </a:p>
          <a:p>
            <a:r>
              <a:rPr lang="en-US" dirty="0" smtClean="0"/>
              <a:t>Service of Ball-Socket Assemblies</a:t>
            </a:r>
          </a:p>
          <a:p>
            <a:pPr lvl="1"/>
            <a:r>
              <a:rPr lang="en-US" dirty="0"/>
              <a:t>Inner </a:t>
            </a:r>
            <a:r>
              <a:rPr lang="en-US" dirty="0" smtClean="0"/>
              <a:t>tie rod </a:t>
            </a:r>
            <a:r>
              <a:rPr lang="en-US" dirty="0"/>
              <a:t>end assemblies used on rack-and-pinion steering </a:t>
            </a:r>
            <a:r>
              <a:rPr lang="en-US" dirty="0" smtClean="0"/>
              <a:t>units often require </a:t>
            </a:r>
            <a:r>
              <a:rPr lang="en-US" dirty="0"/>
              <a:t>special </a:t>
            </a:r>
            <a:r>
              <a:rPr lang="en-US" dirty="0" smtClean="0"/>
              <a:t>tools.</a:t>
            </a:r>
            <a:endParaRPr lang="en-US" dirty="0"/>
          </a:p>
        </p:txBody>
      </p:sp>
    </p:spTree>
    <p:extLst>
      <p:ext uri="{BB962C8B-B14F-4D97-AF65-F5344CB8AC3E}">
        <p14:creationId xmlns:p14="http://schemas.microsoft.com/office/powerpoint/2010/main" val="265957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121.26 </a:t>
            </a:r>
            <a:r>
              <a:rPr lang="en-US" sz="1800" dirty="0">
                <a:latin typeface="+mj-lt"/>
              </a:rPr>
              <a:t>The preferred method for separating the tie rod end from the steering knuckle is to use a puller such as the one shown. A pickle-fork-type tool should only be used if the tie rod end is going to be replaced. A pickle-fork-type tool can damage or tear the rubber grease boot</a:t>
            </a:r>
            <a:endParaRPr lang="en-US" sz="1800" dirty="0">
              <a:latin typeface="+mj-lt"/>
            </a:endParaRPr>
          </a:p>
        </p:txBody>
      </p:sp>
      <p:pic>
        <p:nvPicPr>
          <p:cNvPr id="3" name="Picture 2" descr="A figure shows a tie rod end connected to a steering knuckle and a pickle-fork-type puller tool being used to remove the tie rod end from the knuckl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38901" y="2362200"/>
            <a:ext cx="6666198" cy="328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5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IN" sz="1800" dirty="0">
                <a:latin typeface="+mj-lt"/>
              </a:rPr>
              <a:t>Figure 121.27 </a:t>
            </a:r>
            <a:r>
              <a:rPr lang="en-US" sz="1800" dirty="0">
                <a:latin typeface="+mj-lt"/>
              </a:rPr>
              <a:t>Two hammers being used to disconnect a tie rod end from the steering knuckle. One hammer is used as a backing for the second hammer. Notice that the attaching nut has been loosened, but not removed. This prevents the tie rod end from falling when the tapered connection is knocked loose</a:t>
            </a:r>
            <a:endParaRPr lang="en-US" sz="1800" dirty="0">
              <a:latin typeface="+mj-lt"/>
            </a:endParaRPr>
          </a:p>
        </p:txBody>
      </p:sp>
      <p:pic>
        <p:nvPicPr>
          <p:cNvPr id="3" name="Picture 2" descr="A figure shows two hammers and a tie rod e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6515" y="2209800"/>
            <a:ext cx="4610970" cy="346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121.28 </a:t>
            </a:r>
            <a:r>
              <a:rPr lang="en-US" sz="2400" dirty="0">
                <a:latin typeface="+mj-lt"/>
              </a:rPr>
              <a:t>A pitman arm puller is used to remove the pitman arm from the pitman shaft</a:t>
            </a:r>
            <a:endParaRPr lang="en-US" dirty="0">
              <a:latin typeface="+mj-lt"/>
            </a:endParaRPr>
          </a:p>
        </p:txBody>
      </p:sp>
      <p:pic>
        <p:nvPicPr>
          <p:cNvPr id="3" name="Picture 2" descr="A figure shows a pitman arm connected to a drag link through a ball joint. A pitman arm puller is pulling out the pitman arm from the splines of a pitman shaft.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9914" y="1828061"/>
            <a:ext cx="3984172" cy="424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3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STEERING </a:t>
            </a:r>
            <a:r>
              <a:rPr lang="en-US" dirty="0" smtClean="0">
                <a:latin typeface="+mj-lt"/>
              </a:rPr>
              <a:t>LINKAGE (2 OF 2)</a:t>
            </a:r>
            <a:endParaRPr lang="en-US" dirty="0">
              <a:latin typeface="+mj-lt"/>
            </a:endParaRPr>
          </a:p>
        </p:txBody>
      </p:sp>
      <p:sp>
        <p:nvSpPr>
          <p:cNvPr id="3" name="Content Placeholder 2"/>
          <p:cNvSpPr>
            <a:spLocks noGrp="1"/>
          </p:cNvSpPr>
          <p:nvPr>
            <p:ph idx="1"/>
          </p:nvPr>
        </p:nvSpPr>
        <p:spPr/>
        <p:txBody>
          <a:bodyPr/>
          <a:lstStyle/>
          <a:p>
            <a:r>
              <a:rPr lang="en-US" dirty="0" smtClean="0"/>
              <a:t>Tie Rod Ends</a:t>
            </a:r>
          </a:p>
          <a:p>
            <a:pPr lvl="1"/>
            <a:r>
              <a:rPr lang="en-US" dirty="0"/>
              <a:t>Tie rod ends connect the steering linkage </a:t>
            </a:r>
            <a:r>
              <a:rPr lang="en-US" dirty="0" smtClean="0"/>
              <a:t>to the </a:t>
            </a:r>
            <a:r>
              <a:rPr lang="en-US" dirty="0"/>
              <a:t>steering knuckles and to other steering linkage components</a:t>
            </a:r>
            <a:r>
              <a:rPr lang="en-US" dirty="0" smtClean="0"/>
              <a:t>.</a:t>
            </a:r>
          </a:p>
          <a:p>
            <a:pPr lvl="1"/>
            <a:r>
              <a:rPr lang="en-US" dirty="0"/>
              <a:t>Conventional tie rod ends use a hardened steel ball </a:t>
            </a:r>
            <a:r>
              <a:rPr lang="en-US" dirty="0" smtClean="0"/>
              <a:t>stud assembled </a:t>
            </a:r>
            <a:r>
              <a:rPr lang="en-US" dirty="0"/>
              <a:t>into a hardened steel and thermoplastic bearing.</a:t>
            </a:r>
            <a:endParaRPr lang="en-US" dirty="0" smtClean="0"/>
          </a:p>
          <a:p>
            <a:pPr lvl="1"/>
            <a:r>
              <a:rPr lang="en-US" dirty="0"/>
              <a:t>An internal preload spring limits the ball stud endplay and </a:t>
            </a:r>
            <a:r>
              <a:rPr lang="en-US" dirty="0" smtClean="0"/>
              <a:t>helps compensate </a:t>
            </a:r>
            <a:r>
              <a:rPr lang="en-US" dirty="0"/>
              <a:t>for ball-and-socket wear.</a:t>
            </a:r>
            <a:endParaRPr lang="en-US" dirty="0"/>
          </a:p>
        </p:txBody>
      </p:sp>
    </p:spTree>
    <p:extLst>
      <p:ext uri="{BB962C8B-B14F-4D97-AF65-F5344CB8AC3E}">
        <p14:creationId xmlns:p14="http://schemas.microsoft.com/office/powerpoint/2010/main" val="31637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121.29 </a:t>
            </a:r>
            <a:r>
              <a:rPr lang="en-US" sz="2400" dirty="0">
                <a:latin typeface="+mj-lt"/>
              </a:rPr>
              <a:t>Pitman arm and pitman shaft indexing splines</a:t>
            </a:r>
            <a:endParaRPr lang="en-US" dirty="0">
              <a:latin typeface="+mj-lt"/>
            </a:endParaRPr>
          </a:p>
        </p:txBody>
      </p:sp>
      <p:pic>
        <p:nvPicPr>
          <p:cNvPr id="3" name="Picture 2" descr="A photo shows a pitman arm and pitman shaft indexing splines.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2302" y="1524000"/>
            <a:ext cx="6239396" cy="468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7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121.30 </a:t>
            </a:r>
            <a:r>
              <a:rPr lang="en-US" sz="2000" dirty="0">
                <a:latin typeface="+mj-lt"/>
              </a:rPr>
              <a:t>Align the hole in the tie rod end with the slot in the retaining nut. If the holes do not line up, always tighten the nut farther (never loosen) until the hole lines up</a:t>
            </a:r>
            <a:endParaRPr lang="en-US" sz="2000" dirty="0">
              <a:latin typeface="+mj-lt"/>
            </a:endParaRPr>
          </a:p>
        </p:txBody>
      </p:sp>
      <p:pic>
        <p:nvPicPr>
          <p:cNvPr id="3" name="Picture 2" descr="A photo shows a castle type retaining nut slot aligned with the hole in a tie rod end.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6115" y="2065566"/>
            <a:ext cx="2731770" cy="399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8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121.31 </a:t>
            </a:r>
            <a:r>
              <a:rPr lang="en-US" sz="2000" dirty="0">
                <a:latin typeface="+mj-lt"/>
              </a:rPr>
              <a:t>Replacement tie rods should be of the same overall length as the originals. Measure from the edge of the tie rod sleeve to the center of the grease fitting. When the new tie rod is threaded to this dimension, the toe setting will be close to the original</a:t>
            </a:r>
            <a:endParaRPr lang="en-US" sz="2000" dirty="0">
              <a:latin typeface="+mj-lt"/>
            </a:endParaRPr>
          </a:p>
        </p:txBody>
      </p:sp>
      <p:pic>
        <p:nvPicPr>
          <p:cNvPr id="3" name="Picture 2" descr="A figure shows a person measuring a tie rod from its center to the edge of the tie rod sleeve using a scal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06386" y="2286000"/>
            <a:ext cx="4931228" cy="337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121.32 </a:t>
            </a:r>
            <a:r>
              <a:rPr lang="en-US" sz="2400" dirty="0">
                <a:latin typeface="+mj-lt"/>
              </a:rPr>
              <a:t>All tie rod ends should be installed so that the stud is in the center of its operating range, as shown</a:t>
            </a:r>
            <a:endParaRPr lang="en-US" dirty="0">
              <a:latin typeface="+mj-lt"/>
            </a:endParaRPr>
          </a:p>
        </p:txBody>
      </p:sp>
      <p:pic>
        <p:nvPicPr>
          <p:cNvPr id="3" name="Picture 2" descr="A figure shows a stud centered and a non-centered tie rod end.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4333" y="1829696"/>
            <a:ext cx="5875334" cy="39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121.33 </a:t>
            </a:r>
            <a:r>
              <a:rPr lang="en-US" sz="2400" dirty="0">
                <a:latin typeface="+mj-lt"/>
              </a:rPr>
              <a:t>(a) Tie rod adjusting sleeve. (b) Be sure to position the clamp correctly on the sleeve</a:t>
            </a:r>
            <a:endParaRPr lang="en-US" dirty="0">
              <a:latin typeface="+mj-lt"/>
            </a:endParaRPr>
          </a:p>
        </p:txBody>
      </p:sp>
      <p:pic>
        <p:nvPicPr>
          <p:cNvPr id="3" name="Picture 2" descr="A figure shows an adjusting sleeve with equal number of threads at each end of the sleeve. "/>
          <p:cNvPicPr>
            <a:picLocks noChangeAspect="1" noChangeArrowheads="1"/>
          </p:cNvPicPr>
          <p:nvPr/>
        </p:nvPicPr>
        <p:blipFill rotWithShape="1">
          <a:blip r:embed="rId2">
            <a:extLst>
              <a:ext uri="{28A0092B-C50C-407E-A947-70E740481C1C}">
                <a14:useLocalDpi xmlns:a14="http://schemas.microsoft.com/office/drawing/2010/main" val="0"/>
              </a:ext>
            </a:extLst>
          </a:blip>
          <a:srcRect b="76551"/>
          <a:stretch/>
        </p:blipFill>
        <p:spPr bwMode="auto">
          <a:xfrm>
            <a:off x="2660544" y="1527425"/>
            <a:ext cx="3822912" cy="1088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figure shows a correct position of the clamp in which the split in the clamp is no more than 45 degrees away from the split in the tie rod sleeve. The two incorrect positions show the split in the clamp to be exactly above the split in the tie rod sleeve.  "/>
          <p:cNvPicPr>
            <a:picLocks noChangeAspect="1" noChangeArrowheads="1"/>
          </p:cNvPicPr>
          <p:nvPr/>
        </p:nvPicPr>
        <p:blipFill rotWithShape="1">
          <a:blip r:embed="rId2">
            <a:extLst>
              <a:ext uri="{28A0092B-C50C-407E-A947-70E740481C1C}">
                <a14:useLocalDpi xmlns:a14="http://schemas.microsoft.com/office/drawing/2010/main" val="0"/>
              </a:ext>
            </a:extLst>
          </a:blip>
          <a:srcRect t="26002"/>
          <a:stretch/>
        </p:blipFill>
        <p:spPr bwMode="auto">
          <a:xfrm>
            <a:off x="2812944" y="2717793"/>
            <a:ext cx="3822912" cy="343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7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121.34 </a:t>
            </a:r>
            <a:r>
              <a:rPr lang="en-US" sz="2000" dirty="0">
                <a:latin typeface="+mj-lt"/>
              </a:rPr>
              <a:t>An articulation test uses a spring scale to measure the amount of force needed to move the tie rod in the ball socket assembly. Most manufacturers specify a minimum of 1 pound (4.4 N) of force and a maximum of 6 pound (26 N)</a:t>
            </a:r>
            <a:endParaRPr lang="en-US" sz="2000" dirty="0">
              <a:latin typeface="+mj-lt"/>
            </a:endParaRPr>
          </a:p>
        </p:txBody>
      </p:sp>
      <p:pic>
        <p:nvPicPr>
          <p:cNvPr id="3" name="Picture 2" descr="A figure illustrates an articulation test performed on a tie rod with a spring scale attached to the tie rod in the socket. The tie rod end is connected to the inner tie rod through an inner tie rod joint nut.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0" y="1905000"/>
            <a:ext cx="4180114" cy="334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7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121.35 </a:t>
            </a:r>
            <a:r>
              <a:rPr lang="en-US" sz="2000" dirty="0">
                <a:latin typeface="+mj-lt"/>
              </a:rPr>
              <a:t>Removing a staked inner tie rod assembly requires two wrenches—one to hold the rack and the other to unscrew the joint from the end of the steering rack</a:t>
            </a:r>
            <a:endParaRPr lang="en-US" sz="2000" dirty="0">
              <a:latin typeface="+mj-lt"/>
            </a:endParaRPr>
          </a:p>
        </p:txBody>
      </p:sp>
      <p:pic>
        <p:nvPicPr>
          <p:cNvPr id="3" name="Picture 2" descr="A figure shows two wrenches, one holding the rack and the other to the inner tie ro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4550" y="1738044"/>
            <a:ext cx="4914900" cy="442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7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121.36 </a:t>
            </a:r>
            <a:r>
              <a:rPr lang="en-US" sz="2400" dirty="0">
                <a:latin typeface="+mj-lt"/>
              </a:rPr>
              <a:t>When the inner tie rod end is reassembled, both sides of the housing must be staked down onto the flat shoulder of the rack</a:t>
            </a:r>
            <a:endParaRPr lang="en-US" dirty="0">
              <a:latin typeface="+mj-lt"/>
            </a:endParaRPr>
          </a:p>
        </p:txBody>
      </p:sp>
      <p:pic>
        <p:nvPicPr>
          <p:cNvPr id="3" name="Picture 2" descr="A figure illustrates the operation of staking the housing of the tie rod end to the flat shoulder on the end of the rack. A tool with a conical head is seen in the figure and a support for the housing is necessary for staking, as per the figure.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1341" y="1755319"/>
            <a:ext cx="2561318" cy="434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95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121.37 </a:t>
            </a:r>
            <a:r>
              <a:rPr lang="en-US" sz="2400" dirty="0">
                <a:latin typeface="+mj-lt"/>
              </a:rPr>
              <a:t>After replacing an inner tie rod end, the socket assembly should be secured with a rivet or set screw depending on the style of the replacement part</a:t>
            </a:r>
            <a:endParaRPr lang="en-US" dirty="0">
              <a:latin typeface="+mj-lt"/>
            </a:endParaRPr>
          </a:p>
        </p:txBody>
      </p:sp>
      <p:pic>
        <p:nvPicPr>
          <p:cNvPr id="3" name="Picture 2" descr="The figure shows two styles of replacement parts used to secure the ball rod inserted into the socket housing. The first style shows a rivet and the second style shows a threaded set screw. The second style of assembly has a ball rod inserted into a hardened case bearing and the housing is moly filled.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1607" y="1905000"/>
            <a:ext cx="3829457" cy="389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5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888" y="1828800"/>
            <a:ext cx="589597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1800" dirty="0">
                <a:latin typeface="+mj-lt"/>
              </a:rPr>
              <a:t>Figure 21.1 </a:t>
            </a:r>
            <a:r>
              <a:rPr lang="en-US" sz="1800" dirty="0">
                <a:latin typeface="+mj-lt"/>
              </a:rPr>
              <a:t>Steering movement is transferred from the pitman arm that is splined to the sector shaft (pitman shaft), through the center link and tie rods, to the steering knuckle at each front wheel. The idler arm supports the passenger side of the center link and keeps the steering linkage level with the road. This type of linkage is called a parallelogram-type design</a:t>
            </a:r>
            <a:endParaRPr lang="en-US" sz="1800" dirty="0">
              <a:latin typeface="+mj-lt"/>
            </a:endParaRPr>
          </a:p>
        </p:txBody>
      </p:sp>
      <p:pic>
        <p:nvPicPr>
          <p:cNvPr id="6" name="Picture 2" descr="The figure shows a center link connecting two wheels through inner and outer tie rod ends. The center link has a pitman arm on one and an idler arm on the other. The outer tie rod ends are connected to the wheels via a steering knuck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2279" y="2971800"/>
            <a:ext cx="5339442" cy="235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121.38 </a:t>
            </a:r>
            <a:r>
              <a:rPr lang="en-US" sz="2400" dirty="0">
                <a:latin typeface="+mj-lt"/>
              </a:rPr>
              <a:t>Using an inductive heater caused this retaining nut to be cherry red in a just a few seconds</a:t>
            </a:r>
            <a:endParaRPr lang="en-US" dirty="0">
              <a:latin typeface="+mj-lt"/>
            </a:endParaRPr>
          </a:p>
        </p:txBody>
      </p:sp>
      <p:pic>
        <p:nvPicPr>
          <p:cNvPr id="3" name="Picture 2" descr="A photo shows an inductive heater coiled over a retaining n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0828" y="1820635"/>
            <a:ext cx="5682344" cy="426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7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most common cause of bump steer?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rack and pinion gear is not parallel to the road surface.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latin typeface="+mj-lt"/>
              </a:rPr>
              <a:t>DRY PARK TEST</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561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52400"/>
            <a:ext cx="8229600" cy="1107996"/>
          </a:xfrm>
        </p:spPr>
        <p:txBody>
          <a:bodyPr>
            <a:spAutoFit/>
          </a:bodyPr>
          <a:lstStyle/>
          <a:p>
            <a:r>
              <a:rPr lang="en-US" sz="2400" b="0" dirty="0" smtClean="0">
                <a:latin typeface="+mj-lt"/>
              </a:rPr>
              <a:t>1. Drive </a:t>
            </a:r>
            <a:r>
              <a:rPr lang="en-US" sz="2400" b="0" dirty="0">
                <a:latin typeface="+mj-lt"/>
              </a:rPr>
              <a:t>the vehicle onto a drive-on-type hoist and have </a:t>
            </a:r>
            <a:r>
              <a:rPr lang="en-US" sz="2400" b="0" dirty="0" smtClean="0">
                <a:latin typeface="+mj-lt"/>
              </a:rPr>
              <a:t>an assistant </a:t>
            </a:r>
            <a:r>
              <a:rPr lang="en-US" sz="2400" b="0" dirty="0">
                <a:latin typeface="+mj-lt"/>
              </a:rPr>
              <a:t>gently rotate the steering wheel back and </a:t>
            </a:r>
            <a:r>
              <a:rPr lang="en-US" sz="2400" b="0" dirty="0" smtClean="0">
                <a:latin typeface="+mj-lt"/>
              </a:rPr>
              <a:t>forth about </a:t>
            </a:r>
            <a:r>
              <a:rPr lang="en-US" sz="2400" b="0" dirty="0">
                <a:latin typeface="+mj-lt"/>
              </a:rPr>
              <a:t>2 inches (50 mm).</a:t>
            </a:r>
            <a:endParaRPr lang="en-US" sz="2400" dirty="0">
              <a:latin typeface="+mj-lt"/>
            </a:endParaRPr>
          </a:p>
        </p:txBody>
      </p:sp>
      <p:pic>
        <p:nvPicPr>
          <p:cNvPr id="7170" name="Picture 2" descr="A photo shows a steering wheel being rotat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5" y="1608365"/>
            <a:ext cx="6378889" cy="422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77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52400"/>
            <a:ext cx="8229600" cy="1107996"/>
          </a:xfrm>
        </p:spPr>
        <p:txBody>
          <a:bodyPr>
            <a:spAutoFit/>
          </a:bodyPr>
          <a:lstStyle/>
          <a:p>
            <a:r>
              <a:rPr lang="en-US" sz="2400" b="0" dirty="0" smtClean="0">
                <a:latin typeface="+mj-lt"/>
              </a:rPr>
              <a:t>2. Perform </a:t>
            </a:r>
            <a:r>
              <a:rPr lang="en-US" sz="2400" b="0" dirty="0">
                <a:latin typeface="+mj-lt"/>
              </a:rPr>
              <a:t>a visual inspection of the steering and </a:t>
            </a:r>
            <a:r>
              <a:rPr lang="en-US" sz="2400" b="0" dirty="0" smtClean="0">
                <a:latin typeface="+mj-lt"/>
              </a:rPr>
              <a:t>suspension system</a:t>
            </a:r>
            <a:r>
              <a:rPr lang="en-US" sz="2400" b="0" dirty="0">
                <a:latin typeface="+mj-lt"/>
              </a:rPr>
              <a:t>, looking for damage from road debris </a:t>
            </a:r>
            <a:r>
              <a:rPr lang="en-US" sz="2400" b="0" dirty="0" smtClean="0">
                <a:latin typeface="+mj-lt"/>
              </a:rPr>
              <a:t>or other </a:t>
            </a:r>
            <a:r>
              <a:rPr lang="en-US" sz="2400" b="0" dirty="0">
                <a:latin typeface="+mj-lt"/>
              </a:rPr>
              <a:t>faults.</a:t>
            </a:r>
            <a:endParaRPr lang="en-US" sz="2400" dirty="0">
              <a:latin typeface="+mj-lt"/>
            </a:endParaRPr>
          </a:p>
        </p:txBody>
      </p:sp>
      <p:pic>
        <p:nvPicPr>
          <p:cNvPr id="7170" name="Picture 2" descr="A photo shows the steering and suspension system from the bottom side of the car.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5" y="1608365"/>
            <a:ext cx="6378889" cy="422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938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07996"/>
          </a:xfrm>
        </p:spPr>
        <p:txBody>
          <a:bodyPr>
            <a:spAutoFit/>
          </a:bodyPr>
          <a:lstStyle/>
          <a:p>
            <a:r>
              <a:rPr lang="en-US" sz="2400" b="0" dirty="0" smtClean="0">
                <a:latin typeface="+mj-lt"/>
              </a:rPr>
              <a:t>3. As </a:t>
            </a:r>
            <a:r>
              <a:rPr lang="en-US" sz="2400" b="0" dirty="0">
                <a:latin typeface="+mj-lt"/>
              </a:rPr>
              <a:t>the assistant wiggles the steering wheel, grasp </a:t>
            </a:r>
            <a:r>
              <a:rPr lang="en-US" sz="2400" b="0" dirty="0" smtClean="0">
                <a:latin typeface="+mj-lt"/>
              </a:rPr>
              <a:t>the joint </a:t>
            </a:r>
            <a:r>
              <a:rPr lang="en-US" sz="2400" b="0" dirty="0">
                <a:latin typeface="+mj-lt"/>
              </a:rPr>
              <a:t>at the outer tie rod end on the driver’s side to </a:t>
            </a:r>
            <a:r>
              <a:rPr lang="en-US" sz="2400" b="0" dirty="0" smtClean="0">
                <a:latin typeface="+mj-lt"/>
              </a:rPr>
              <a:t>check for </a:t>
            </a:r>
            <a:r>
              <a:rPr lang="en-US" sz="2400" b="0" dirty="0">
                <a:latin typeface="+mj-lt"/>
              </a:rPr>
              <a:t>any movement.</a:t>
            </a:r>
            <a:endParaRPr lang="en-US" sz="2400" dirty="0">
              <a:latin typeface="+mj-lt"/>
            </a:endParaRPr>
          </a:p>
        </p:txBody>
      </p:sp>
      <p:pic>
        <p:nvPicPr>
          <p:cNvPr id="7170" name="Picture 2" descr="A photo shows a tie rod end grasped by a pers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6" y="1608365"/>
            <a:ext cx="6378889" cy="422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60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369332"/>
          </a:xfrm>
        </p:spPr>
        <p:txBody>
          <a:bodyPr>
            <a:spAutoFit/>
          </a:bodyPr>
          <a:lstStyle/>
          <a:p>
            <a:r>
              <a:rPr lang="en-US" sz="2400" b="0" dirty="0" smtClean="0">
                <a:latin typeface="+mj-lt"/>
              </a:rPr>
              <a:t>4. Next</a:t>
            </a:r>
            <a:r>
              <a:rPr lang="en-US" sz="2400" b="0" dirty="0">
                <a:latin typeface="+mj-lt"/>
              </a:rPr>
              <a:t>, check for any </a:t>
            </a:r>
            <a:r>
              <a:rPr lang="en-US" sz="2400" b="0" dirty="0" err="1">
                <a:latin typeface="+mj-lt"/>
              </a:rPr>
              <a:t>freeplay</a:t>
            </a:r>
            <a:r>
              <a:rPr lang="en-US" sz="2400" b="0" dirty="0">
                <a:latin typeface="+mj-lt"/>
              </a:rPr>
              <a:t> at the pitman arm.</a:t>
            </a:r>
            <a:endParaRPr lang="en-US" sz="2400" dirty="0">
              <a:latin typeface="+mj-lt"/>
            </a:endParaRPr>
          </a:p>
        </p:txBody>
      </p:sp>
      <p:pic>
        <p:nvPicPr>
          <p:cNvPr id="7170" name="Picture 2" descr="A photo shows a person checking a pitman ar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7" y="1608365"/>
            <a:ext cx="6378887" cy="422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086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38664"/>
          </a:xfrm>
        </p:spPr>
        <p:txBody>
          <a:bodyPr>
            <a:spAutoFit/>
          </a:bodyPr>
          <a:lstStyle/>
          <a:p>
            <a:r>
              <a:rPr lang="en-US" sz="2400" b="0" dirty="0" smtClean="0">
                <a:latin typeface="+mj-lt"/>
              </a:rPr>
              <a:t>5. Check </a:t>
            </a:r>
            <a:r>
              <a:rPr lang="en-US" sz="2400" b="0" dirty="0">
                <a:latin typeface="+mj-lt"/>
              </a:rPr>
              <a:t>the joint between the left inner tie rod end </a:t>
            </a:r>
            <a:r>
              <a:rPr lang="en-US" sz="2400" b="0" dirty="0" smtClean="0">
                <a:latin typeface="+mj-lt"/>
              </a:rPr>
              <a:t>and the </a:t>
            </a:r>
            <a:r>
              <a:rPr lang="en-US" sz="2400" b="0" dirty="0">
                <a:latin typeface="+mj-lt"/>
              </a:rPr>
              <a:t>center link for play.</a:t>
            </a:r>
            <a:endParaRPr lang="en-US" sz="2400" dirty="0">
              <a:latin typeface="+mj-lt"/>
            </a:endParaRPr>
          </a:p>
        </p:txBody>
      </p:sp>
      <p:pic>
        <p:nvPicPr>
          <p:cNvPr id="7170" name="Picture 2" descr="A figure shows a person checking the joint between inner tie rod end and the center link of the steering syst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7" y="1608365"/>
            <a:ext cx="6378887" cy="422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7219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07996"/>
          </a:xfrm>
        </p:spPr>
        <p:txBody>
          <a:bodyPr>
            <a:spAutoFit/>
          </a:bodyPr>
          <a:lstStyle/>
          <a:p>
            <a:r>
              <a:rPr lang="en-US" sz="2400" b="0" dirty="0" smtClean="0">
                <a:latin typeface="+mj-lt"/>
              </a:rPr>
              <a:t>6. Move </a:t>
            </a:r>
            <a:r>
              <a:rPr lang="en-US" sz="2400" b="0" dirty="0">
                <a:latin typeface="+mj-lt"/>
              </a:rPr>
              <a:t>to the passenger side and check for any </a:t>
            </a:r>
            <a:r>
              <a:rPr lang="en-US" sz="2400" b="0" dirty="0" smtClean="0">
                <a:latin typeface="+mj-lt"/>
              </a:rPr>
              <a:t>looseness at </a:t>
            </a:r>
            <a:r>
              <a:rPr lang="en-US" sz="2400" b="0" dirty="0">
                <a:latin typeface="+mj-lt"/>
              </a:rPr>
              <a:t>the joint between the center link and the </a:t>
            </a:r>
            <a:r>
              <a:rPr lang="en-US" sz="2400" b="0" dirty="0" smtClean="0">
                <a:latin typeface="+mj-lt"/>
              </a:rPr>
              <a:t>right side inner </a:t>
            </a:r>
            <a:r>
              <a:rPr lang="en-US" sz="2400" b="0" dirty="0">
                <a:latin typeface="+mj-lt"/>
              </a:rPr>
              <a:t>tie rod end.</a:t>
            </a:r>
            <a:endParaRPr lang="en-US" sz="2400" dirty="0">
              <a:latin typeface="+mj-lt"/>
            </a:endParaRPr>
          </a:p>
        </p:txBody>
      </p:sp>
      <p:pic>
        <p:nvPicPr>
          <p:cNvPr id="7170" name="Picture 2" descr="A figure shows a person checking the joint between the center link and the inner tie rod end of the steering syst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7" y="1608365"/>
            <a:ext cx="6378886" cy="422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03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121.2 </a:t>
            </a:r>
            <a:r>
              <a:rPr lang="en-US" sz="2000" dirty="0">
                <a:latin typeface="+mj-lt"/>
              </a:rPr>
              <a:t>The most common type of steering is the parallelogram. The cross-steer and </a:t>
            </a:r>
            <a:r>
              <a:rPr lang="en-US" sz="2000" dirty="0" err="1">
                <a:latin typeface="+mj-lt"/>
              </a:rPr>
              <a:t>Haltenberger</a:t>
            </a:r>
            <a:r>
              <a:rPr lang="en-US" sz="2000" dirty="0">
                <a:latin typeface="+mj-lt"/>
              </a:rPr>
              <a:t> linkage designs are used on some trucks and vans</a:t>
            </a:r>
            <a:endParaRPr lang="en-US" sz="2000" dirty="0">
              <a:latin typeface="+mj-lt"/>
            </a:endParaRPr>
          </a:p>
        </p:txBody>
      </p:sp>
      <p:pic>
        <p:nvPicPr>
          <p:cNvPr id="4" name="Picture 2" descr="The figure shows a parallelogram steering linkage, a cross-steer linkage and a Haltenberger linkage. The parallelogram linkage has a center link with a pitman arm on one end and an idler arm on the other. Two tie rods with adjusting sleeves connect the center link with the steering arm of right and left side knuckles. The steering arm on the right is a part of the knuckle on the passenger side whereas the steering arm on the left is a part of the knuckle on the driver’s side. A cross steer linkage system has a tie rod connecting the right and left side steering arms. A drag link that is connected to the right steering arm has a pitman arm one end. The right steering arm has both tie rod and drag link connected to it. A Haltenberger linkage has a straight and long tie rod connected to the right side steering arm on one end and a pitman arm connection on the other end. A crooked tie rod with adjusting sleeve, on one end, is connected to this long tie rod at a distance from the pitman arm connection. The other end of the crooked tie rod is connected to the left side steering arm.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06210" y="1600200"/>
            <a:ext cx="4931579" cy="478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38664"/>
          </a:xfrm>
        </p:spPr>
        <p:txBody>
          <a:bodyPr>
            <a:spAutoFit/>
          </a:bodyPr>
          <a:lstStyle/>
          <a:p>
            <a:r>
              <a:rPr lang="en-US" sz="2400" b="0" dirty="0" smtClean="0">
                <a:latin typeface="+mj-lt"/>
              </a:rPr>
              <a:t>7. Check </a:t>
            </a:r>
            <a:r>
              <a:rPr lang="en-US" sz="2400" b="0" dirty="0">
                <a:latin typeface="+mj-lt"/>
              </a:rPr>
              <a:t>for looseness at the idler arm connector to </a:t>
            </a:r>
            <a:r>
              <a:rPr lang="en-US" sz="2400" b="0" dirty="0" smtClean="0">
                <a:latin typeface="+mj-lt"/>
              </a:rPr>
              <a:t>the center </a:t>
            </a:r>
            <a:r>
              <a:rPr lang="en-US" sz="2400" b="0" dirty="0">
                <a:latin typeface="+mj-lt"/>
              </a:rPr>
              <a:t>link and the idler arm at the frame mount.</a:t>
            </a:r>
            <a:endParaRPr lang="en-US" sz="2400" dirty="0">
              <a:latin typeface="+mj-lt"/>
            </a:endParaRPr>
          </a:p>
        </p:txBody>
      </p:sp>
      <p:pic>
        <p:nvPicPr>
          <p:cNvPr id="7170" name="Picture 2" descr="A photo shows a person checking the idler arm connector to the center link and the idler arm at the frame mount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7" y="1608365"/>
            <a:ext cx="6378886" cy="422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219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07996"/>
          </a:xfrm>
        </p:spPr>
        <p:txBody>
          <a:bodyPr>
            <a:spAutoFit/>
          </a:bodyPr>
          <a:lstStyle/>
          <a:p>
            <a:r>
              <a:rPr lang="en-US" sz="2400" b="0" dirty="0" smtClean="0">
                <a:latin typeface="+mj-lt"/>
              </a:rPr>
              <a:t>8. Check </a:t>
            </a:r>
            <a:r>
              <a:rPr lang="en-US" sz="2400" b="0" dirty="0">
                <a:latin typeface="+mj-lt"/>
              </a:rPr>
              <a:t>for looseness at the passenger-side outer tie </a:t>
            </a:r>
            <a:r>
              <a:rPr lang="en-US" sz="2400" b="0" dirty="0" smtClean="0">
                <a:latin typeface="+mj-lt"/>
              </a:rPr>
              <a:t>rod end</a:t>
            </a:r>
            <a:r>
              <a:rPr lang="en-US" sz="2400" b="0" dirty="0">
                <a:latin typeface="+mj-lt"/>
              </a:rPr>
              <a:t>. After the inspection, record the results on the </a:t>
            </a:r>
            <a:r>
              <a:rPr lang="en-US" sz="2400" b="0" dirty="0" smtClean="0">
                <a:latin typeface="+mj-lt"/>
              </a:rPr>
              <a:t>work order</a:t>
            </a:r>
            <a:r>
              <a:rPr lang="en-US" sz="2400" b="0" dirty="0">
                <a:latin typeface="+mj-lt"/>
              </a:rPr>
              <a:t>.</a:t>
            </a:r>
            <a:endParaRPr lang="en-US" sz="2400" dirty="0">
              <a:latin typeface="+mj-lt"/>
            </a:endParaRPr>
          </a:p>
        </p:txBody>
      </p:sp>
      <p:pic>
        <p:nvPicPr>
          <p:cNvPr id="7170" name="Picture 2" descr="A photo shows a person checking outer tie rod e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558" y="1608365"/>
            <a:ext cx="6378884" cy="422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740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121.3 </a:t>
            </a:r>
            <a:r>
              <a:rPr lang="en-US" sz="2400" dirty="0">
                <a:latin typeface="+mj-lt"/>
              </a:rPr>
              <a:t>Typical steering dampener used on a Hummer H2</a:t>
            </a:r>
            <a:endParaRPr lang="en-US" sz="2400" dirty="0">
              <a:latin typeface="+mj-lt"/>
            </a:endParaRPr>
          </a:p>
        </p:txBody>
      </p:sp>
      <p:pic>
        <p:nvPicPr>
          <p:cNvPr id="4" name="Picture 2" descr="A photo shows a steering dampen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1915" y="2122714"/>
            <a:ext cx="7240170" cy="377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1600" dirty="0">
                <a:latin typeface="+mj-lt"/>
              </a:rPr>
              <a:t>Figure 121.4 </a:t>
            </a:r>
            <a:r>
              <a:rPr lang="en-US" sz="1600" dirty="0">
                <a:latin typeface="+mj-lt"/>
              </a:rPr>
              <a:t>(a) A dual bearing design with a preload spring. The use of two bearing surfaces allows one surface for rotation (for steering) and another surface for pivoting (to allow for suspension up-and-down movement). (b) The nylon wedge bearing type allows for extended lube intervals. Wear is automatically compensated for by the tapered design and spring-loaded bearing</a:t>
            </a:r>
            <a:endParaRPr lang="en-US" sz="1600" dirty="0">
              <a:latin typeface="+mj-lt"/>
            </a:endParaRPr>
          </a:p>
        </p:txBody>
      </p:sp>
      <p:pic>
        <p:nvPicPr>
          <p:cNvPr id="6" name="Picture 2" descr="A figure shows a dual bearing design of a tie rod end. A hardened steel ball stud is shown with two plastic bearing surfaces on its sides and a preload spring below the stud. "/>
          <p:cNvPicPr>
            <a:picLocks noChangeAspect="1" noChangeArrowheads="1"/>
          </p:cNvPicPr>
          <p:nvPr/>
        </p:nvPicPr>
        <p:blipFill rotWithShape="1">
          <a:blip r:embed="rId2">
            <a:extLst>
              <a:ext uri="{28A0092B-C50C-407E-A947-70E740481C1C}">
                <a14:useLocalDpi xmlns:a14="http://schemas.microsoft.com/office/drawing/2010/main" val="0"/>
              </a:ext>
            </a:extLst>
          </a:blip>
          <a:srcRect r="54499"/>
          <a:stretch/>
        </p:blipFill>
        <p:spPr bwMode="auto">
          <a:xfrm>
            <a:off x="2125366" y="2653395"/>
            <a:ext cx="2226501" cy="3495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figure shows a nylon wedge bearing design of a tie rod end. A hardened steel ball stud is shown sitting inside a wedge shaped plastic bearing and a preload spring below the wedge shaped plastic bearing.  "/>
          <p:cNvPicPr>
            <a:picLocks noChangeAspect="1" noChangeArrowheads="1"/>
          </p:cNvPicPr>
          <p:nvPr/>
        </p:nvPicPr>
        <p:blipFill rotWithShape="1">
          <a:blip r:embed="rId2">
            <a:extLst>
              <a:ext uri="{28A0092B-C50C-407E-A947-70E740481C1C}">
                <a14:useLocalDpi xmlns:a14="http://schemas.microsoft.com/office/drawing/2010/main" val="0"/>
              </a:ext>
            </a:extLst>
          </a:blip>
          <a:srcRect l="55883"/>
          <a:stretch/>
        </p:blipFill>
        <p:spPr bwMode="auto">
          <a:xfrm>
            <a:off x="5012266" y="2660074"/>
            <a:ext cx="2158767" cy="349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1327</TotalTime>
  <Words>2255</Words>
  <Application>Microsoft Office PowerPoint</Application>
  <PresentationFormat>On-screen Show (4:3)</PresentationFormat>
  <Paragraphs>134</Paragraphs>
  <Slides>72</Slides>
  <Notes>0</Notes>
  <HiddenSlides>0</HiddenSlides>
  <MMClips>0</MMClips>
  <ScaleCrop>false</ScaleCrop>
  <HeadingPairs>
    <vt:vector size="4" baseType="variant">
      <vt:variant>
        <vt:lpstr>Theme</vt:lpstr>
      </vt:variant>
      <vt:variant>
        <vt:i4>6</vt:i4>
      </vt:variant>
      <vt:variant>
        <vt:lpstr>Slide Titles</vt:lpstr>
      </vt:variant>
      <vt:variant>
        <vt:i4>72</vt:i4>
      </vt:variant>
    </vt:vector>
  </HeadingPairs>
  <TitlesOfParts>
    <vt:vector size="7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STEERING LINKAGE (1 OF 2)</vt:lpstr>
      <vt:lpstr>STEERING LINKAGE (2 OF 2)</vt:lpstr>
      <vt:lpstr>Figure 21.1 Steering movement is transferred from the pitman arm that is splined to the sector shaft (pitman shaft), through the center link and tie rods, to the steering knuckle at each front wheel. The idler arm supports the passenger side of the center link and keeps the steering linkage level with the road. This type of linkage is called a parallelogram-type design</vt:lpstr>
      <vt:lpstr>Figure 121.2 The most common type of steering is the parallelogram. The cross-steer and Haltenberger linkage designs are used on some trucks and vans</vt:lpstr>
      <vt:lpstr>Figure 121.3 Typical steering dampener used on a Hummer H2</vt:lpstr>
      <vt:lpstr>Figure 121.4 (a) A dual bearing design with a preload spring. The use of two bearing surfaces allows one surface for rotation (for steering) and another surface for pivoting (to allow for suspension up-and-down movement). (b) The nylon wedge bearing type allows for extended lube intervals. Wear is automatically compensated for by the tapered design and spring-loaded bearing</vt:lpstr>
      <vt:lpstr>Figure 121.5 (a) A rubber-bonded socket is constructed of a rubber casing surrounding the ball stud, which is then inserted into the socket of the tie rod end. The hole in the socket allows air to escape as the ball stud is installed and there is not a place for a grease fitting. (b) The socket is crimped over the ball so that part of the socket lip retains the stud</vt:lpstr>
      <vt:lpstr>RACK AND PINION INNER TIE ROD ENDS</vt:lpstr>
      <vt:lpstr>Figure 121.6 Rack-and-pinion steering systems use a ball and- socket-type inner tie rod end</vt:lpstr>
      <vt:lpstr>Figure 121.7 A variety of methods are used to secure the inner tie rod end socket assembly to the end of the rack</vt:lpstr>
      <vt:lpstr>Figure 121.8 Exploded view of a center-take-off-style rack-and-pinion steering gear assembly</vt:lpstr>
      <vt:lpstr>FRONT STEER VERSUS REAR STEER</vt:lpstr>
      <vt:lpstr>Figure 121.9 In a rear-steer vehicle, the steering linkage is behind the centerline of the front wheels, whereas the linkage is in front on a front-steer vehicle</vt:lpstr>
      <vt:lpstr>QUESTION 1: ?</vt:lpstr>
      <vt:lpstr>ANSWER 1:</vt:lpstr>
      <vt:lpstr>FOUR-WHEEL STEERING SYSTEMS</vt:lpstr>
      <vt:lpstr>Figure 121.10 Opposite-phase four-wheel steer is usually used only at low vehicle speed to help in parking maneuvers. Same-phase steering helps at higher speeds and may not be noticeable by the average driver</vt:lpstr>
      <vt:lpstr>Figure 121.11 Being equipped with four-wheel steer allows a truck to make shorter turns than would otherwise be possible</vt:lpstr>
      <vt:lpstr>FREQUENTLY ASKED QUESTION</vt:lpstr>
      <vt:lpstr>Figure 121.12 The dash-mounted select switch showing the three positions for the four-wheel steer system</vt:lpstr>
      <vt:lpstr>Figure 121.13 A Quadrasteer system showing all of the components. The motor used to power the rear steering rack can draw close to 60 amperes during a hard turn and can be monitored using a Tech 2</vt:lpstr>
      <vt:lpstr>STEERING LINKAGE LUBRICATION</vt:lpstr>
      <vt:lpstr>Figure 121.14 Greasing a tie rod end. Some joints do not have a hole for excessive grease to escape, and excessive grease can destroy the seal</vt:lpstr>
      <vt:lpstr>Figure 121.15 Part of steering linkage lubrication is applying grease to the steering stops. If these stops are not lubricated, a grinding sound may be heard when the vehicle hits a bump when the wheels are turned all the way one direction or the other. This often occurs when driving into or out of a driveway that has a curb</vt:lpstr>
      <vt:lpstr>DRY PARK TEST</vt:lpstr>
      <vt:lpstr>Figure 121.16 Checking for freeplay in the steering</vt:lpstr>
      <vt:lpstr>Figure 121.17 All joints should be felt during a dry park test. Even inner tie rod ends (ball socket assemblies) can be felt through the rubber bellows on many rack-and-pinion steering units</vt:lpstr>
      <vt:lpstr>TECH TIP</vt:lpstr>
      <vt:lpstr>Figure 121.18 The steering and suspension arms must remain parallel to prevent the up-and-down motion of the suspension from causing the front wheels to turn inward or outward</vt:lpstr>
      <vt:lpstr>Figure 121.19 The center link should be parallel to the ground</vt:lpstr>
      <vt:lpstr>QUESTION 2: ?</vt:lpstr>
      <vt:lpstr>ANSWER 2:</vt:lpstr>
      <vt:lpstr>COMMON WEAR ITEMS</vt:lpstr>
      <vt:lpstr>Figure 121.20 Typical parallelogram steering linkage. The center link can also be named the relay rod, drag link, or connecting link</vt:lpstr>
      <vt:lpstr>TECH TIP</vt:lpstr>
      <vt:lpstr>Figure 121.21 Some center links have ball joints while others have tapered socket holes to accept ball joints on the pitman arm, idler arm, and inner tie rod ends</vt:lpstr>
      <vt:lpstr>UNDER-VEHICLE INSPECTION</vt:lpstr>
      <vt:lpstr>Figure 121.22 To check an idler arm, most vehicle manufacturers specify that 25 pounds of force be applied by hand up and down to the idler arm. The idler arm should be replaced if the total movement (up and down) exceeds 1/4 inch (6 mm)</vt:lpstr>
      <vt:lpstr>Figure 121.23 Steering system component(s) should be replaced if any noticeable looseness is detected when moved by hand</vt:lpstr>
      <vt:lpstr>Figure 121.24 All joints should be checked by hand for any lateral or vertical play</vt:lpstr>
      <vt:lpstr>CASE STUDY</vt:lpstr>
      <vt:lpstr>Figure 121.25 If a rack-and-pinion or any other steering linkage system is not level, the front tires will be moved inward and/or outward whenever the wheels of the vehicle move up or down</vt:lpstr>
      <vt:lpstr>STEERING LINKAGE REPLACEMENT</vt:lpstr>
      <vt:lpstr>Figure 121.26 The preferred method for separating the tie rod end from the steering knuckle is to use a puller such as the one shown. A pickle-fork-type tool should only be used if the tie rod end is going to be replaced. A pickle-fork-type tool can damage or tear the rubber grease boot</vt:lpstr>
      <vt:lpstr>Figure 121.27 Two hammers being used to disconnect a tie rod end from the steering knuckle. One hammer is used as a backing for the second hammer. Notice that the attaching nut has been loosened, but not removed. This prevents the tie rod end from falling when the tapered connection is knocked loose</vt:lpstr>
      <vt:lpstr>Figure 121.28 A pitman arm puller is used to remove the pitman arm from the pitman shaft</vt:lpstr>
      <vt:lpstr>Figure 121.29 Pitman arm and pitman shaft indexing splines</vt:lpstr>
      <vt:lpstr>Figure 121.30 Align the hole in the tie rod end with the slot in the retaining nut. If the holes do not line up, always tighten the nut farther (never loosen) until the hole lines up</vt:lpstr>
      <vt:lpstr>Figure 121.31 Replacement tie rods should be of the same overall length as the originals. Measure from the edge of the tie rod sleeve to the center of the grease fitting. When the new tie rod is threaded to this dimension, the toe setting will be close to the original</vt:lpstr>
      <vt:lpstr>Figure 121.32 All tie rod ends should be installed so that the stud is in the center of its operating range, as shown</vt:lpstr>
      <vt:lpstr>Figure 121.33 (a) Tie rod adjusting sleeve. (b) Be sure to position the clamp correctly on the sleeve</vt:lpstr>
      <vt:lpstr>Figure 121.34 An articulation test uses a spring scale to measure the amount of force needed to move the tie rod in the ball socket assembly. Most manufacturers specify a minimum of 1 pound (4.4 N) of force and a maximum of 6 pound (26 N)</vt:lpstr>
      <vt:lpstr>Figure 121.35 Removing a staked inner tie rod assembly requires two wrenches—one to hold the rack and the other to unscrew the joint from the end of the steering rack</vt:lpstr>
      <vt:lpstr>Figure 121.36 When the inner tie rod end is reassembled, both sides of the housing must be staked down onto the flat shoulder of the rack</vt:lpstr>
      <vt:lpstr>Figure 121.37 After replacing an inner tie rod end, the socket assembly should be secured with a rivet or set screw depending on the style of the replacement part</vt:lpstr>
      <vt:lpstr>Tech Tip </vt:lpstr>
      <vt:lpstr>Figure 121.38 Using an inductive heater caused this retaining nut to be cherry red in a just a few seconds</vt:lpstr>
      <vt:lpstr>QUESTION 3: ?</vt:lpstr>
      <vt:lpstr>ANSWER 3:</vt:lpstr>
      <vt:lpstr>DRY PARK TEST</vt:lpstr>
      <vt:lpstr>1. Drive the vehicle onto a drive-on-type hoist and have an assistant gently rotate the steering wheel back and forth about 2 inches (50 mm).</vt:lpstr>
      <vt:lpstr>2. Perform a visual inspection of the steering and suspension system, looking for damage from road debris or other faults.</vt:lpstr>
      <vt:lpstr>3. As the assistant wiggles the steering wheel, grasp the joint at the outer tie rod end on the driver’s side to check for any movement.</vt:lpstr>
      <vt:lpstr>4. Next, check for any freeplay at the pitman arm.</vt:lpstr>
      <vt:lpstr>5. Check the joint between the left inner tie rod end and the center link for play.</vt:lpstr>
      <vt:lpstr>6. Move to the passenger side and check for any looseness at the joint between the center link and the right side inner tie rod end.</vt:lpstr>
      <vt:lpstr>7. Check for looseness at the idler arm connector to the center link and the idler arm at the frame mount.</vt:lpstr>
      <vt:lpstr>8. Check for looseness at the passenger-side outer tie rod end. After the inspection, record the results on the work order.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Chapter121</dc:title>
  <dc:creator>Curt &amp; Tammy</dc:creator>
  <cp:lastModifiedBy>Curt &amp; Tammy</cp:lastModifiedBy>
  <cp:revision>58</cp:revision>
  <dcterms:created xsi:type="dcterms:W3CDTF">2018-09-25T19:30:15Z</dcterms:created>
  <dcterms:modified xsi:type="dcterms:W3CDTF">2019-07-11T18:17:04Z</dcterms:modified>
</cp:coreProperties>
</file>