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316" r:id="rId12"/>
    <p:sldId id="317" r:id="rId13"/>
    <p:sldId id="361" r:id="rId14"/>
    <p:sldId id="326" r:id="rId15"/>
    <p:sldId id="327" r:id="rId16"/>
    <p:sldId id="267" r:id="rId17"/>
    <p:sldId id="268" r:id="rId18"/>
    <p:sldId id="362" r:id="rId19"/>
    <p:sldId id="363" r:id="rId20"/>
    <p:sldId id="364" r:id="rId21"/>
    <p:sldId id="365" r:id="rId22"/>
    <p:sldId id="328" r:id="rId23"/>
    <p:sldId id="329" r:id="rId24"/>
    <p:sldId id="330" r:id="rId25"/>
    <p:sldId id="331" r:id="rId26"/>
    <p:sldId id="332" r:id="rId27"/>
    <p:sldId id="333" r:id="rId28"/>
    <p:sldId id="334" r:id="rId29"/>
    <p:sldId id="335" r:id="rId30"/>
    <p:sldId id="336" r:id="rId31"/>
    <p:sldId id="337" r:id="rId32"/>
    <p:sldId id="338" r:id="rId33"/>
    <p:sldId id="339" r:id="rId34"/>
    <p:sldId id="340" r:id="rId35"/>
    <p:sldId id="286" r:id="rId36"/>
    <p:sldId id="287" r:id="rId37"/>
    <p:sldId id="366" r:id="rId38"/>
    <p:sldId id="341" r:id="rId39"/>
    <p:sldId id="342" r:id="rId40"/>
    <p:sldId id="343" r:id="rId41"/>
    <p:sldId id="344" r:id="rId42"/>
    <p:sldId id="345" r:id="rId43"/>
    <p:sldId id="367" r:id="rId44"/>
    <p:sldId id="346" r:id="rId45"/>
    <p:sldId id="347" r:id="rId46"/>
    <p:sldId id="368" r:id="rId47"/>
    <p:sldId id="348" r:id="rId48"/>
    <p:sldId id="349" r:id="rId49"/>
    <p:sldId id="350" r:id="rId50"/>
    <p:sldId id="351" r:id="rId51"/>
    <p:sldId id="352" r:id="rId52"/>
    <p:sldId id="369" r:id="rId53"/>
    <p:sldId id="353" r:id="rId54"/>
    <p:sldId id="354" r:id="rId55"/>
    <p:sldId id="355" r:id="rId56"/>
    <p:sldId id="356" r:id="rId57"/>
    <p:sldId id="357" r:id="rId58"/>
    <p:sldId id="370" r:id="rId59"/>
    <p:sldId id="358" r:id="rId60"/>
    <p:sldId id="359" r:id="rId61"/>
    <p:sldId id="360" r:id="rId62"/>
    <p:sldId id="299" r:id="rId63"/>
    <p:sldId id="300" r:id="rId64"/>
    <p:sldId id="325"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4.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4.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4.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4.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4.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5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120</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Steering Columns and Gears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120.5 A puller being used to remove a steering wheel after the steering wheel retaining nut has been removed</a:t>
            </a:r>
            <a:endParaRPr lang="en-US" dirty="0">
              <a:latin typeface="+mj-lt"/>
            </a:endParaRPr>
          </a:p>
        </p:txBody>
      </p:sp>
      <p:pic>
        <p:nvPicPr>
          <p:cNvPr id="3" name="Picture 2" descr="A figure shows a steering wheel puller attached to the steering wheel shaft and the steering whee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56306" y="2057400"/>
            <a:ext cx="3238420" cy="3715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922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How is the steering wheel typically retained on the steering shaft?</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solidFill>
                  <a:srgbClr val="000000"/>
                </a:solidFill>
              </a:rPr>
              <a:t>A nut holds the steering wheel on a splined and tapered shaft.</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STEERING COLUMNS (1 OF 4)</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The steering shaft </a:t>
            </a:r>
            <a:r>
              <a:rPr lang="en-US" dirty="0" smtClean="0"/>
              <a:t>transmits rotary </a:t>
            </a:r>
            <a:r>
              <a:rPr lang="en-US" dirty="0"/>
              <a:t>motion from the steering wheel to the steering </a:t>
            </a:r>
            <a:r>
              <a:rPr lang="en-US" dirty="0" smtClean="0"/>
              <a:t>gear.</a:t>
            </a:r>
          </a:p>
          <a:p>
            <a:r>
              <a:rPr lang="en-US" dirty="0" smtClean="0"/>
              <a:t>Steering Shaft</a:t>
            </a:r>
          </a:p>
          <a:p>
            <a:pPr lvl="1"/>
            <a:r>
              <a:rPr lang="en-US" dirty="0"/>
              <a:t>The steering shaft extends from the </a:t>
            </a:r>
            <a:r>
              <a:rPr lang="en-US" dirty="0" smtClean="0"/>
              <a:t>steering wheel </a:t>
            </a:r>
            <a:r>
              <a:rPr lang="en-US" dirty="0"/>
              <a:t>to the steering gear</a:t>
            </a:r>
            <a:r>
              <a:rPr lang="en-US" dirty="0" smtClean="0"/>
              <a:t>.</a:t>
            </a:r>
          </a:p>
          <a:p>
            <a:r>
              <a:rPr lang="en-US" dirty="0" smtClean="0"/>
              <a:t>Universal Joint</a:t>
            </a:r>
          </a:p>
          <a:p>
            <a:pPr lvl="1"/>
            <a:r>
              <a:rPr lang="en-US" dirty="0"/>
              <a:t>Universal joints allow changes in the </a:t>
            </a:r>
            <a:r>
              <a:rPr lang="en-US" dirty="0" smtClean="0"/>
              <a:t>angle between </a:t>
            </a:r>
            <a:r>
              <a:rPr lang="en-US" dirty="0"/>
              <a:t>two rotating shafts.</a:t>
            </a:r>
            <a:endParaRPr lang="en-US" dirty="0"/>
          </a:p>
        </p:txBody>
      </p:sp>
    </p:spTree>
    <p:extLst>
      <p:ext uri="{BB962C8B-B14F-4D97-AF65-F5344CB8AC3E}">
        <p14:creationId xmlns:p14="http://schemas.microsoft.com/office/powerpoint/2010/main" val="4171921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STEERING </a:t>
            </a:r>
            <a:r>
              <a:rPr lang="en-US" dirty="0" smtClean="0">
                <a:latin typeface="+mj-lt"/>
              </a:rPr>
              <a:t>COLUMNS (2 OF 4)</a:t>
            </a:r>
            <a:endParaRPr lang="en-US" dirty="0">
              <a:latin typeface="+mj-lt"/>
            </a:endParaRPr>
          </a:p>
        </p:txBody>
      </p:sp>
      <p:sp>
        <p:nvSpPr>
          <p:cNvPr id="3" name="Content Placeholder 2"/>
          <p:cNvSpPr>
            <a:spLocks noGrp="1"/>
          </p:cNvSpPr>
          <p:nvPr>
            <p:ph idx="1"/>
          </p:nvPr>
        </p:nvSpPr>
        <p:spPr/>
        <p:txBody>
          <a:bodyPr/>
          <a:lstStyle/>
          <a:p>
            <a:r>
              <a:rPr lang="en-US" dirty="0" smtClean="0"/>
              <a:t>Flexible Couplings</a:t>
            </a:r>
          </a:p>
          <a:p>
            <a:pPr lvl="1"/>
            <a:r>
              <a:rPr lang="en-US" dirty="0"/>
              <a:t>A flexible coupling is a simple </a:t>
            </a:r>
            <a:r>
              <a:rPr lang="en-US" dirty="0" smtClean="0"/>
              <a:t>device made </a:t>
            </a:r>
            <a:r>
              <a:rPr lang="en-US" dirty="0"/>
              <a:t>of rubber, or rubber reinforced with fabric, that is </a:t>
            </a:r>
            <a:r>
              <a:rPr lang="en-US" dirty="0" smtClean="0"/>
              <a:t>placed between </a:t>
            </a:r>
            <a:r>
              <a:rPr lang="en-US" dirty="0"/>
              <a:t>two shafts to allow for a change in angle between them</a:t>
            </a:r>
            <a:r>
              <a:rPr lang="en-US" dirty="0" smtClean="0"/>
              <a:t>.</a:t>
            </a:r>
          </a:p>
          <a:p>
            <a:r>
              <a:rPr lang="en-US" dirty="0" smtClean="0"/>
              <a:t>Column Cover</a:t>
            </a:r>
          </a:p>
          <a:p>
            <a:pPr lvl="1"/>
            <a:r>
              <a:rPr lang="en-US" dirty="0"/>
              <a:t>To keep the wiring from the </a:t>
            </a:r>
            <a:r>
              <a:rPr lang="en-US" dirty="0" smtClean="0"/>
              <a:t>jacket-mounted switches </a:t>
            </a:r>
            <a:r>
              <a:rPr lang="en-US" dirty="0"/>
              <a:t>out of sight, the part of the steering column that </a:t>
            </a:r>
            <a:r>
              <a:rPr lang="en-US" dirty="0" smtClean="0"/>
              <a:t>extends into </a:t>
            </a:r>
            <a:r>
              <a:rPr lang="en-US" dirty="0"/>
              <a:t>the passenger compartment is shrouded by the column cover.</a:t>
            </a:r>
            <a:endParaRPr lang="en-US" dirty="0"/>
          </a:p>
        </p:txBody>
      </p:sp>
    </p:spTree>
    <p:extLst>
      <p:ext uri="{BB962C8B-B14F-4D97-AF65-F5344CB8AC3E}">
        <p14:creationId xmlns:p14="http://schemas.microsoft.com/office/powerpoint/2010/main" val="1128225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STEERING </a:t>
            </a:r>
            <a:r>
              <a:rPr lang="en-US" dirty="0" smtClean="0">
                <a:latin typeface="+mj-lt"/>
              </a:rPr>
              <a:t>COLUMNS (3 OF 4)</a:t>
            </a:r>
            <a:endParaRPr lang="en-US" dirty="0">
              <a:latin typeface="+mj-lt"/>
            </a:endParaRPr>
          </a:p>
        </p:txBody>
      </p:sp>
      <p:sp>
        <p:nvSpPr>
          <p:cNvPr id="3" name="Content Placeholder 2"/>
          <p:cNvSpPr>
            <a:spLocks noGrp="1"/>
          </p:cNvSpPr>
          <p:nvPr>
            <p:ph idx="1"/>
          </p:nvPr>
        </p:nvSpPr>
        <p:spPr/>
        <p:txBody>
          <a:bodyPr/>
          <a:lstStyle/>
          <a:p>
            <a:r>
              <a:rPr lang="en-US" dirty="0" smtClean="0"/>
              <a:t>Collapsible Column</a:t>
            </a:r>
          </a:p>
          <a:p>
            <a:pPr lvl="1"/>
            <a:r>
              <a:rPr lang="en-US" dirty="0"/>
              <a:t>Federal law </a:t>
            </a:r>
            <a:r>
              <a:rPr lang="en-US" dirty="0" smtClean="0"/>
              <a:t>requires that steering </a:t>
            </a:r>
            <a:r>
              <a:rPr lang="en-US" dirty="0"/>
              <a:t>columns and shafts </a:t>
            </a:r>
            <a:r>
              <a:rPr lang="en-US" dirty="0" smtClean="0"/>
              <a:t>collapse </a:t>
            </a:r>
            <a:r>
              <a:rPr lang="en-US" dirty="0"/>
              <a:t>to </a:t>
            </a:r>
            <a:r>
              <a:rPr lang="en-US" dirty="0" smtClean="0"/>
              <a:t>absorb some </a:t>
            </a:r>
            <a:r>
              <a:rPr lang="en-US" dirty="0"/>
              <a:t>of the energy of the crash and </a:t>
            </a:r>
            <a:r>
              <a:rPr lang="en-US" dirty="0" smtClean="0"/>
              <a:t>lessen </a:t>
            </a:r>
            <a:r>
              <a:rPr lang="en-US" dirty="0"/>
              <a:t>the danger of injury to </a:t>
            </a:r>
            <a:r>
              <a:rPr lang="en-US" dirty="0" smtClean="0"/>
              <a:t>the driver.</a:t>
            </a:r>
          </a:p>
          <a:p>
            <a:r>
              <a:rPr lang="en-US" dirty="0" smtClean="0"/>
              <a:t>Tilt Mechanisms</a:t>
            </a:r>
          </a:p>
          <a:p>
            <a:pPr lvl="1"/>
            <a:r>
              <a:rPr lang="en-US" dirty="0" smtClean="0"/>
              <a:t>Allow </a:t>
            </a:r>
            <a:r>
              <a:rPr lang="en-US" dirty="0"/>
              <a:t>the driver to adjust the angle of the steering wheel </a:t>
            </a:r>
            <a:r>
              <a:rPr lang="en-US" dirty="0" smtClean="0"/>
              <a:t>relative to </a:t>
            </a:r>
            <a:r>
              <a:rPr lang="en-US" dirty="0"/>
              <a:t>the steering column</a:t>
            </a:r>
            <a:r>
              <a:rPr lang="en-US" dirty="0" smtClean="0"/>
              <a:t>.</a:t>
            </a:r>
          </a:p>
          <a:p>
            <a:endParaRPr lang="en-US" dirty="0"/>
          </a:p>
        </p:txBody>
      </p:sp>
    </p:spTree>
    <p:extLst>
      <p:ext uri="{BB962C8B-B14F-4D97-AF65-F5344CB8AC3E}">
        <p14:creationId xmlns:p14="http://schemas.microsoft.com/office/powerpoint/2010/main" val="680636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STEERING </a:t>
            </a:r>
            <a:r>
              <a:rPr lang="en-US" dirty="0" smtClean="0">
                <a:latin typeface="+mj-lt"/>
              </a:rPr>
              <a:t>COLUMNS (4 OF 4)</a:t>
            </a:r>
            <a:endParaRPr lang="en-US" dirty="0">
              <a:latin typeface="+mj-lt"/>
            </a:endParaRPr>
          </a:p>
        </p:txBody>
      </p:sp>
      <p:sp>
        <p:nvSpPr>
          <p:cNvPr id="3" name="Content Placeholder 2"/>
          <p:cNvSpPr>
            <a:spLocks noGrp="1"/>
          </p:cNvSpPr>
          <p:nvPr>
            <p:ph idx="1"/>
          </p:nvPr>
        </p:nvSpPr>
        <p:spPr/>
        <p:txBody>
          <a:bodyPr/>
          <a:lstStyle/>
          <a:p>
            <a:r>
              <a:rPr lang="en-US" dirty="0" smtClean="0"/>
              <a:t>Telescoping Steering Columns</a:t>
            </a:r>
          </a:p>
          <a:p>
            <a:pPr lvl="1"/>
            <a:r>
              <a:rPr lang="en-US" dirty="0" smtClean="0"/>
              <a:t>The </a:t>
            </a:r>
            <a:r>
              <a:rPr lang="en-US" dirty="0"/>
              <a:t>top of the </a:t>
            </a:r>
            <a:r>
              <a:rPr lang="en-US" dirty="0" smtClean="0"/>
              <a:t>steering shaft </a:t>
            </a:r>
            <a:r>
              <a:rPr lang="en-US" dirty="0"/>
              <a:t>and jacket can be pulled out toward the driver or pushed </a:t>
            </a:r>
            <a:r>
              <a:rPr lang="en-US" dirty="0" smtClean="0"/>
              <a:t>in toward </a:t>
            </a:r>
            <a:r>
              <a:rPr lang="en-US" dirty="0"/>
              <a:t>the dashboard, and then locked into the new position</a:t>
            </a:r>
            <a:r>
              <a:rPr lang="en-US" dirty="0" smtClean="0"/>
              <a:t>.</a:t>
            </a:r>
          </a:p>
          <a:p>
            <a:r>
              <a:rPr lang="en-US" dirty="0" smtClean="0"/>
              <a:t>Steering Column Construction</a:t>
            </a:r>
          </a:p>
          <a:p>
            <a:pPr lvl="1"/>
            <a:r>
              <a:rPr lang="en-US" dirty="0" smtClean="0"/>
              <a:t>The construction on the steering column varies with the design of the dash and the type of steering system used on the vehicle.</a:t>
            </a:r>
          </a:p>
          <a:p>
            <a:pPr lvl="1"/>
            <a:r>
              <a:rPr lang="en-US" dirty="0" smtClean="0"/>
              <a:t>Follow the manufacturers instructions when disassembling and reassembling the steering column.</a:t>
            </a:r>
          </a:p>
          <a:p>
            <a:pPr lvl="1"/>
            <a:endParaRPr lang="en-US" dirty="0"/>
          </a:p>
        </p:txBody>
      </p:sp>
    </p:spTree>
    <p:extLst>
      <p:ext uri="{BB962C8B-B14F-4D97-AF65-F5344CB8AC3E}">
        <p14:creationId xmlns:p14="http://schemas.microsoft.com/office/powerpoint/2010/main" val="1961150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120.6 The steering shaft links the steering wheel to the steering gear while the column jacket, which surrounds part of the shaft, holds support brackets and switches. This steering shaft has a small intermediate section between the main section and the steering gear</a:t>
            </a:r>
            <a:endParaRPr lang="en-US" sz="1800" dirty="0">
              <a:latin typeface="+mj-lt"/>
            </a:endParaRPr>
          </a:p>
        </p:txBody>
      </p:sp>
      <p:pic>
        <p:nvPicPr>
          <p:cNvPr id="3" name="Picture 2" descr="The figure shows a steering shaft inside a column jacket. The column jacket has support brackets for attachment with vehicle body. Below the steering shaft, a tilt lever and switch assembly bracket are mounted on the column jacket. At the end of the column jacket, a U-joint is used to connect the steering shaft with the intermediate section. The intermediate section has splines which attach to another U-joint which connects to the steering gea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2734" y="2281877"/>
            <a:ext cx="7738534" cy="3869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276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120.7 A pot joint is a flexible coupling used to join two shafts that allow plunging motion</a:t>
            </a:r>
            <a:endParaRPr lang="en-US" dirty="0">
              <a:latin typeface="+mj-lt"/>
            </a:endParaRPr>
          </a:p>
        </p:txBody>
      </p:sp>
      <p:pic>
        <p:nvPicPr>
          <p:cNvPr id="3" name="Picture 2" descr="The figure shows a pot joint coupling which has cup shaped coupling end in which the steering shaft connects. A retaining ring goes inside the coupling end and a spring sits inside the coupling end. A spring support with two bearings supports the shaft inside the coupling en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7164" y="2187799"/>
            <a:ext cx="8169672" cy="3431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311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120.8 A typical intermediate steering shaft assembly showing a U-joint and related components</a:t>
            </a:r>
            <a:endParaRPr lang="en-US" dirty="0">
              <a:latin typeface="+mj-lt"/>
            </a:endParaRPr>
          </a:p>
        </p:txBody>
      </p:sp>
      <p:pic>
        <p:nvPicPr>
          <p:cNvPr id="3" name="Picture 2" descr="The figure shows a u-joint with two yokes connected to a steering shaft. The yoke has a shaft with internal splines. The steering gear input shaft with external splines connects to this yoke through a number of parts. A thrust washer and a bearing sit in a retainer unit with a retaining ring over the steering gear input shaft. A spring on the input shaft along with bearing retainer unit are clamped to the steering shaft using a clamp, nut and bol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7164" y="2392851"/>
            <a:ext cx="8169672" cy="3294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770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120.1</a:t>
            </a:r>
            <a:r>
              <a:rPr lang="en-US" dirty="0" smtClean="0"/>
              <a:t> </a:t>
            </a:r>
            <a:r>
              <a:rPr lang="en-US" dirty="0"/>
              <a:t>Describe the purpose and function of a steering wheel</a:t>
            </a:r>
            <a:r>
              <a:rPr lang="en-US" dirty="0" smtClean="0"/>
              <a:t>.</a:t>
            </a:r>
          </a:p>
          <a:p>
            <a:pPr marL="0" indent="0">
              <a:buNone/>
            </a:pPr>
            <a:r>
              <a:rPr lang="en-US" b="1" dirty="0" smtClean="0">
                <a:solidFill>
                  <a:srgbClr val="005A70"/>
                </a:solidFill>
              </a:rPr>
              <a:t>120.2 </a:t>
            </a:r>
            <a:r>
              <a:rPr lang="en-US" dirty="0"/>
              <a:t>Explain how to remove a steering wheel</a:t>
            </a:r>
            <a:r>
              <a:rPr lang="en-US" dirty="0" smtClean="0"/>
              <a:t>.</a:t>
            </a:r>
          </a:p>
          <a:p>
            <a:pPr marL="0" indent="0">
              <a:buNone/>
            </a:pPr>
            <a:r>
              <a:rPr lang="en-US" b="1" dirty="0" smtClean="0">
                <a:solidFill>
                  <a:srgbClr val="005A70"/>
                </a:solidFill>
              </a:rPr>
              <a:t>120.3 </a:t>
            </a:r>
            <a:r>
              <a:rPr lang="en-US" dirty="0"/>
              <a:t>Discuss steering columns and intermediate shafts</a:t>
            </a:r>
            <a:r>
              <a:rPr lang="en-US" dirty="0" smtClean="0"/>
              <a:t>.</a:t>
            </a:r>
          </a:p>
          <a:p>
            <a:pPr marL="0" indent="0">
              <a:buNone/>
            </a:pPr>
            <a:r>
              <a:rPr lang="en-US" b="1" dirty="0" smtClean="0">
                <a:solidFill>
                  <a:schemeClr val="accent2"/>
                </a:solidFill>
              </a:rPr>
              <a:t>120.4</a:t>
            </a:r>
            <a:r>
              <a:rPr lang="en-US" dirty="0" smtClean="0"/>
              <a:t> </a:t>
            </a:r>
            <a:r>
              <a:rPr lang="en-US" dirty="0"/>
              <a:t>Explain the purpose and function of conventional </a:t>
            </a:r>
            <a:r>
              <a:rPr lang="en-US" dirty="0" smtClean="0"/>
              <a:t>steering gears</a:t>
            </a:r>
            <a:r>
              <a:rPr lang="en-US" dirty="0"/>
              <a:t>.</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120.9 A flexible coupling is used to isolate road noise and vibration from the steering shaft</a:t>
            </a:r>
            <a:endParaRPr lang="en-US" dirty="0">
              <a:latin typeface="+mj-lt"/>
            </a:endParaRPr>
          </a:p>
        </p:txBody>
      </p:sp>
      <p:pic>
        <p:nvPicPr>
          <p:cNvPr id="3" name="Picture 2" descr="A figure shows a flexible coupling connecting a steering shaft and a steering gear input shaft into a rack and pinion steering setup. A pinch bolt is used to fix the coupling on to the sha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08012" y="2014991"/>
            <a:ext cx="4906305" cy="4169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575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120.10 Steering column covers are often part of the interior trim</a:t>
            </a:r>
            <a:endParaRPr lang="en-US" dirty="0">
              <a:latin typeface="+mj-lt"/>
            </a:endParaRPr>
          </a:p>
        </p:txBody>
      </p:sp>
      <p:pic>
        <p:nvPicPr>
          <p:cNvPr id="3" name="Picture 2" descr="The figure shows a top cover and bottom cover which attach to the steering column extending out into the passenger compartment. A knee bolster is mounted over the uncovered portion below the steering column and an interior trim covers the attached knee bols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33607" y="1608675"/>
            <a:ext cx="2076788" cy="4549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821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120.11 Collapsible steering columns include a mesh design that crushes easily, a bearing design that allows one section of the column to slide into the other, and a breakaway device that separates the steering column from the body of the vehicle in the event of a front-end collision</a:t>
            </a:r>
            <a:endParaRPr lang="en-US" sz="1800" dirty="0">
              <a:latin typeface="+mj-lt"/>
            </a:endParaRPr>
          </a:p>
        </p:txBody>
      </p:sp>
      <p:pic>
        <p:nvPicPr>
          <p:cNvPr id="3" name="Picture 2" descr="The figure shows a mesh type, a bearing type of collapsible column and a breakaway support bracket used in the assembly. The mesh type has a mesh design between the column and the bearing type has a column with two different diameters that can slide into each other. The breakaway support bracket shows mounting points and a hollow passage for shaft to pass through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91844" y="1990520"/>
            <a:ext cx="2749296" cy="417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793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120.12 Tilt mechanisms vary by design and vehicle manufacturer, although most use a ratchet to position the top portion of the steering column</a:t>
            </a:r>
            <a:endParaRPr lang="en-US" dirty="0">
              <a:latin typeface="+mj-lt"/>
            </a:endParaRPr>
          </a:p>
        </p:txBody>
      </p:sp>
      <p:pic>
        <p:nvPicPr>
          <p:cNvPr id="3" name="Picture 2" descr="The figure shows the first type of tilt mechanism with two tilt levers and a ratchet-pawl mechanism. The second type shows tilt stops which allow the ratchet to get stuck and tilt the steering axis for the driver. The third type shows a tilt lever with gear mechanism on the steering column jacke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10862" y="1634076"/>
            <a:ext cx="1917984" cy="4499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62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120.13 Typical steering column showing all of the components from the steering wheel to the steering gear. Note that this column uses a column-type electric power steering system (EPS) and a tilt wheel</a:t>
            </a:r>
            <a:endParaRPr lang="en-US" sz="2000" dirty="0">
              <a:latin typeface="+mj-lt"/>
            </a:endParaRPr>
          </a:p>
        </p:txBody>
      </p:sp>
      <p:pic>
        <p:nvPicPr>
          <p:cNvPr id="3" name="Picture 2" descr="The figure shows a steering wheel connected to the upper u-joint after passing through the column jacket. The column jacket has a tilt lever mechanism and has a power steering unit connected at the bottom of the jacket. The power steering unit has a power steering motor, a torque sensor and gear assembly. The unit also has a tilt pivot pin. The upper u-joint connects to the intermediate shaft through a toe plat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0184" y="1981200"/>
            <a:ext cx="772363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111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120.14 The steering shaft splines onto the steering wheel</a:t>
            </a:r>
            <a:endParaRPr lang="en-US" dirty="0">
              <a:latin typeface="+mj-lt"/>
            </a:endParaRPr>
          </a:p>
        </p:txBody>
      </p:sp>
      <p:pic>
        <p:nvPicPr>
          <p:cNvPr id="3" name="Picture 2" descr="The figure shows an external rod into which the steering shaft goes into. The external rod has the end splines and threading. It also has a groove for snap ring and an O-r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61714" y="1826658"/>
            <a:ext cx="6410686" cy="4105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882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120.15 The toe plate seals the hole from the steering shaft and helps seal out noise and moisture</a:t>
            </a:r>
            <a:endParaRPr lang="en-US" dirty="0">
              <a:latin typeface="+mj-lt"/>
            </a:endParaRPr>
          </a:p>
        </p:txBody>
      </p:sp>
      <p:pic>
        <p:nvPicPr>
          <p:cNvPr id="3" name="Picture 2" descr="The figure shows a toe plate which mounts to the floor of the passenger compartment. It has a special construction to allow a u-joint to sit into the toe plate and it has a seal with a silencer unit top of it. The u-joint which is connected to the steering gear input shaft goes into this toe plat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72910" y="1951590"/>
            <a:ext cx="5198181" cy="4169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475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120.16 The upper portion of the steering column contains the combination switch, often called the multi-function switch used to control many functions</a:t>
            </a:r>
            <a:endParaRPr lang="en-US" dirty="0">
              <a:latin typeface="+mj-lt"/>
            </a:endParaRPr>
          </a:p>
        </p:txBody>
      </p:sp>
      <p:pic>
        <p:nvPicPr>
          <p:cNvPr id="3" name="Picture 2" descr="The figure shows a steering wheel with a cancel sleeve connected to a combination switch unit. The steering column cover goes below the combination switch unit and it covers various wires as well as the steering column. A column holder attaches below the column cover to hold the column and a steering joint connects the steering gear input shaft to the rack. The detailed view of the combination switch shows multi-function switch or stalk attached to it. The combination switch unit also has a slip ring and a support bearing for the steering sha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47153" y="2029603"/>
            <a:ext cx="5049695" cy="4138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559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120.17 The upper section of the steering column contains the steering shaft bearing</a:t>
            </a:r>
            <a:endParaRPr lang="en-US" dirty="0">
              <a:latin typeface="+mj-lt"/>
            </a:endParaRPr>
          </a:p>
        </p:txBody>
      </p:sp>
      <p:pic>
        <p:nvPicPr>
          <p:cNvPr id="3" name="Picture 2" descr="The figure shows a lock housing with a steering shaft inside it. The steering shaft, inside the lock housing, has a bearing housing for support. The bearing housing has a bearing retaining snap ring at the top where the steering shaft enters the housing. The lock housing has a provision for ignition lock, an ignition key lamp with a lamp cov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51291" y="1989671"/>
            <a:ext cx="4441420" cy="4137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937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120.18 The lock plate engages an ignition lock pawl to keep the steering wheel in one position when the ignition is off</a:t>
            </a:r>
            <a:endParaRPr lang="en-US" dirty="0">
              <a:latin typeface="+mj-lt"/>
            </a:endParaRPr>
          </a:p>
        </p:txBody>
      </p:sp>
      <p:pic>
        <p:nvPicPr>
          <p:cNvPr id="3" name="Picture 2" descr="A figure shows a steering shaft with a lock plate spring and a lock plate on top of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86297" y="2057400"/>
            <a:ext cx="632764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875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120.5</a:t>
            </a:r>
            <a:r>
              <a:rPr lang="en-US" dirty="0" smtClean="0"/>
              <a:t> </a:t>
            </a:r>
            <a:r>
              <a:rPr lang="en-US" dirty="0"/>
              <a:t>Explain how a recirculating ball steering gear works</a:t>
            </a:r>
            <a:r>
              <a:rPr lang="en-US" dirty="0" smtClean="0"/>
              <a:t>.</a:t>
            </a:r>
          </a:p>
          <a:p>
            <a:pPr marL="0" indent="0">
              <a:buNone/>
            </a:pPr>
            <a:r>
              <a:rPr lang="en-US" b="1" dirty="0" smtClean="0">
                <a:solidFill>
                  <a:srgbClr val="005A70"/>
                </a:solidFill>
              </a:rPr>
              <a:t>120.6</a:t>
            </a:r>
            <a:r>
              <a:rPr lang="en-US" dirty="0" smtClean="0"/>
              <a:t> </a:t>
            </a:r>
            <a:r>
              <a:rPr lang="en-US" dirty="0"/>
              <a:t>Describe how a rack-and-pinion steering gear works</a:t>
            </a:r>
            <a:r>
              <a:rPr lang="en-US" dirty="0" smtClean="0"/>
              <a:t>.</a:t>
            </a:r>
          </a:p>
          <a:p>
            <a:pPr marL="0" indent="0">
              <a:buNone/>
            </a:pPr>
            <a:r>
              <a:rPr lang="en-US" b="1" dirty="0" smtClean="0">
                <a:solidFill>
                  <a:schemeClr val="accent2"/>
                </a:solidFill>
              </a:rPr>
              <a:t>120.7</a:t>
            </a:r>
            <a:r>
              <a:rPr lang="en-US" dirty="0" smtClean="0"/>
              <a:t> </a:t>
            </a:r>
            <a:r>
              <a:rPr lang="en-US" dirty="0"/>
              <a:t>This chapter will help prepare for Suspension and </a:t>
            </a:r>
            <a:r>
              <a:rPr lang="en-US" dirty="0" smtClean="0"/>
              <a:t>Steering (A4</a:t>
            </a:r>
            <a:r>
              <a:rPr lang="en-US" dirty="0"/>
              <a:t>) ASE certification test content area “A” (Steering </a:t>
            </a:r>
            <a:r>
              <a:rPr lang="en-US" dirty="0" smtClean="0"/>
              <a:t>System Diagnosis </a:t>
            </a:r>
            <a:r>
              <a:rPr lang="en-US" dirty="0"/>
              <a:t>and Repair).</a:t>
            </a: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938992"/>
          </a:xfrm>
          <a:prstGeom prst="rect">
            <a:avLst/>
          </a:prstGeom>
        </p:spPr>
        <p:txBody>
          <a:bodyPr wrap="square">
            <a:spAutoFit/>
          </a:bodyPr>
          <a:lstStyle/>
          <a:p>
            <a:r>
              <a:rPr lang="en-US" sz="4000" dirty="0" smtClean="0">
                <a:solidFill>
                  <a:srgbClr val="000000"/>
                </a:solidFill>
              </a:rPr>
              <a:t>Why does federal law require a steering column and shaft to be collapsible?</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To absorb energy in a crash and reduce the risk of injury.</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CONVENTIONAL STEERING GEAR</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All steering gears have an input </a:t>
            </a:r>
            <a:r>
              <a:rPr lang="en-US" dirty="0" smtClean="0"/>
              <a:t>gear, which </a:t>
            </a:r>
            <a:r>
              <a:rPr lang="en-US" dirty="0"/>
              <a:t>transmits rotary movement from the steering wheel into </a:t>
            </a:r>
            <a:r>
              <a:rPr lang="en-US" dirty="0" smtClean="0"/>
              <a:t>the steering </a:t>
            </a:r>
            <a:r>
              <a:rPr lang="en-US" dirty="0"/>
              <a:t>gear, and an output gear, which causes the steering </a:t>
            </a:r>
            <a:r>
              <a:rPr lang="en-US" dirty="0" smtClean="0"/>
              <a:t>linkage to </a:t>
            </a:r>
            <a:r>
              <a:rPr lang="en-US" dirty="0"/>
              <a:t>move laterally</a:t>
            </a:r>
            <a:r>
              <a:rPr lang="en-US" dirty="0" smtClean="0"/>
              <a:t>.</a:t>
            </a:r>
          </a:p>
          <a:p>
            <a:r>
              <a:rPr lang="en-US" dirty="0" smtClean="0"/>
              <a:t>Steering Gear Ratio</a:t>
            </a:r>
          </a:p>
          <a:p>
            <a:pPr lvl="1"/>
            <a:r>
              <a:rPr lang="en-US" dirty="0"/>
              <a:t>If the steering </a:t>
            </a:r>
            <a:r>
              <a:rPr lang="en-US" dirty="0" smtClean="0"/>
              <a:t>wheel is </a:t>
            </a:r>
            <a:r>
              <a:rPr lang="en-US" dirty="0"/>
              <a:t>rotated 20 degrees and results in the front wheels </a:t>
            </a:r>
            <a:r>
              <a:rPr lang="en-US" dirty="0" smtClean="0"/>
              <a:t>rotating 1 </a:t>
            </a:r>
            <a:r>
              <a:rPr lang="en-US" dirty="0"/>
              <a:t>degree, then the steering </a:t>
            </a:r>
            <a:r>
              <a:rPr lang="en-US" dirty="0" smtClean="0"/>
              <a:t>gear </a:t>
            </a:r>
            <a:r>
              <a:rPr lang="en-US" dirty="0"/>
              <a:t>ratio is 20:1 (read as “20 to 1</a:t>
            </a:r>
            <a:r>
              <a:rPr lang="en-US" dirty="0" smtClean="0"/>
              <a:t>”).</a:t>
            </a:r>
          </a:p>
          <a:p>
            <a:pPr lvl="1"/>
            <a:r>
              <a:rPr lang="en-US" dirty="0"/>
              <a:t>Most steering gears and some rack-and-pinion steering </a:t>
            </a:r>
            <a:r>
              <a:rPr lang="en-US" dirty="0" smtClean="0"/>
              <a:t>gears feature </a:t>
            </a:r>
            <a:r>
              <a:rPr lang="en-US" dirty="0"/>
              <a:t>a variable ratio.</a:t>
            </a:r>
            <a:endParaRPr lang="en-US" dirty="0"/>
          </a:p>
        </p:txBody>
      </p:sp>
    </p:spTree>
    <p:extLst>
      <p:ext uri="{BB962C8B-B14F-4D97-AF65-F5344CB8AC3E}">
        <p14:creationId xmlns:p14="http://schemas.microsoft.com/office/powerpoint/2010/main" val="1116613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120.19 As the steering wheel is turned, the nut moves up or down on the threads, shown using a bolt to represent the worm gear and the nut representing the gear nut that meshes with the teeth of the sector gear</a:t>
            </a:r>
            <a:endParaRPr lang="en-US" dirty="0">
              <a:latin typeface="+mj-lt"/>
            </a:endParaRPr>
          </a:p>
        </p:txBody>
      </p:sp>
      <p:pic>
        <p:nvPicPr>
          <p:cNvPr id="3" name="Picture 2" descr="The figure shows a cutaway of worm and sector type gearing unit with the following parts inside it. A pitman shaft connects to a sector gear through splining. The sector gear meshes with the gear nut which has lateral movement. The gear nut has a worm gear shaft inside it with roller balls rolling through its groov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7156" y="1938887"/>
            <a:ext cx="2720340" cy="4115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198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120.20 Steering gear ratio is the ratio between the number of degrees the steering wheel is rotated to the number of degrees the front wheel turns</a:t>
            </a:r>
            <a:endParaRPr lang="en-US" dirty="0">
              <a:latin typeface="+mj-lt"/>
            </a:endParaRPr>
          </a:p>
        </p:txBody>
      </p:sp>
      <p:pic>
        <p:nvPicPr>
          <p:cNvPr id="3" name="Picture 2" descr="A figure shows a 20 to 1 steering gear ratio in a steering system. A steering wheel connected to the wheels through a steering column, steering gear and arms is shown rotated by 20 degrees and the wheels are shown to be moved by 1 degre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39074" y="2260601"/>
            <a:ext cx="4065852" cy="3835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215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120.21 Constant-ratio steering gear sector shaft. Notice that all three gear teeth are the same size</a:t>
            </a:r>
            <a:endParaRPr lang="en-US" dirty="0">
              <a:latin typeface="+mj-lt"/>
            </a:endParaRPr>
          </a:p>
        </p:txBody>
      </p:sp>
      <p:pic>
        <p:nvPicPr>
          <p:cNvPr id="3" name="Picture 2" descr="A photo shows a steering gear sector shaft with three gear teeth of the same siz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56486" y="1955803"/>
            <a:ext cx="2831030" cy="4132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587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120.22 Variable-ratio steering gear sector shaft. Notice the larger center gear tooth</a:t>
            </a:r>
            <a:endParaRPr lang="en-US" dirty="0">
              <a:latin typeface="+mj-lt"/>
            </a:endParaRPr>
          </a:p>
        </p:txBody>
      </p:sp>
      <p:pic>
        <p:nvPicPr>
          <p:cNvPr id="3" name="Picture 2" descr="A photo shows a steering gear sector shaft with three gear teeth, center gear teeth of a larger size than the other two."/>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43072" y="1930403"/>
            <a:ext cx="2657858" cy="4142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06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120.23 The sector gear meshes with the gear teeth on the ball nut</a:t>
            </a:r>
            <a:endParaRPr lang="en-US" dirty="0">
              <a:latin typeface="+mj-lt"/>
            </a:endParaRPr>
          </a:p>
        </p:txBody>
      </p:sp>
      <p:pic>
        <p:nvPicPr>
          <p:cNvPr id="3" name="Picture 2" descr="A photo shows a steering gear housing with a ball nut and a worm shaft. A pitman (sector) shaft with a sector gear can also be see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47287" y="1862668"/>
            <a:ext cx="5449426" cy="4181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665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RECIRCULATING BALL  STEERING GEAR</a:t>
            </a:r>
            <a:endParaRPr lang="en-US" dirty="0">
              <a:latin typeface="+mj-lt"/>
            </a:endParaRPr>
          </a:p>
        </p:txBody>
      </p:sp>
      <p:sp>
        <p:nvSpPr>
          <p:cNvPr id="3" name="Content Placeholder 2"/>
          <p:cNvSpPr>
            <a:spLocks noGrp="1"/>
          </p:cNvSpPr>
          <p:nvPr>
            <p:ph idx="1"/>
          </p:nvPr>
        </p:nvSpPr>
        <p:spPr/>
        <p:txBody>
          <a:bodyPr/>
          <a:lstStyle/>
          <a:p>
            <a:r>
              <a:rPr lang="en-US" dirty="0" smtClean="0"/>
              <a:t>Parts and Operation</a:t>
            </a:r>
          </a:p>
          <a:p>
            <a:pPr lvl="1"/>
            <a:r>
              <a:rPr lang="en-US" dirty="0"/>
              <a:t>The end of the steering gear input shaft, or worm shaft, </a:t>
            </a:r>
            <a:r>
              <a:rPr lang="en-US" dirty="0" smtClean="0"/>
              <a:t>splines to </a:t>
            </a:r>
            <a:r>
              <a:rPr lang="en-US" dirty="0"/>
              <a:t>the steering shaft U-joint and provides rotary input to the </a:t>
            </a:r>
            <a:r>
              <a:rPr lang="en-US" dirty="0" smtClean="0"/>
              <a:t>steering gear.</a:t>
            </a:r>
          </a:p>
          <a:p>
            <a:pPr lvl="1"/>
            <a:r>
              <a:rPr lang="en-US" dirty="0"/>
              <a:t>The adjuster plug at the lower end of the worm gear holds </a:t>
            </a:r>
            <a:r>
              <a:rPr lang="en-US" dirty="0" smtClean="0"/>
              <a:t>the worm </a:t>
            </a:r>
            <a:r>
              <a:rPr lang="en-US" dirty="0"/>
              <a:t>gear, shaft, and bearings inside the steering gear housing</a:t>
            </a:r>
            <a:r>
              <a:rPr lang="en-US" dirty="0" smtClean="0"/>
              <a:t>.</a:t>
            </a:r>
          </a:p>
          <a:p>
            <a:pPr lvl="1"/>
            <a:r>
              <a:rPr lang="en-US" dirty="0"/>
              <a:t>Steel balls roll through </a:t>
            </a:r>
            <a:r>
              <a:rPr lang="en-US" dirty="0" smtClean="0"/>
              <a:t>the tunnels </a:t>
            </a:r>
            <a:r>
              <a:rPr lang="en-US" dirty="0"/>
              <a:t>formed by the ball nut grooves and the worm gear thread</a:t>
            </a:r>
            <a:r>
              <a:rPr lang="en-US" dirty="0" smtClean="0"/>
              <a:t>.</a:t>
            </a:r>
          </a:p>
          <a:p>
            <a:pPr lvl="1"/>
            <a:endParaRPr lang="en-US" dirty="0"/>
          </a:p>
        </p:txBody>
      </p:sp>
    </p:spTree>
    <p:extLst>
      <p:ext uri="{BB962C8B-B14F-4D97-AF65-F5344CB8AC3E}">
        <p14:creationId xmlns:p14="http://schemas.microsoft.com/office/powerpoint/2010/main" val="1866912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120.24 A typical manual recirculating ball steering gear</a:t>
            </a:r>
            <a:endParaRPr lang="en-US" dirty="0">
              <a:latin typeface="+mj-lt"/>
            </a:endParaRPr>
          </a:p>
        </p:txBody>
      </p:sp>
      <p:pic>
        <p:nvPicPr>
          <p:cNvPr id="3" name="Picture 2" descr="The figure shows a cutaway of the manual recirculating ball steering gear housing with its components. A sector shaft meshes with a ball nut. The ball nut has balls and guides on its exterior and a passage for the balls to roll around the worm shaft passing through the ball nut. The worm shaft is supported by two bearings in the housing, a lower worm bearing and an upper worm bearing. The upper worm bearing has an oil seal around it and the lower worm bearing has an adjuster plug and a locknut for fixing it inside the housing.&#10; &#10;The figure also shows an exploded view of all the components in a recirculating ball steering mechanism. The figure shows a steering gear housing with two openings, one for the worm shaft and other for the sector shaft. A gasket covers the opening for sector shaft. The sector shaft connects to sector shaft bushing at the bottom. The opening for sector shaft is sealed with a side cover and a bushing which has three side cover bolts to fix it to the housing. One adjustment bolt with an adjustment shim and an adjustment locknut is also a part of the side cover. The opening for a worm shaft has a worm bearing adjuster with a lock nut to close the opening. Inside the worm bearing adjuster, a bearing cup, a bearing and a bearing retainer are present for worm shaft support. Over the worm shaft, a ball nut moves through the help of ball guides and recirculating balls rolling over the grooves of the worm shaft. Guide cover bolts and ball guide clamps help to hold the ball guides for the ball nut. The worm shaft is supported by a bearing cup and bearing inside the housing. The housing has a sector shaft seal and a shaft seal for sector shaft and worm shaft, respectively."/>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675631" y="1524000"/>
            <a:ext cx="3792739" cy="4826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992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STEERING WHEELS</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Purpose and Function</a:t>
            </a:r>
          </a:p>
          <a:p>
            <a:pPr lvl="1"/>
            <a:r>
              <a:rPr lang="en-US" dirty="0"/>
              <a:t>The steering wheel, which </a:t>
            </a:r>
            <a:r>
              <a:rPr lang="en-US" dirty="0" smtClean="0"/>
              <a:t>consists of </a:t>
            </a:r>
            <a:r>
              <a:rPr lang="en-US" dirty="0"/>
              <a:t>a rigid rim and a number of spokes connecting the rim to a </a:t>
            </a:r>
            <a:r>
              <a:rPr lang="en-US" dirty="0" smtClean="0"/>
              <a:t>center hub</a:t>
            </a:r>
            <a:r>
              <a:rPr lang="en-US" dirty="0"/>
              <a:t>, attaches to the top of the steering shaft at its center</a:t>
            </a:r>
            <a:r>
              <a:rPr lang="en-US" dirty="0" smtClean="0"/>
              <a:t>.</a:t>
            </a:r>
          </a:p>
          <a:p>
            <a:r>
              <a:rPr lang="en-US" dirty="0" smtClean="0"/>
              <a:t>Air Bags</a:t>
            </a:r>
          </a:p>
          <a:p>
            <a:pPr lvl="1"/>
            <a:r>
              <a:rPr lang="en-US" dirty="0"/>
              <a:t>The module fits in front of the nut that secures the </a:t>
            </a:r>
            <a:r>
              <a:rPr lang="en-US" dirty="0" smtClean="0"/>
              <a:t>steering wheel </a:t>
            </a:r>
            <a:r>
              <a:rPr lang="en-US" dirty="0"/>
              <a:t>to the steering shaft</a:t>
            </a:r>
            <a:r>
              <a:rPr lang="en-US" dirty="0" smtClean="0"/>
              <a:t>.</a:t>
            </a:r>
          </a:p>
          <a:p>
            <a:pPr lvl="1"/>
            <a:r>
              <a:rPr lang="en-US" dirty="0"/>
              <a:t>Bolts at the back of the steering </a:t>
            </a:r>
            <a:r>
              <a:rPr lang="en-US" dirty="0" smtClean="0"/>
              <a:t>wheel fasten </a:t>
            </a:r>
            <a:r>
              <a:rPr lang="en-US" dirty="0"/>
              <a:t>the airbag module to the steering wheel.</a:t>
            </a:r>
            <a:endParaRPr lang="en-US" dirty="0" smtClean="0"/>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120.25 The sector shaft is supported by bushings, one in the housing and one in the side cover</a:t>
            </a:r>
            <a:endParaRPr lang="en-US" dirty="0">
              <a:latin typeface="+mj-lt"/>
            </a:endParaRPr>
          </a:p>
        </p:txBody>
      </p:sp>
      <p:pic>
        <p:nvPicPr>
          <p:cNvPr id="3" name="Picture 2" descr="The figure shows a housing for a sector shaft supported by a bushing inside the housing. A side cover that latches on to the sector shaft housing through a locknut has another bushing for sector shaft support. The sector shaft entrance has a seal and the locknut for the side cover has a lash adjustment bolt connecting to the shaft. Inside the shaft, there are shims under the adjustment bol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13798" y="1989668"/>
            <a:ext cx="4116406" cy="4042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943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STEERING GEAR ADJUSTMENTS</a:t>
            </a:r>
            <a:endParaRPr lang="en-US" dirty="0">
              <a:latin typeface="+mj-lt"/>
            </a:endParaRPr>
          </a:p>
        </p:txBody>
      </p:sp>
      <p:sp>
        <p:nvSpPr>
          <p:cNvPr id="3" name="Content Placeholder 2"/>
          <p:cNvSpPr>
            <a:spLocks noGrp="1"/>
          </p:cNvSpPr>
          <p:nvPr>
            <p:ph idx="1"/>
          </p:nvPr>
        </p:nvSpPr>
        <p:spPr/>
        <p:txBody>
          <a:bodyPr/>
          <a:lstStyle/>
          <a:p>
            <a:r>
              <a:rPr lang="en-US" dirty="0" smtClean="0"/>
              <a:t>Worm bearing </a:t>
            </a:r>
            <a:r>
              <a:rPr lang="en-US" dirty="0"/>
              <a:t>preload is adjusted by one of two methods: turning an </a:t>
            </a:r>
            <a:r>
              <a:rPr lang="en-US" dirty="0" smtClean="0"/>
              <a:t>adjustment nut </a:t>
            </a:r>
            <a:r>
              <a:rPr lang="en-US" dirty="0"/>
              <a:t>or screw or installing selectively sized shims</a:t>
            </a:r>
            <a:r>
              <a:rPr lang="en-US" dirty="0" smtClean="0"/>
              <a:t>.</a:t>
            </a:r>
          </a:p>
          <a:p>
            <a:r>
              <a:rPr lang="en-US" dirty="0"/>
              <a:t>Gear </a:t>
            </a:r>
            <a:r>
              <a:rPr lang="en-US" dirty="0" smtClean="0"/>
              <a:t>mesh preload </a:t>
            </a:r>
            <a:r>
              <a:rPr lang="en-US" dirty="0"/>
              <a:t>(</a:t>
            </a:r>
            <a:r>
              <a:rPr lang="en-US" dirty="0" smtClean="0"/>
              <a:t>over-center </a:t>
            </a:r>
            <a:r>
              <a:rPr lang="en-US" dirty="0"/>
              <a:t>adjustment) determines how sensitive the </a:t>
            </a:r>
            <a:r>
              <a:rPr lang="en-US" dirty="0" smtClean="0"/>
              <a:t>steering gear </a:t>
            </a:r>
            <a:r>
              <a:rPr lang="en-US" dirty="0"/>
              <a:t>is to small steering wheel movements during </a:t>
            </a:r>
            <a:r>
              <a:rPr lang="en-US" dirty="0" smtClean="0"/>
              <a:t>straight-ahead driving.</a:t>
            </a:r>
          </a:p>
          <a:p>
            <a:r>
              <a:rPr lang="en-US" dirty="0"/>
              <a:t>Sector shaft endplay is a measurement of how much room </a:t>
            </a:r>
            <a:r>
              <a:rPr lang="en-US" dirty="0" smtClean="0"/>
              <a:t>the sector </a:t>
            </a:r>
            <a:r>
              <a:rPr lang="en-US" dirty="0"/>
              <a:t>shaft has to slide axially.</a:t>
            </a:r>
            <a:endParaRPr lang="en-US" dirty="0"/>
          </a:p>
        </p:txBody>
      </p:sp>
    </p:spTree>
    <p:extLst>
      <p:ext uri="{BB962C8B-B14F-4D97-AF65-F5344CB8AC3E}">
        <p14:creationId xmlns:p14="http://schemas.microsoft.com/office/powerpoint/2010/main" val="1303758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120.26 Worm bearing preload is a turning force measured in inch-pounds or Newton-meters and worm endplay is axial movement measured in fractions of an inch or millimeters</a:t>
            </a:r>
            <a:endParaRPr lang="en-US" sz="2000" dirty="0">
              <a:latin typeface="+mj-lt"/>
            </a:endParaRPr>
          </a:p>
        </p:txBody>
      </p:sp>
      <p:pic>
        <p:nvPicPr>
          <p:cNvPr id="3" name="Picture 2" descr="The figure shows a cutaway of a recirculating ball steering gear housing unit. The housing unit has a sector shaft with sector gear meshed to a recirculating ball nut. An input worm shaft passes through the ball nut and is supported by lower and upper bearings in the housing. An adjustment locknut and an adjustment plug are present at the lower bearing end of the housing. Worm endplay is indicated to be along the lateral direction of the worm shaft. Worm bearing preload in inches at a distance of 540 degrees from the end stop and a gear mesh preload of 90 degrees across the center are also indicated in the diagra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4542" y="2286000"/>
            <a:ext cx="8198876" cy="3511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621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120.27 The first step to adjust worm gear </a:t>
            </a:r>
            <a:r>
              <a:rPr lang="en-US" sz="2400" dirty="0" err="1">
                <a:latin typeface="+mj-lt"/>
              </a:rPr>
              <a:t>freeplay</a:t>
            </a:r>
            <a:r>
              <a:rPr lang="en-US" sz="2400" dirty="0">
                <a:latin typeface="+mj-lt"/>
              </a:rPr>
              <a:t> is to bottom the worm gear nut, using a spanner wrench designed to fit into the two holes in the nut</a:t>
            </a:r>
            <a:endParaRPr lang="en-US" dirty="0">
              <a:latin typeface="+mj-lt"/>
            </a:endParaRPr>
          </a:p>
        </p:txBody>
      </p:sp>
      <p:pic>
        <p:nvPicPr>
          <p:cNvPr id="3" name="Picture 2" descr="A figure shows a spanner wrench holding a worm gear adjuster nut through the support holes of the nu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7585" y="2133600"/>
            <a:ext cx="4376376" cy="382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685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120.28 After the worm gear nut has been tightened, measure 1/2 inch (13 mm) and mark the case. Using the spanner wrench, rotate the worm gear nut counterclockwise 1/2 inch, align the marks, and then tighten the retaining nut. This procedure gives the proper worm gear endplay</a:t>
            </a:r>
            <a:endParaRPr lang="en-US" sz="1800" dirty="0">
              <a:latin typeface="+mj-lt"/>
            </a:endParaRPr>
          </a:p>
        </p:txBody>
      </p:sp>
      <p:pic>
        <p:nvPicPr>
          <p:cNvPr id="3" name="Picture 2" descr="A figure shows a worm gear adjuster with a retaining nut and a scale. A half inch measurement is marked on the case above the hole of the worm gear nu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55692" y="2209800"/>
            <a:ext cx="4032616" cy="3622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752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120.29 </a:t>
            </a:r>
            <a:r>
              <a:rPr lang="en-US" sz="1800" dirty="0" smtClean="0">
                <a:latin typeface="+mj-lt"/>
              </a:rPr>
              <a:t>After </a:t>
            </a:r>
            <a:r>
              <a:rPr lang="en-US" sz="1800" dirty="0">
                <a:latin typeface="+mj-lt"/>
              </a:rPr>
              <a:t>the worm bearing preload procedure has been completed, use the torque wrench to measure the rotating torque, which should be 6- to 15 inch-pounds. If the rotating torque is within the specified range, adjust the </a:t>
            </a:r>
            <a:r>
              <a:rPr lang="en-US" sz="1800" dirty="0" err="1">
                <a:latin typeface="+mj-lt"/>
              </a:rPr>
              <a:t>overcenter</a:t>
            </a:r>
            <a:r>
              <a:rPr lang="en-US" sz="1800" dirty="0">
                <a:latin typeface="+mj-lt"/>
              </a:rPr>
              <a:t> adjustment screw until you achieve 6- to 10 inch-pounds more rotating torque and then tighten the retaining nut</a:t>
            </a:r>
            <a:endParaRPr lang="en-US" sz="1800" dirty="0">
              <a:latin typeface="+mj-lt"/>
            </a:endParaRPr>
          </a:p>
        </p:txBody>
      </p:sp>
      <p:pic>
        <p:nvPicPr>
          <p:cNvPr id="3" name="Picture 2" descr="A figure shows a beam torque wrench connected to the worm gear nut. An over-center adjustment screw on the housing is shown being fastened using an Allen wrench. The pointer on the torque wrench is at the center of the sca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32020" y="1981200"/>
            <a:ext cx="3390595" cy="3767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628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120.30 Sector shaft endplay is the measurement of how far the sector shaft can move axially and is measured in fractions of an inch or millimeters</a:t>
            </a:r>
            <a:endParaRPr lang="en-US" sz="2400" dirty="0">
              <a:latin typeface="+mj-lt"/>
            </a:endParaRPr>
          </a:p>
        </p:txBody>
      </p:sp>
      <p:pic>
        <p:nvPicPr>
          <p:cNvPr id="3" name="Picture 2" descr="The figure shows a typical sector shaft housing with an input shaft with ball nuts meshing with a sector gear attached to the sector shaft. The sector shaft housing has a locknut, shims and an adjustment bolt. The figure also indicates that a sector shaft’s endplay is detected when it displays any change in axial movemen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7713" y="2379981"/>
            <a:ext cx="4568574" cy="3734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786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RACK AND PINION STEERING GEAR</a:t>
            </a:r>
            <a:endParaRPr lang="en-US" dirty="0">
              <a:latin typeface="+mj-lt"/>
            </a:endParaRPr>
          </a:p>
        </p:txBody>
      </p:sp>
      <p:sp>
        <p:nvSpPr>
          <p:cNvPr id="3" name="Content Placeholder 2"/>
          <p:cNvSpPr>
            <a:spLocks noGrp="1"/>
          </p:cNvSpPr>
          <p:nvPr>
            <p:ph idx="1"/>
          </p:nvPr>
        </p:nvSpPr>
        <p:spPr/>
        <p:txBody>
          <a:bodyPr/>
          <a:lstStyle/>
          <a:p>
            <a:r>
              <a:rPr lang="en-US" dirty="0" smtClean="0"/>
              <a:t>Parts and Operation</a:t>
            </a:r>
          </a:p>
          <a:p>
            <a:pPr lvl="1"/>
            <a:r>
              <a:rPr lang="en-US" dirty="0"/>
              <a:t>The pinion gear teeth mesh with the teeth on the rack </a:t>
            </a:r>
            <a:r>
              <a:rPr lang="en-US" dirty="0" smtClean="0"/>
              <a:t>so that </a:t>
            </a:r>
            <a:r>
              <a:rPr lang="en-US" dirty="0"/>
              <a:t>when the pinion gear turns, it pushes the rack from side to side</a:t>
            </a:r>
            <a:r>
              <a:rPr lang="en-US" dirty="0" smtClean="0"/>
              <a:t>.</a:t>
            </a:r>
          </a:p>
          <a:p>
            <a:pPr lvl="1"/>
            <a:r>
              <a:rPr lang="en-US" dirty="0"/>
              <a:t>The rack connects directly to the tie rod in </a:t>
            </a:r>
            <a:r>
              <a:rPr lang="en-US" dirty="0" smtClean="0"/>
              <a:t>the steering </a:t>
            </a:r>
            <a:r>
              <a:rPr lang="en-US" dirty="0"/>
              <a:t>linkage to move the linkage back and forth in a straight line</a:t>
            </a:r>
            <a:r>
              <a:rPr lang="en-US" dirty="0" smtClean="0"/>
              <a:t>.</a:t>
            </a:r>
          </a:p>
          <a:p>
            <a:pPr lvl="1"/>
            <a:r>
              <a:rPr lang="en-US" dirty="0"/>
              <a:t>Most rack-and-pinion units use a small metal tube running </a:t>
            </a:r>
            <a:r>
              <a:rPr lang="en-US" dirty="0" smtClean="0"/>
              <a:t>along the </a:t>
            </a:r>
            <a:r>
              <a:rPr lang="en-US" dirty="0"/>
              <a:t>outside of the housing to connect the two boots and transfer air </a:t>
            </a:r>
            <a:r>
              <a:rPr lang="en-US" dirty="0" smtClean="0"/>
              <a:t>from one </a:t>
            </a:r>
            <a:r>
              <a:rPr lang="en-US" dirty="0"/>
              <a:t>to the other.</a:t>
            </a:r>
            <a:endParaRPr lang="en-US" dirty="0"/>
          </a:p>
        </p:txBody>
      </p:sp>
    </p:spTree>
    <p:extLst>
      <p:ext uri="{BB962C8B-B14F-4D97-AF65-F5344CB8AC3E}">
        <p14:creationId xmlns:p14="http://schemas.microsoft.com/office/powerpoint/2010/main" val="3427176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120.31 Rack-and-pinion steering gear operation is simple, direct, and the rack is in a straight line to the front wheels</a:t>
            </a:r>
            <a:endParaRPr lang="en-US" dirty="0">
              <a:latin typeface="+mj-lt"/>
            </a:endParaRPr>
          </a:p>
        </p:txBody>
      </p:sp>
      <p:pic>
        <p:nvPicPr>
          <p:cNvPr id="3" name="Picture 2" descr="The figure shows a rotary steering gear input shaft with a pinion on the end that meshes with horizontal rack. The rack goes back-and-forth laterally with the movement of rack as suggested by the figu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28973" y="1905000"/>
            <a:ext cx="5886054" cy="369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234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120.32 A typical manual rack-and-pinion steering gear used in a small front-wheel-drive vehicle</a:t>
            </a:r>
            <a:endParaRPr lang="en-US" dirty="0">
              <a:latin typeface="+mj-lt"/>
            </a:endParaRPr>
          </a:p>
        </p:txBody>
      </p:sp>
      <p:pic>
        <p:nvPicPr>
          <p:cNvPr id="3" name="Picture 2" descr="The figure shows a steering gear housing which houses the rack and pinion gear inside it. The opening from where the steering gear input shaft enters has a shaft with pinion and a bearing which sits on the housing. A set of top cover, oil seal and a u-joint extension shield go over the steering gear input shaft. The steering gear housing has mounting brackets into which mounting bushings are inserted. A rubber mounting pad supports the steering gear housing. A rack support, rack support spring, a rack cover support and a locknut attach to the steering gear housing. The rack inside the housing has an inner tie rod which connects on both sides through a tab washer. The inner tie rods have a boot which is clamped on it using two boot clamps. The inner tie rods have an outer tie rod end with dust covers attached to their end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22646" y="1657882"/>
            <a:ext cx="5098710" cy="4482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160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120.1 A steering wheel assembly includes a driver’s side air bag module plus many also include steering wheel controls</a:t>
            </a:r>
            <a:endParaRPr lang="en-US" sz="2400" dirty="0">
              <a:latin typeface="+mj-lt"/>
            </a:endParaRPr>
          </a:p>
        </p:txBody>
      </p:sp>
      <p:pic>
        <p:nvPicPr>
          <p:cNvPr id="5" name="Picture 2" descr="A photo shows a steering wheel with Lexus logo."/>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4995" y="2057400"/>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120.33 The spring-loaded rack support positions the rack to keep it from rubbing against the housing and establishes the pinion torque</a:t>
            </a:r>
            <a:endParaRPr lang="en-US" dirty="0">
              <a:latin typeface="+mj-lt"/>
            </a:endParaRPr>
          </a:p>
        </p:txBody>
      </p:sp>
      <p:pic>
        <p:nvPicPr>
          <p:cNvPr id="3" name="Picture 2" descr="The figure shows a rack and pinion steering setup. The steering gear input shaft has two ball bearings inside the steering gear housing for support. A top cover with an oil seal and a lock nut enclose the input shaft from the top. The input shaft has a pinion hear which meshes with the rack inside the housing. A rack support cover from the side has a locknut to fix to the steering gear housing. A rack support cover and a rack support spring help with rack position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88719" y="2193668"/>
            <a:ext cx="3966562" cy="3993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893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120.34 A small air tube is used to transfer air between the boots as they extend and compress during turns</a:t>
            </a:r>
            <a:endParaRPr lang="en-US" dirty="0">
              <a:latin typeface="+mj-lt"/>
            </a:endParaRPr>
          </a:p>
        </p:txBody>
      </p:sp>
      <p:pic>
        <p:nvPicPr>
          <p:cNvPr id="3" name="Picture 2" descr="A figure shows air tubes connected to the boots of a rack and pinion steering gear assembl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38692" y="2133600"/>
            <a:ext cx="4669658" cy="3730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880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120.35 This manual rack-and pinion steering gear mounts to the bulkhead (firewall), whereas others mount to the engine cradle or frame of the vehicle</a:t>
            </a:r>
            <a:endParaRPr lang="en-US" dirty="0">
              <a:latin typeface="+mj-lt"/>
            </a:endParaRPr>
          </a:p>
        </p:txBody>
      </p:sp>
      <p:pic>
        <p:nvPicPr>
          <p:cNvPr id="3" name="Picture 2" descr="The figure shows a rack and pinion gear assembly mounted to a firewall flange. The steering gear housing is mounted using the mount plate on the rack and pinion gear housing. Rubber mounting pads are used clamp the rack support housing to the firewall flange. A securing band is connected to the input shaft housing and a u-joint shield covers this input shaft housing. The rack has boots over tie rods on both sides and two outer tie rod ends connected to the tie rods. Two knuckles or uprights with steering arms are also shown. The steering arm connections align with the outer tie rod ends and are fixed to each other using castle nuts and cotter pin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39115" y="1905000"/>
            <a:ext cx="5665770" cy="4026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935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RACK AND PINION ADJUSTMENTS</a:t>
            </a:r>
            <a:endParaRPr lang="en-US" dirty="0">
              <a:latin typeface="+mj-lt"/>
            </a:endParaRPr>
          </a:p>
        </p:txBody>
      </p:sp>
      <p:sp>
        <p:nvSpPr>
          <p:cNvPr id="3" name="Content Placeholder 2"/>
          <p:cNvSpPr>
            <a:spLocks noGrp="1"/>
          </p:cNvSpPr>
          <p:nvPr>
            <p:ph idx="1"/>
          </p:nvPr>
        </p:nvSpPr>
        <p:spPr/>
        <p:txBody>
          <a:bodyPr/>
          <a:lstStyle/>
          <a:p>
            <a:r>
              <a:rPr lang="en-US" dirty="0" smtClean="0"/>
              <a:t>Pinion torque </a:t>
            </a:r>
            <a:r>
              <a:rPr lang="en-US" dirty="0"/>
              <a:t>is a measurement of how much turning force is needed </a:t>
            </a:r>
            <a:r>
              <a:rPr lang="en-US" dirty="0" smtClean="0"/>
              <a:t>at the </a:t>
            </a:r>
            <a:r>
              <a:rPr lang="en-US" dirty="0"/>
              <a:t>input shaft for the pinion to overcome the resistance of </a:t>
            </a:r>
            <a:r>
              <a:rPr lang="en-US" dirty="0" smtClean="0"/>
              <a:t>the rack </a:t>
            </a:r>
            <a:r>
              <a:rPr lang="en-US" dirty="0"/>
              <a:t>and move it</a:t>
            </a:r>
            <a:r>
              <a:rPr lang="en-US" dirty="0" smtClean="0"/>
              <a:t>.</a:t>
            </a:r>
          </a:p>
          <a:p>
            <a:r>
              <a:rPr lang="en-US" dirty="0"/>
              <a:t>To provide adjustable pinion bearing </a:t>
            </a:r>
            <a:r>
              <a:rPr lang="en-US" dirty="0" smtClean="0"/>
              <a:t>preload, there </a:t>
            </a:r>
            <a:r>
              <a:rPr lang="en-US" dirty="0"/>
              <a:t>may be a threaded adjustment mechanism or selectively </a:t>
            </a:r>
            <a:r>
              <a:rPr lang="en-US" dirty="0" smtClean="0"/>
              <a:t>sized shims </a:t>
            </a:r>
            <a:r>
              <a:rPr lang="en-US" dirty="0"/>
              <a:t>that install behind a shim cover.</a:t>
            </a:r>
            <a:endParaRPr lang="en-US" dirty="0"/>
          </a:p>
        </p:txBody>
      </p:sp>
    </p:spTree>
    <p:extLst>
      <p:ext uri="{BB962C8B-B14F-4D97-AF65-F5344CB8AC3E}">
        <p14:creationId xmlns:p14="http://schemas.microsoft.com/office/powerpoint/2010/main" val="2265137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120.36 Pinion torque is a turning torque force measured in inch-pounds or Newton-meters. Tightening the rack support against the rack increases the pinion torque</a:t>
            </a:r>
            <a:endParaRPr lang="en-US" sz="2000" dirty="0">
              <a:latin typeface="+mj-lt"/>
            </a:endParaRPr>
          </a:p>
        </p:txBody>
      </p:sp>
      <p:pic>
        <p:nvPicPr>
          <p:cNvPr id="3" name="Picture 2" descr="A figure illustrates lateral movement of rack support cover for gear mesh adjustment in a rack and pinion gear assembly.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50088" y="1905000"/>
            <a:ext cx="3643824" cy="402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282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120.37 Pinion bearing preload is a measurement of the turning force required to overcome the resistance of the pinion shaft bearings</a:t>
            </a:r>
            <a:endParaRPr lang="en-US" dirty="0">
              <a:latin typeface="+mj-lt"/>
            </a:endParaRPr>
          </a:p>
        </p:txBody>
      </p:sp>
      <p:pic>
        <p:nvPicPr>
          <p:cNvPr id="3" name="Picture 2" descr="A figure illustrates pinion bearing preloading in a rack and pinion gear assembl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28357" y="1905000"/>
            <a:ext cx="2688794" cy="4043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102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120.38 To adjust the rack-and-pinion gear preload, loosen the retaining nut and tighten the adjuster nut until it bottoms. Then loosen 60 degrees (one “flat” of the six-sided retainer). Tighten retaining nut</a:t>
            </a:r>
            <a:endParaRPr lang="en-US" sz="2000" dirty="0">
              <a:latin typeface="+mj-lt"/>
            </a:endParaRPr>
          </a:p>
        </p:txBody>
      </p:sp>
      <p:pic>
        <p:nvPicPr>
          <p:cNvPr id="3" name="Picture 2" descr="A figure shows a retainer nut and an adjuster nut aligned with the rack support cover in a rack and pinion gear assembl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47766" y="2209800"/>
            <a:ext cx="3848469" cy="3585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630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938992"/>
          </a:xfrm>
          <a:prstGeom prst="rect">
            <a:avLst/>
          </a:prstGeom>
        </p:spPr>
        <p:txBody>
          <a:bodyPr wrap="square">
            <a:spAutoFit/>
          </a:bodyPr>
          <a:lstStyle/>
          <a:p>
            <a:r>
              <a:rPr lang="en-US" sz="4000" dirty="0"/>
              <a:t>What steering gear adjustments are possible on a typical </a:t>
            </a:r>
            <a:r>
              <a:rPr lang="en-US" sz="4000" dirty="0" err="1"/>
              <a:t>rackand</a:t>
            </a:r>
            <a:r>
              <a:rPr lang="en-US" sz="4000" dirty="0"/>
              <a:t>-</a:t>
            </a:r>
          </a:p>
          <a:p>
            <a:r>
              <a:rPr lang="en-US" sz="4000" dirty="0"/>
              <a:t>pinion steering gear?</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Pinion bearing preload.</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mj-lt"/>
              </a:rPr>
              <a:t>Figure 120.2 The airbag inflates at the same time the driver moves toward the steering wheel during a front-end collision and supplements the protection of the safety belt</a:t>
            </a:r>
            <a:endParaRPr lang="en-US" sz="2000" dirty="0">
              <a:latin typeface="+mj-lt"/>
            </a:endParaRPr>
          </a:p>
        </p:txBody>
      </p:sp>
      <p:pic>
        <p:nvPicPr>
          <p:cNvPr id="6" name="Picture 2" descr="A figure shows force of collision from the front causing an air bag to inflate and provide cushion to the driver who is pushed forward due to inertia."/>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56896" y="2133600"/>
            <a:ext cx="4630210" cy="3784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120.3 The airbag module attaches to the steering wheel and is removed as an assembly to service the steering wheel and column</a:t>
            </a:r>
            <a:endParaRPr lang="en-US" sz="2400" dirty="0">
              <a:latin typeface="+mj-lt"/>
            </a:endParaRPr>
          </a:p>
        </p:txBody>
      </p:sp>
      <p:pic>
        <p:nvPicPr>
          <p:cNvPr id="4" name="Picture 2" descr="A figure shows the driver side inflator module attached to the steering wheel at the top and the inflator connected to a unit containing SIR coil connector and SIR coil. This unit has the steering column which extends to the bottom of the assembly. The SIR coil is seen attached to a unit which has turn indicator stalk switch. Below this unit, a column mount and housing can be seen in the photo."/>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94363" y="2057400"/>
            <a:ext cx="3946246" cy="3913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STEERING WHEEL REMOVAL</a:t>
            </a:r>
            <a:endParaRPr lang="en-US" dirty="0">
              <a:latin typeface="+mj-lt"/>
            </a:endParaRPr>
          </a:p>
        </p:txBody>
      </p:sp>
      <p:sp>
        <p:nvSpPr>
          <p:cNvPr id="3" name="Content Placeholder 2"/>
          <p:cNvSpPr>
            <a:spLocks noGrp="1"/>
          </p:cNvSpPr>
          <p:nvPr>
            <p:ph idx="1"/>
          </p:nvPr>
        </p:nvSpPr>
        <p:spPr/>
        <p:txBody>
          <a:bodyPr/>
          <a:lstStyle/>
          <a:p>
            <a:r>
              <a:rPr lang="en-US" dirty="0"/>
              <a:t>If the steering wheel must</a:t>
            </a:r>
            <a:r>
              <a:rPr lang="en-US" i="1" dirty="0"/>
              <a:t> </a:t>
            </a:r>
            <a:r>
              <a:rPr lang="en-US" dirty="0"/>
              <a:t>be removed, first disconnect the </a:t>
            </a:r>
            <a:r>
              <a:rPr lang="en-US" dirty="0" smtClean="0"/>
              <a:t>airbag wire connector </a:t>
            </a:r>
            <a:r>
              <a:rPr lang="en-US" dirty="0"/>
              <a:t>at the base of the steering column</a:t>
            </a:r>
            <a:r>
              <a:rPr lang="en-US" dirty="0" smtClean="0"/>
              <a:t>.</a:t>
            </a:r>
          </a:p>
          <a:p>
            <a:r>
              <a:rPr lang="en-US" dirty="0"/>
              <a:t>After removal of the airbag inflator module, remove the </a:t>
            </a:r>
            <a:r>
              <a:rPr lang="en-US" dirty="0" smtClean="0"/>
              <a:t>steering wheel </a:t>
            </a:r>
            <a:r>
              <a:rPr lang="en-US" dirty="0"/>
              <a:t>retaining nut</a:t>
            </a:r>
            <a:r>
              <a:rPr lang="en-US" dirty="0" smtClean="0"/>
              <a:t>.</a:t>
            </a:r>
          </a:p>
          <a:p>
            <a:r>
              <a:rPr lang="en-US" dirty="0"/>
              <a:t>Note the locating marks on the steering wheel </a:t>
            </a:r>
            <a:r>
              <a:rPr lang="en-US" dirty="0" smtClean="0"/>
              <a:t>and steering </a:t>
            </a:r>
            <a:r>
              <a:rPr lang="en-US" dirty="0"/>
              <a:t>shaft</a:t>
            </a:r>
            <a:r>
              <a:rPr lang="en-US" dirty="0" smtClean="0"/>
              <a:t>.</a:t>
            </a:r>
          </a:p>
          <a:p>
            <a:r>
              <a:rPr lang="en-US" dirty="0" smtClean="0"/>
              <a:t>Use a steering </a:t>
            </a:r>
            <a:r>
              <a:rPr lang="en-US" dirty="0"/>
              <a:t>wheel puller to remove the steering wheel from the </a:t>
            </a:r>
            <a:r>
              <a:rPr lang="en-US" dirty="0" smtClean="0"/>
              <a:t>steering shaft</a:t>
            </a:r>
            <a:r>
              <a:rPr lang="en-US" dirty="0"/>
              <a:t>.</a:t>
            </a:r>
            <a:endParaRPr lang="en-US" dirty="0"/>
          </a:p>
        </p:txBody>
      </p:sp>
    </p:spTree>
    <p:extLst>
      <p:ext uri="{BB962C8B-B14F-4D97-AF65-F5344CB8AC3E}">
        <p14:creationId xmlns:p14="http://schemas.microsoft.com/office/powerpoint/2010/main" val="1584378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120.4 Most vehicles have alignment marks made at the factory on the steering shaft and steering wheel to help the service technician keep the steering wheel in the center position</a:t>
            </a:r>
            <a:endParaRPr lang="en-US" sz="2000" dirty="0">
              <a:latin typeface="+mj-lt"/>
            </a:endParaRPr>
          </a:p>
        </p:txBody>
      </p:sp>
      <p:pic>
        <p:nvPicPr>
          <p:cNvPr id="3" name="Picture 2" descr="A figure shows alignment marks on the steering wheel retaining nut and on the steering sha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71767" y="2286000"/>
            <a:ext cx="418185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574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2003</TotalTime>
  <Words>1992</Words>
  <Application>Microsoft Office PowerPoint</Application>
  <PresentationFormat>On-screen Show (4:3)</PresentationFormat>
  <Paragraphs>123</Paragraphs>
  <Slides>59</Slides>
  <Notes>0</Notes>
  <HiddenSlides>0</HiddenSlides>
  <MMClips>0</MMClips>
  <ScaleCrop>false</ScaleCrop>
  <HeadingPairs>
    <vt:vector size="4" baseType="variant">
      <vt:variant>
        <vt:lpstr>Theme</vt:lpstr>
      </vt:variant>
      <vt:variant>
        <vt:i4>6</vt:i4>
      </vt:variant>
      <vt:variant>
        <vt:lpstr>Slide Titles</vt:lpstr>
      </vt:variant>
      <vt:variant>
        <vt:i4>59</vt:i4>
      </vt:variant>
    </vt:vector>
  </HeadingPairs>
  <TitlesOfParts>
    <vt:vector size="65"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STEERING WHEELS</vt:lpstr>
      <vt:lpstr>Figure 120.1 A steering wheel assembly includes a driver’s side air bag module plus many also include steering wheel controls</vt:lpstr>
      <vt:lpstr>Figure 120.2 The airbag inflates at the same time the driver moves toward the steering wheel during a front-end collision and supplements the protection of the safety belt</vt:lpstr>
      <vt:lpstr>Figure 120.3 The airbag module attaches to the steering wheel and is removed as an assembly to service the steering wheel and column</vt:lpstr>
      <vt:lpstr>STEERING WHEEL REMOVAL</vt:lpstr>
      <vt:lpstr>Figure 120.4 Most vehicles have alignment marks made at the factory on the steering shaft and steering wheel to help the service technician keep the steering wheel in the center position</vt:lpstr>
      <vt:lpstr>Figure 120.5 A puller being used to remove a steering wheel after the steering wheel retaining nut has been removed</vt:lpstr>
      <vt:lpstr>QUESTION 1: ?</vt:lpstr>
      <vt:lpstr>ANSWER 1:</vt:lpstr>
      <vt:lpstr>STEERING COLUMNS (1 OF 4)</vt:lpstr>
      <vt:lpstr>STEERING COLUMNS (2 OF 4)</vt:lpstr>
      <vt:lpstr>STEERING COLUMNS (3 OF 4)</vt:lpstr>
      <vt:lpstr>STEERING COLUMNS (4 OF 4)</vt:lpstr>
      <vt:lpstr>Figure 120.6 The steering shaft links the steering wheel to the steering gear while the column jacket, which surrounds part of the shaft, holds support brackets and switches. This steering shaft has a small intermediate section between the main section and the steering gear</vt:lpstr>
      <vt:lpstr>Figure 120.7 A pot joint is a flexible coupling used to join two shafts that allow plunging motion</vt:lpstr>
      <vt:lpstr>Figure 120.8 A typical intermediate steering shaft assembly showing a U-joint and related components</vt:lpstr>
      <vt:lpstr>Figure 120.9 A flexible coupling is used to isolate road noise and vibration from the steering shaft</vt:lpstr>
      <vt:lpstr>Figure 120.10 Steering column covers are often part of the interior trim</vt:lpstr>
      <vt:lpstr>Figure 120.11 Collapsible steering columns include a mesh design that crushes easily, a bearing design that allows one section of the column to slide into the other, and a breakaway device that separates the steering column from the body of the vehicle in the event of a front-end collision</vt:lpstr>
      <vt:lpstr>Figure 120.12 Tilt mechanisms vary by design and vehicle manufacturer, although most use a ratchet to position the top portion of the steering column</vt:lpstr>
      <vt:lpstr>Figure 120.13 Typical steering column showing all of the components from the steering wheel to the steering gear. Note that this column uses a column-type electric power steering system (EPS) and a tilt wheel</vt:lpstr>
      <vt:lpstr>Figure 120.14 The steering shaft splines onto the steering wheel</vt:lpstr>
      <vt:lpstr>Figure 120.15 The toe plate seals the hole from the steering shaft and helps seal out noise and moisture</vt:lpstr>
      <vt:lpstr>Figure 120.16 The upper portion of the steering column contains the combination switch, often called the multi-function switch used to control many functions</vt:lpstr>
      <vt:lpstr>Figure 120.17 The upper section of the steering column contains the steering shaft bearing</vt:lpstr>
      <vt:lpstr>Figure 120.18 The lock plate engages an ignition lock pawl to keep the steering wheel in one position when the ignition is off</vt:lpstr>
      <vt:lpstr>QUESTION 2: ?</vt:lpstr>
      <vt:lpstr>ANSWER 2:</vt:lpstr>
      <vt:lpstr>CONVENTIONAL STEERING GEAR</vt:lpstr>
      <vt:lpstr>Figure 120.19 As the steering wheel is turned, the nut moves up or down on the threads, shown using a bolt to represent the worm gear and the nut representing the gear nut that meshes with the teeth of the sector gear</vt:lpstr>
      <vt:lpstr>Figure 120.20 Steering gear ratio is the ratio between the number of degrees the steering wheel is rotated to the number of degrees the front wheel turns</vt:lpstr>
      <vt:lpstr>Figure 120.21 Constant-ratio steering gear sector shaft. Notice that all three gear teeth are the same size</vt:lpstr>
      <vt:lpstr>Figure 120.22 Variable-ratio steering gear sector shaft. Notice the larger center gear tooth</vt:lpstr>
      <vt:lpstr>Figure 120.23 The sector gear meshes with the gear teeth on the ball nut</vt:lpstr>
      <vt:lpstr>RECIRCULATING BALL  STEERING GEAR</vt:lpstr>
      <vt:lpstr>Figure 120.24 A typical manual recirculating ball steering gear</vt:lpstr>
      <vt:lpstr>Figure 120.25 The sector shaft is supported by bushings, one in the housing and one in the side cover</vt:lpstr>
      <vt:lpstr>STEERING GEAR ADJUSTMENTS</vt:lpstr>
      <vt:lpstr>Figure 120.26 Worm bearing preload is a turning force measured in inch-pounds or Newton-meters and worm endplay is axial movement measured in fractions of an inch or millimeters</vt:lpstr>
      <vt:lpstr>Figure 120.27 The first step to adjust worm gear freeplay is to bottom the worm gear nut, using a spanner wrench designed to fit into the two holes in the nut</vt:lpstr>
      <vt:lpstr>Figure 120.28 After the worm gear nut has been tightened, measure 1/2 inch (13 mm) and mark the case. Using the spanner wrench, rotate the worm gear nut counterclockwise 1/2 inch, align the marks, and then tighten the retaining nut. This procedure gives the proper worm gear endplay</vt:lpstr>
      <vt:lpstr>Figure 120.29 After the worm bearing preload procedure has been completed, use the torque wrench to measure the rotating torque, which should be 6- to 15 inch-pounds. If the rotating torque is within the specified range, adjust the overcenter adjustment screw until you achieve 6- to 10 inch-pounds more rotating torque and then tighten the retaining nut</vt:lpstr>
      <vt:lpstr>Figure 120.30 Sector shaft endplay is the measurement of how far the sector shaft can move axially and is measured in fractions of an inch or millimeters</vt:lpstr>
      <vt:lpstr>RACK AND PINION STEERING GEAR</vt:lpstr>
      <vt:lpstr>Figure 120.31 Rack-and-pinion steering gear operation is simple, direct, and the rack is in a straight line to the front wheels</vt:lpstr>
      <vt:lpstr>Figure 120.32 A typical manual rack-and-pinion steering gear used in a small front-wheel-drive vehicle</vt:lpstr>
      <vt:lpstr>Figure 120.33 The spring-loaded rack support positions the rack to keep it from rubbing against the housing and establishes the pinion torque</vt:lpstr>
      <vt:lpstr>Figure 120.34 A small air tube is used to transfer air between the boots as they extend and compress during turns</vt:lpstr>
      <vt:lpstr>Figure 120.35 This manual rack-and pinion steering gear mounts to the bulkhead (firewall), whereas others mount to the engine cradle or frame of the vehicle</vt:lpstr>
      <vt:lpstr>RACK AND PINION ADJUSTMENTS</vt:lpstr>
      <vt:lpstr>Figure 120.36 Pinion torque is a turning torque force measured in inch-pounds or Newton-meters. Tightening the rack support against the rack increases the pinion torque</vt:lpstr>
      <vt:lpstr>Figure 120.37 Pinion bearing preload is a measurement of the turning force required to overcome the resistance of the pinion shaft bearings</vt:lpstr>
      <vt:lpstr>Figure 120.38 To adjust the rack-and-pinion gear preload, loosen the retaining nut and tighten the adjuster nut until it bottoms. Then loosen 60 degrees (one “flat” of the six-sided retainer). Tighten retaining nut</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120</dc:title>
  <dc:creator>Curt &amp; Tammy</dc:creator>
  <cp:lastModifiedBy>Curt &amp; Tammy</cp:lastModifiedBy>
  <cp:revision>55</cp:revision>
  <dcterms:created xsi:type="dcterms:W3CDTF">2018-09-25T19:30:15Z</dcterms:created>
  <dcterms:modified xsi:type="dcterms:W3CDTF">2019-07-11T01:17:46Z</dcterms:modified>
</cp:coreProperties>
</file>