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5" r:id="rId3"/>
    <p:sldMasterId id="2147483697" r:id="rId4"/>
    <p:sldMasterId id="2147483709" r:id="rId5"/>
  </p:sldMasterIdLst>
  <p:sldIdLst>
    <p:sldId id="257" r:id="rId6"/>
    <p:sldId id="259" r:id="rId7"/>
    <p:sldId id="262" r:id="rId8"/>
    <p:sldId id="263" r:id="rId9"/>
    <p:sldId id="274" r:id="rId10"/>
    <p:sldId id="326" r:id="rId11"/>
    <p:sldId id="315" r:id="rId12"/>
    <p:sldId id="316" r:id="rId13"/>
    <p:sldId id="269" r:id="rId14"/>
    <p:sldId id="317" r:id="rId15"/>
    <p:sldId id="327" r:id="rId16"/>
    <p:sldId id="328" r:id="rId17"/>
    <p:sldId id="329" r:id="rId18"/>
    <p:sldId id="267" r:id="rId19"/>
    <p:sldId id="268" r:id="rId20"/>
    <p:sldId id="330" r:id="rId21"/>
    <p:sldId id="331" r:id="rId22"/>
    <p:sldId id="332" r:id="rId23"/>
    <p:sldId id="333" r:id="rId24"/>
    <p:sldId id="270" r:id="rId25"/>
    <p:sldId id="271" r:id="rId26"/>
    <p:sldId id="318" r:id="rId27"/>
    <p:sldId id="334" r:id="rId28"/>
    <p:sldId id="335" r:id="rId29"/>
    <p:sldId id="336" r:id="rId30"/>
    <p:sldId id="337" r:id="rId31"/>
    <p:sldId id="273" r:id="rId32"/>
    <p:sldId id="338" r:id="rId33"/>
    <p:sldId id="339" r:id="rId34"/>
    <p:sldId id="275" r:id="rId35"/>
    <p:sldId id="340" r:id="rId36"/>
    <p:sldId id="286" r:id="rId37"/>
    <p:sldId id="287" r:id="rId38"/>
    <p:sldId id="277" r:id="rId39"/>
    <p:sldId id="341" r:id="rId40"/>
    <p:sldId id="278" r:id="rId41"/>
    <p:sldId id="342" r:id="rId42"/>
    <p:sldId id="299" r:id="rId43"/>
    <p:sldId id="300" r:id="rId44"/>
    <p:sldId id="325"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1/15/2019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1/15/2019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1/15/2019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1/15/2019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1/15/2019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1/15/2019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1/15/2019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1/15/2019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e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1/15/2019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1/15/2019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1/15/2019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1/15/2019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12</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Measuring Systems and Tools</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12.3 A typical </a:t>
            </a:r>
            <a:r>
              <a:rPr lang="en-IN" sz="2800" dirty="0" err="1">
                <a:latin typeface="+mj-lt"/>
              </a:rPr>
              <a:t>micrometer</a:t>
            </a:r>
            <a:r>
              <a:rPr lang="en-IN" sz="2800" dirty="0">
                <a:latin typeface="+mj-lt"/>
              </a:rPr>
              <a:t> showing the names of the parts. The sleeve may also be called the barrel or stock</a:t>
            </a:r>
            <a:endParaRPr lang="en-US" sz="2800" dirty="0">
              <a:latin typeface="+mj-lt"/>
            </a:endParaRPr>
          </a:p>
        </p:txBody>
      </p:sp>
      <p:pic>
        <p:nvPicPr>
          <p:cNvPr id="4" name="Picture 2" descr="The components of a micrometer are as follows:&#10;• The micrometer has a C-shaped frame connected to a shaft on the right that is labeled as thimble.&#10;• The thimble is fitted over a cylindrical sleeve.&#10;• The thimble is knurled at the end and has a ratchet stop attached to it.&#10;• A small disc-shaped anvil is attached to the left face of the frame and a retractable spindle on the right side of the frame. The sides of the anvil and spindle facing each other are the measuring faces.&#10;• A lock nut is situated on the frame close to the sleev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77875" y="2319547"/>
            <a:ext cx="5388251" cy="3844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12.4 All </a:t>
            </a:r>
            <a:r>
              <a:rPr lang="en-IN" sz="2800" dirty="0" err="1">
                <a:latin typeface="+mj-lt"/>
              </a:rPr>
              <a:t>micrometers</a:t>
            </a:r>
            <a:r>
              <a:rPr lang="en-IN" sz="2800" dirty="0">
                <a:latin typeface="+mj-lt"/>
              </a:rPr>
              <a:t> should be checked and calibrated as needed using a gauge rod</a:t>
            </a:r>
            <a:endParaRPr lang="en-US" sz="2800" dirty="0">
              <a:latin typeface="+mj-lt"/>
            </a:endParaRPr>
          </a:p>
        </p:txBody>
      </p:sp>
      <p:pic>
        <p:nvPicPr>
          <p:cNvPr id="3" name="Picture 2" descr="A photo shows a gauge rod placed between the measuring faces of a microme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1749" y="2134152"/>
            <a:ext cx="7620502" cy="4000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614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1800" dirty="0">
                <a:latin typeface="+mj-lt"/>
              </a:rPr>
              <a:t>Figure 12.5 The three </a:t>
            </a:r>
            <a:r>
              <a:rPr lang="en-IN" sz="1800" dirty="0" err="1">
                <a:latin typeface="+mj-lt"/>
              </a:rPr>
              <a:t>micrometer</a:t>
            </a:r>
            <a:r>
              <a:rPr lang="en-IN" sz="1800" dirty="0">
                <a:latin typeface="+mj-lt"/>
              </a:rPr>
              <a:t> readings are (a) 0.0212 inch; (b) 0.0775 inch; (c) 0.5280 inch. These measurements used the </a:t>
            </a:r>
            <a:r>
              <a:rPr lang="en-IN" sz="1800" dirty="0" err="1">
                <a:latin typeface="+mj-lt"/>
              </a:rPr>
              <a:t>vernier</a:t>
            </a:r>
            <a:r>
              <a:rPr lang="en-IN" sz="1800" dirty="0">
                <a:latin typeface="+mj-lt"/>
              </a:rPr>
              <a:t> scale on the sleeve to arrive at the ten-thousandth measurement. The number that is aligned represents the digit in the ten-thousandth place</a:t>
            </a:r>
            <a:endParaRPr lang="en-US" sz="1800" dirty="0">
              <a:latin typeface="+mj-lt"/>
            </a:endParaRPr>
          </a:p>
        </p:txBody>
      </p:sp>
      <p:pic>
        <p:nvPicPr>
          <p:cNvPr id="3" name="Picture 2" descr="A figure shows a micrometer reading of 0.0212 inches. The micrometer reads 0 on the sleeve, thimble line corresponding to the sleeve reads 0.021, and number 2 on the Vernier scale coincides with a line on the thimble scale, giving a reading of 0.0002."/>
          <p:cNvPicPr>
            <a:picLocks noChangeAspect="1" noChangeArrowheads="1"/>
          </p:cNvPicPr>
          <p:nvPr/>
        </p:nvPicPr>
        <p:blipFill rotWithShape="1">
          <a:blip r:embed="rId2">
            <a:extLst>
              <a:ext uri="{28A0092B-C50C-407E-A947-70E740481C1C}">
                <a14:useLocalDpi xmlns:a14="http://schemas.microsoft.com/office/drawing/2010/main" val="0"/>
              </a:ext>
            </a:extLst>
          </a:blip>
          <a:srcRect r="69068"/>
          <a:stretch/>
        </p:blipFill>
        <p:spPr bwMode="auto">
          <a:xfrm>
            <a:off x="1527239" y="2643542"/>
            <a:ext cx="1882711" cy="351488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 figure shows a micrometer reading of 0.0775 inches. The micrometer reads 0.075 on the sleeve, thimble line corresponding to the sleeve reads 0.002, and number 5 on the Vernier scale coincides with a line on the thimble scale, giving a reading of 0.0005."/>
          <p:cNvPicPr>
            <a:picLocks noChangeAspect="1" noChangeArrowheads="1"/>
          </p:cNvPicPr>
          <p:nvPr/>
        </p:nvPicPr>
        <p:blipFill rotWithShape="1">
          <a:blip r:embed="rId2">
            <a:extLst>
              <a:ext uri="{28A0092B-C50C-407E-A947-70E740481C1C}">
                <a14:useLocalDpi xmlns:a14="http://schemas.microsoft.com/office/drawing/2010/main" val="0"/>
              </a:ext>
            </a:extLst>
          </a:blip>
          <a:srcRect l="33749" r="34483"/>
          <a:stretch/>
        </p:blipFill>
        <p:spPr bwMode="auto">
          <a:xfrm>
            <a:off x="3695700" y="2657318"/>
            <a:ext cx="1933576" cy="35148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 figure shows a micrometer reading of 0.5280 inches. The micrometer reads 0.525 on the sleeve, thimble line corresponding to the sleeve reads 0.003, and number 0 on the Vernier scale coincides with a line on the thimble scale."/>
          <p:cNvPicPr>
            <a:picLocks noChangeAspect="1" noChangeArrowheads="1"/>
          </p:cNvPicPr>
          <p:nvPr/>
        </p:nvPicPr>
        <p:blipFill rotWithShape="1">
          <a:blip r:embed="rId2">
            <a:extLst>
              <a:ext uri="{28A0092B-C50C-407E-A947-70E740481C1C}">
                <a14:useLocalDpi xmlns:a14="http://schemas.microsoft.com/office/drawing/2010/main" val="0"/>
              </a:ext>
            </a:extLst>
          </a:blip>
          <a:srcRect l="68020"/>
          <a:stretch/>
        </p:blipFill>
        <p:spPr bwMode="auto">
          <a:xfrm>
            <a:off x="5981700" y="2657318"/>
            <a:ext cx="1946468" cy="3514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202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12.6 Metric </a:t>
            </a:r>
            <a:r>
              <a:rPr lang="en-IN" dirty="0" err="1">
                <a:latin typeface="+mj-lt"/>
              </a:rPr>
              <a:t>micrometer</a:t>
            </a:r>
            <a:r>
              <a:rPr lang="en-IN" dirty="0">
                <a:latin typeface="+mj-lt"/>
              </a:rPr>
              <a:t> readings that use the </a:t>
            </a:r>
            <a:r>
              <a:rPr lang="en-IN" dirty="0" err="1">
                <a:latin typeface="+mj-lt"/>
              </a:rPr>
              <a:t>vernier</a:t>
            </a:r>
            <a:r>
              <a:rPr lang="en-IN" dirty="0">
                <a:latin typeface="+mj-lt"/>
              </a:rPr>
              <a:t> scale on the sleeve to read to the nearest 0.001 </a:t>
            </a:r>
            <a:r>
              <a:rPr lang="en-IN" dirty="0" err="1">
                <a:latin typeface="+mj-lt"/>
              </a:rPr>
              <a:t>millimeter</a:t>
            </a:r>
            <a:r>
              <a:rPr lang="en-IN" dirty="0">
                <a:latin typeface="+mj-lt"/>
              </a:rPr>
              <a:t>. The arrows point to the final reading for each of the three examples</a:t>
            </a:r>
            <a:endParaRPr lang="en-US" dirty="0">
              <a:latin typeface="+mj-lt"/>
            </a:endParaRPr>
          </a:p>
        </p:txBody>
      </p:sp>
      <p:pic>
        <p:nvPicPr>
          <p:cNvPr id="3" name="Picture 2" descr="A figure shows a micrometer reading of 0.187 mm. The micrometer reads 0 on the sleeve, thimble line corresponding to the sleeve reads 0.18, and number 7 on the Vernier scale coincides with a line on the thimble scale, giving a reading of 0.007."/>
          <p:cNvPicPr>
            <a:picLocks noChangeAspect="1" noChangeArrowheads="1"/>
          </p:cNvPicPr>
          <p:nvPr/>
        </p:nvPicPr>
        <p:blipFill rotWithShape="1">
          <a:blip r:embed="rId2">
            <a:extLst>
              <a:ext uri="{28A0092B-C50C-407E-A947-70E740481C1C}">
                <a14:useLocalDpi xmlns:a14="http://schemas.microsoft.com/office/drawing/2010/main" val="0"/>
              </a:ext>
            </a:extLst>
          </a:blip>
          <a:srcRect r="69124"/>
          <a:stretch/>
        </p:blipFill>
        <p:spPr bwMode="auto">
          <a:xfrm>
            <a:off x="1359408" y="2505609"/>
            <a:ext cx="1983867" cy="3657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 figure shows a micrometer reading of 3.601 mm. The micrometer reads 3.5 on the sleeve, thimble line corresponding to the sleeve reads 0.10, and number 1 on the Vernier scale coincides with a line on the thimble scale, giving a reading of 0.001."/>
          <p:cNvPicPr>
            <a:picLocks noChangeAspect="1" noChangeArrowheads="1"/>
          </p:cNvPicPr>
          <p:nvPr/>
        </p:nvPicPr>
        <p:blipFill rotWithShape="1">
          <a:blip r:embed="rId2">
            <a:extLst>
              <a:ext uri="{28A0092B-C50C-407E-A947-70E740481C1C}">
                <a14:useLocalDpi xmlns:a14="http://schemas.microsoft.com/office/drawing/2010/main" val="0"/>
              </a:ext>
            </a:extLst>
          </a:blip>
          <a:srcRect l="34138" r="34138"/>
          <a:stretch/>
        </p:blipFill>
        <p:spPr bwMode="auto">
          <a:xfrm>
            <a:off x="3552824" y="2505609"/>
            <a:ext cx="2038351" cy="3657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 figure shows a micrometer reading of 5.350 mm. The micrometer reads 5 on the sleeve, thimble line corresponding to the sleeve reads 0.35, and number 0 on the Vernier scale coincides with a line on the thimble scale."/>
          <p:cNvPicPr>
            <a:picLocks noChangeAspect="1" noChangeArrowheads="1"/>
          </p:cNvPicPr>
          <p:nvPr/>
        </p:nvPicPr>
        <p:blipFill rotWithShape="1">
          <a:blip r:embed="rId2">
            <a:extLst>
              <a:ext uri="{28A0092B-C50C-407E-A947-70E740481C1C}">
                <a14:useLocalDpi xmlns:a14="http://schemas.microsoft.com/office/drawing/2010/main" val="0"/>
              </a:ext>
            </a:extLst>
          </a:blip>
          <a:srcRect l="69124"/>
          <a:stretch/>
        </p:blipFill>
        <p:spPr bwMode="auto">
          <a:xfrm>
            <a:off x="5800724" y="2505609"/>
            <a:ext cx="1983867"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481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How is the measurement on a micrometer read?</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938992"/>
          </a:xfrm>
          <a:prstGeom prst="rect">
            <a:avLst/>
          </a:prstGeom>
        </p:spPr>
        <p:txBody>
          <a:bodyPr wrap="square">
            <a:spAutoFit/>
          </a:bodyPr>
          <a:lstStyle/>
          <a:p>
            <a:r>
              <a:rPr lang="en-US" sz="4000" dirty="0" smtClean="0">
                <a:solidFill>
                  <a:srgbClr val="000000"/>
                </a:solidFill>
              </a:rPr>
              <a:t>The measurement is the total of the values on the sleeve and the thimble. </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12.7 Using a </a:t>
            </a:r>
            <a:r>
              <a:rPr lang="en-IN" sz="2800" dirty="0" err="1">
                <a:latin typeface="+mj-lt"/>
              </a:rPr>
              <a:t>micrometer</a:t>
            </a:r>
            <a:r>
              <a:rPr lang="en-IN" sz="2800" dirty="0">
                <a:latin typeface="+mj-lt"/>
              </a:rPr>
              <a:t> to measure the main bearing journal for out-of-round and taper</a:t>
            </a:r>
            <a:endParaRPr lang="en-US" sz="2800" dirty="0">
              <a:latin typeface="+mj-lt"/>
            </a:endParaRPr>
          </a:p>
        </p:txBody>
      </p:sp>
      <p:pic>
        <p:nvPicPr>
          <p:cNvPr id="3" name="Picture 2" descr="A figure shows a micrometer measuring the main bearing journal of a crankshaft. The measuring faces of the micrometer are placed over the main bearing journa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10153" y="1866147"/>
            <a:ext cx="3123692" cy="428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42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12.8 Crankshaft journal measurements. Each journal should be measured in at least six locations, but also in position A and position B and at 120-degree intervals around the journal</a:t>
            </a:r>
            <a:endParaRPr lang="en-US" dirty="0">
              <a:latin typeface="+mj-lt"/>
            </a:endParaRPr>
          </a:p>
        </p:txBody>
      </p:sp>
      <p:pic>
        <p:nvPicPr>
          <p:cNvPr id="3" name="Picture 2" descr="The crankshaft journal is measured at two positions A and B and at 120-degree intervals at each position. The measurements are as follows:&#10;• Position A: 2.0000 inch, 1.9999 inch, and 1.9995 inch&#10;• Position B: 2.0000 inch, 1.9999 inch, and 1.9989 inch&#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7608" y="2819400"/>
            <a:ext cx="8088784" cy="2232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487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12.9 Camshaft journals should be measured in three locations, 120 degrees apart, to check for out-of-round</a:t>
            </a:r>
            <a:endParaRPr lang="en-US" dirty="0">
              <a:latin typeface="+mj-lt"/>
            </a:endParaRPr>
          </a:p>
        </p:txBody>
      </p:sp>
      <p:pic>
        <p:nvPicPr>
          <p:cNvPr id="3" name="Picture 2" descr="A figure shows the three locations of measurement in a crankshaft journal. The measurements are to be 120 degrees apart from each oth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06144" y="1834644"/>
            <a:ext cx="4331713" cy="4331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6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12.10 Checking a camshaft for wear by measuring the lobe height with a </a:t>
            </a:r>
            <a:r>
              <a:rPr lang="en-IN" sz="2800" dirty="0" err="1">
                <a:latin typeface="+mj-lt"/>
              </a:rPr>
              <a:t>micrometer</a:t>
            </a:r>
            <a:endParaRPr lang="en-US" sz="2800" dirty="0">
              <a:latin typeface="+mj-lt"/>
            </a:endParaRPr>
          </a:p>
        </p:txBody>
      </p:sp>
      <p:pic>
        <p:nvPicPr>
          <p:cNvPr id="3" name="Picture 2" descr="A figure shows the lobe height of a camshaft measured with a micrometer. The measuring faces of the micrometer are placed over the cam lobe and cam hee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39238" y="1786057"/>
            <a:ext cx="3665525" cy="4295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418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12.1</a:t>
            </a:r>
            <a:r>
              <a:rPr lang="en-US" dirty="0" smtClean="0"/>
              <a:t> </a:t>
            </a:r>
            <a:r>
              <a:rPr lang="en-US" dirty="0"/>
              <a:t>Compare the English customary measuring system and the </a:t>
            </a:r>
            <a:r>
              <a:rPr lang="en-US" dirty="0" smtClean="0"/>
              <a:t>metric system.</a:t>
            </a:r>
          </a:p>
          <a:p>
            <a:pPr marL="0" indent="0">
              <a:buNone/>
            </a:pPr>
            <a:r>
              <a:rPr lang="en-US" b="1" dirty="0" smtClean="0">
                <a:solidFill>
                  <a:srgbClr val="005A70"/>
                </a:solidFill>
              </a:rPr>
              <a:t>12.2 </a:t>
            </a:r>
            <a:r>
              <a:rPr lang="en-US" dirty="0"/>
              <a:t>Discuss the purpose of tape measures, micrometers, and </a:t>
            </a:r>
            <a:r>
              <a:rPr lang="en-US" dirty="0" smtClean="0"/>
              <a:t>depth micrometers.</a:t>
            </a:r>
          </a:p>
          <a:p>
            <a:pPr marL="0" indent="0">
              <a:buNone/>
            </a:pPr>
            <a:r>
              <a:rPr lang="en-US" b="1" dirty="0" smtClean="0">
                <a:solidFill>
                  <a:srgbClr val="005A70"/>
                </a:solidFill>
              </a:rPr>
              <a:t>12.3 </a:t>
            </a:r>
            <a:r>
              <a:rPr lang="en-US" dirty="0"/>
              <a:t>Discuss the purpose of telescopic gauges, small-hole gauges, </a:t>
            </a:r>
            <a:r>
              <a:rPr lang="en-US" dirty="0" smtClean="0"/>
              <a:t>and dial </a:t>
            </a:r>
            <a:r>
              <a:rPr lang="en-US" dirty="0"/>
              <a:t>calipers</a:t>
            </a:r>
            <a:r>
              <a:rPr lang="en-US" dirty="0" smtClean="0"/>
              <a:t>.</a:t>
            </a:r>
          </a:p>
          <a:p>
            <a:pPr marL="0" indent="0">
              <a:buNone/>
            </a:pPr>
            <a:r>
              <a:rPr lang="en-US" b="1" dirty="0" smtClean="0">
                <a:solidFill>
                  <a:schemeClr val="accent2"/>
                </a:solidFill>
              </a:rPr>
              <a:t>12.4</a:t>
            </a:r>
            <a:r>
              <a:rPr lang="en-US" dirty="0" smtClean="0"/>
              <a:t> </a:t>
            </a:r>
            <a:r>
              <a:rPr lang="en-US" dirty="0"/>
              <a:t>Discuss the purpose of the straightedges, dial indicators, </a:t>
            </a:r>
            <a:r>
              <a:rPr lang="en-US" dirty="0" smtClean="0"/>
              <a:t>feeler gauges</a:t>
            </a:r>
            <a:r>
              <a:rPr lang="en-US" dirty="0"/>
              <a:t>, and dial bore gauges.</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855452"/>
          </a:xfrm>
        </p:spPr>
        <p:txBody>
          <a:bodyPr/>
          <a:lstStyle/>
          <a:p>
            <a:r>
              <a:rPr lang="en-IN" sz="3200" dirty="0">
                <a:latin typeface="+mj-lt"/>
              </a:rPr>
              <a:t>Figure 12.11 </a:t>
            </a:r>
            <a:r>
              <a:rPr lang="pt-BR" sz="3200" dirty="0">
                <a:latin typeface="+mj-lt"/>
              </a:rPr>
              <a:t>A digital readout depth micrometer</a:t>
            </a:r>
            <a:endParaRPr lang="en-US" sz="3400" dirty="0">
              <a:latin typeface="+mj-lt"/>
            </a:endParaRPr>
          </a:p>
        </p:txBody>
      </p:sp>
      <p:pic>
        <p:nvPicPr>
          <p:cNvPr id="4" name="Picture 2" descr="A figure shows the depth of a component being measured with a digital depth micrometer. The micrometer reads 0.985 inch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12364" y="1480140"/>
            <a:ext cx="3319272" cy="4676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latin typeface="+mj-lt"/>
              </a:rPr>
              <a:t>Telescopic Gauge</a:t>
            </a:r>
            <a:endParaRPr lang="en-US" dirty="0">
              <a:latin typeface="+mj-lt"/>
            </a:endParaRPr>
          </a:p>
        </p:txBody>
      </p:sp>
      <p:sp>
        <p:nvSpPr>
          <p:cNvPr id="28675" name="Content Placeholder 2"/>
          <p:cNvSpPr>
            <a:spLocks noGrp="1"/>
          </p:cNvSpPr>
          <p:nvPr>
            <p:ph idx="1"/>
          </p:nvPr>
        </p:nvSpPr>
        <p:spPr/>
        <p:txBody>
          <a:bodyPr/>
          <a:lstStyle/>
          <a:p>
            <a:r>
              <a:rPr lang="en-US" dirty="0" smtClean="0"/>
              <a:t>Used to measure the inside diameter or bore of a hole or cylinder.</a:t>
            </a:r>
          </a:p>
          <a:p>
            <a:r>
              <a:rPr lang="en-US" dirty="0" smtClean="0"/>
              <a:t>Rotating the handle locks the arms in contact with the bore.</a:t>
            </a:r>
          </a:p>
          <a:p>
            <a:r>
              <a:rPr lang="en-US" dirty="0" smtClean="0"/>
              <a:t>Can be used to measure:</a:t>
            </a:r>
          </a:p>
          <a:p>
            <a:pPr lvl="1"/>
            <a:r>
              <a:rPr lang="en-US" dirty="0" smtClean="0"/>
              <a:t>Camshaft bearing bore </a:t>
            </a:r>
          </a:p>
          <a:p>
            <a:pPr lvl="1"/>
            <a:r>
              <a:rPr lang="en-US" dirty="0" smtClean="0"/>
              <a:t>Main bearing bore</a:t>
            </a:r>
          </a:p>
          <a:p>
            <a:pPr lvl="1"/>
            <a:r>
              <a:rPr lang="en-US" dirty="0" smtClean="0"/>
              <a:t>Connecting rod bore</a:t>
            </a:r>
            <a:endParaRPr lang="en-US" dirty="0" smtClean="0"/>
          </a:p>
        </p:txBody>
      </p:sp>
    </p:spTree>
    <p:extLst>
      <p:ext uri="{BB962C8B-B14F-4D97-AF65-F5344CB8AC3E}">
        <p14:creationId xmlns:p14="http://schemas.microsoft.com/office/powerpoint/2010/main" val="344358824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a:latin typeface="+mj-lt"/>
              </a:rPr>
              <a:t>Figure 12.12 When the head is first removed, the cylinder taper and out-of-round should be checked below the ridge (a) and above the piston when it is at the bottom of the stroke (b)</a:t>
            </a:r>
            <a:endParaRPr lang="en-US" dirty="0">
              <a:latin typeface="+mj-lt"/>
            </a:endParaRPr>
          </a:p>
        </p:txBody>
      </p:sp>
      <p:pic>
        <p:nvPicPr>
          <p:cNvPr id="6" name="Picture 2" descr="Figure of a telescopic gauge being used to measure the top of a cylinder bore, below the ridg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3875" y="2645722"/>
            <a:ext cx="3979705" cy="33442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igure of a telescopic gauge being used to measure the bottom of a cylinder bore, above the piston."/>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38675" y="2645722"/>
            <a:ext cx="4032931" cy="3328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12.13 (a) A telescopic gauge being used to measure the inside diameter (ID) of a camshaft bearing. (b) An outside </a:t>
            </a:r>
            <a:r>
              <a:rPr lang="en-IN" dirty="0" err="1">
                <a:latin typeface="+mj-lt"/>
              </a:rPr>
              <a:t>micrometer</a:t>
            </a:r>
            <a:r>
              <a:rPr lang="en-IN" dirty="0">
                <a:latin typeface="+mj-lt"/>
              </a:rPr>
              <a:t> used to measure the telescopic gauge</a:t>
            </a:r>
            <a:endParaRPr lang="en-US" dirty="0">
              <a:latin typeface="+mj-lt"/>
            </a:endParaRPr>
          </a:p>
        </p:txBody>
      </p:sp>
      <p:pic>
        <p:nvPicPr>
          <p:cNvPr id="3" name="Picture 2" descr="A figure shows the inside diameter of a camshaft bearing being measured with a telescopic gaug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2814" y="2872911"/>
            <a:ext cx="4076395" cy="32918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 figure shows an outside micrometer measuring the faces of a telescopic gauge used to measure the inside diameter of a camshaft beari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48623" y="2837548"/>
            <a:ext cx="3136686" cy="3284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866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12.14 Cutaway of a valve guide with a small hole gauge adjusted to the hole diameter</a:t>
            </a:r>
            <a:endParaRPr lang="en-US" sz="2800" dirty="0">
              <a:latin typeface="+mj-lt"/>
            </a:endParaRPr>
          </a:p>
        </p:txBody>
      </p:sp>
      <p:pic>
        <p:nvPicPr>
          <p:cNvPr id="3" name="Picture 2" descr="A figure shows a small hole gauge adjusted to the hole diameter of a valve guide. The hole gauge fits perfectly to the hole diameter of the valve guid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31020" y="1932074"/>
            <a:ext cx="3481960" cy="418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265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12.15 The outside of a small hole gauge being measured with a </a:t>
            </a:r>
            <a:r>
              <a:rPr lang="en-IN" sz="2800" dirty="0" err="1">
                <a:latin typeface="+mj-lt"/>
              </a:rPr>
              <a:t>micrometer</a:t>
            </a:r>
            <a:endParaRPr lang="en-US" sz="2800" dirty="0">
              <a:latin typeface="+mj-lt"/>
            </a:endParaRPr>
          </a:p>
        </p:txBody>
      </p:sp>
      <p:pic>
        <p:nvPicPr>
          <p:cNvPr id="3" name="Picture 2" descr="A figure shows a micrometer being used to measure the small hole gauge used to measure the hole diameter of a valve guid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24153" y="1851897"/>
            <a:ext cx="3295693" cy="4270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948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97280"/>
          </a:xfrm>
        </p:spPr>
        <p:txBody>
          <a:bodyPr/>
          <a:lstStyle/>
          <a:p>
            <a:r>
              <a:rPr lang="en-IN" sz="1800" dirty="0">
                <a:latin typeface="+mj-lt"/>
              </a:rPr>
              <a:t>Figure 12.16 (a) A typical dial </a:t>
            </a:r>
            <a:r>
              <a:rPr lang="en-IN" sz="1800" dirty="0" err="1">
                <a:latin typeface="+mj-lt"/>
              </a:rPr>
              <a:t>caliper</a:t>
            </a:r>
            <a:r>
              <a:rPr lang="en-IN" sz="1800" dirty="0">
                <a:latin typeface="+mj-lt"/>
              </a:rPr>
              <a:t>. This is a very useful measuring tool for automotive engine work because it is capable of measuring inside, outside, and depth measurements. (b) To read a dial </a:t>
            </a:r>
            <a:r>
              <a:rPr lang="en-IN" sz="1800" dirty="0" err="1">
                <a:latin typeface="+mj-lt"/>
              </a:rPr>
              <a:t>caliper</a:t>
            </a:r>
            <a:r>
              <a:rPr lang="en-IN" sz="1800" dirty="0">
                <a:latin typeface="+mj-lt"/>
              </a:rPr>
              <a:t>, simply add the reading on the blade to the reading on the dial</a:t>
            </a:r>
            <a:endParaRPr lang="en-US" sz="1800" dirty="0">
              <a:latin typeface="+mj-lt"/>
            </a:endParaRPr>
          </a:p>
        </p:txBody>
      </p:sp>
      <p:pic>
        <p:nvPicPr>
          <p:cNvPr id="3" name="Picture 11" descr="The dial caliper has two jaws and a dial fitted over a blade that also serves as a measuring scale. The bottom portion of the jaws are used to measure outside diameter and the top portion of the jaws has knife edges used to measure inside diameters. A rod at the right end of the blade is used to measure depth of recess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3357490"/>
            <a:ext cx="4663055" cy="230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6" descr="The dial caliper reading can be read as follows:&#10;• The visible reading on the blade is 5.5 inch.&#10;• The reading on the dial is 36. With each small line equal to 0.002 inch, the reading in dial is 0.036 inch.&#10;• The total reading displayed by the dial caliper is 5.5 plus 0.036 equals to 5.536 inch.&#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439" y="2571612"/>
            <a:ext cx="3139790" cy="3108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6096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latin typeface="+mj-lt"/>
              </a:rPr>
              <a:t>FEELER GAUGE</a:t>
            </a:r>
            <a:endParaRPr lang="en-US" dirty="0">
              <a:latin typeface="+mj-lt"/>
            </a:endParaRPr>
          </a:p>
        </p:txBody>
      </p:sp>
      <p:sp>
        <p:nvSpPr>
          <p:cNvPr id="28675" name="Content Placeholder 2"/>
          <p:cNvSpPr>
            <a:spLocks noGrp="1"/>
          </p:cNvSpPr>
          <p:nvPr>
            <p:ph idx="1"/>
          </p:nvPr>
        </p:nvSpPr>
        <p:spPr>
          <a:xfrm>
            <a:off x="457200" y="1600200"/>
            <a:ext cx="7924800" cy="4525963"/>
          </a:xfrm>
        </p:spPr>
        <p:txBody>
          <a:bodyPr/>
          <a:lstStyle/>
          <a:p>
            <a:r>
              <a:rPr lang="en-US" dirty="0" smtClean="0"/>
              <a:t>Also know as thickness gauge.</a:t>
            </a:r>
          </a:p>
          <a:p>
            <a:r>
              <a:rPr lang="en-US" dirty="0" smtClean="0"/>
              <a:t>Accurately manufactured strip of metal to measure clearance between components.</a:t>
            </a:r>
          </a:p>
          <a:p>
            <a:r>
              <a:rPr lang="en-US" dirty="0" smtClean="0"/>
              <a:t>Examples:</a:t>
            </a:r>
          </a:p>
          <a:p>
            <a:pPr lvl="1"/>
            <a:r>
              <a:rPr lang="en-US" dirty="0" smtClean="0"/>
              <a:t>Piston ring gap</a:t>
            </a:r>
          </a:p>
          <a:p>
            <a:pPr lvl="1"/>
            <a:r>
              <a:rPr lang="en-US" dirty="0" smtClean="0"/>
              <a:t>Piston ring side clearance</a:t>
            </a:r>
          </a:p>
          <a:p>
            <a:pPr lvl="1"/>
            <a:r>
              <a:rPr lang="en-US" dirty="0" smtClean="0"/>
              <a:t>Connecting rod side clearance</a:t>
            </a:r>
          </a:p>
          <a:p>
            <a:pPr lvl="1"/>
            <a:r>
              <a:rPr lang="en-US" dirty="0" smtClean="0"/>
              <a:t>Piston-to-wall clearance</a:t>
            </a:r>
          </a:p>
          <a:p>
            <a:pPr lvl="1"/>
            <a:r>
              <a:rPr lang="en-US" dirty="0" smtClean="0"/>
              <a:t>Valve clearance</a:t>
            </a:r>
            <a:endParaRPr lang="en-US" dirty="0" smtClean="0"/>
          </a:p>
        </p:txBody>
      </p:sp>
    </p:spTree>
    <p:extLst>
      <p:ext uri="{BB962C8B-B14F-4D97-AF65-F5344CB8AC3E}">
        <p14:creationId xmlns:p14="http://schemas.microsoft.com/office/powerpoint/2010/main" val="148128582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12.17 A group of feeler gauges (also known as thickness gauges) used to measure between two parts. The long gauges on the bottom are used to measure the piston-to-cylinder wall clearance</a:t>
            </a:r>
            <a:endParaRPr lang="en-US" dirty="0">
              <a:latin typeface="+mj-lt"/>
            </a:endParaRPr>
          </a:p>
        </p:txBody>
      </p:sp>
      <p:pic>
        <p:nvPicPr>
          <p:cNvPr id="3" name="Picture 2" descr="Photo of different sizes of feeler gauges. Feeler gauges are thin blades of varying thickness, with the thickness of each blade stamped on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38656" y="2504510"/>
            <a:ext cx="626668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281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12.18 A feeler gauge, also called a thickness gauge, is used to measure the small clearances, such as the end gap of a piston ring</a:t>
            </a:r>
            <a:endParaRPr lang="en-US" dirty="0">
              <a:latin typeface="+mj-lt"/>
            </a:endParaRPr>
          </a:p>
        </p:txBody>
      </p:sp>
      <p:pic>
        <p:nvPicPr>
          <p:cNvPr id="3" name="Picture 2" descr="A photo shows a feeler gauge inserted over the end gap of a piston r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39696" y="2418785"/>
            <a:ext cx="486460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280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ENGLISH CUSTOMARY MEASURING SYSTEM</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Established AD 1100.</a:t>
            </a:r>
          </a:p>
          <a:p>
            <a:r>
              <a:rPr lang="en-US" dirty="0" smtClean="0"/>
              <a:t>One Foot: (12 inches) equal to “typical” foot of the day.</a:t>
            </a:r>
          </a:p>
          <a:p>
            <a:r>
              <a:rPr lang="en-US" dirty="0" smtClean="0"/>
              <a:t>One yard (36 inches) The distance from King Henry’s nose to the end of outstretched hand.</a:t>
            </a:r>
          </a:p>
          <a:p>
            <a:r>
              <a:rPr lang="en-US" dirty="0" smtClean="0"/>
              <a:t>One mile: equal to 1000 paces or steps of a Roman soldier.</a:t>
            </a:r>
          </a:p>
          <a:p>
            <a:r>
              <a:rPr lang="en-US" dirty="0" smtClean="0"/>
              <a:t>The pound and gallon evolved from Roman measurements. </a:t>
            </a:r>
            <a:endParaRPr lang="en-US" dirty="0" smtClean="0"/>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STRAIGHTEDGE</a:t>
            </a:r>
            <a:endParaRPr lang="en-US" dirty="0">
              <a:latin typeface="+mj-lt"/>
            </a:endParaRPr>
          </a:p>
        </p:txBody>
      </p:sp>
      <p:sp>
        <p:nvSpPr>
          <p:cNvPr id="28675" name="Content Placeholder 2"/>
          <p:cNvSpPr>
            <a:spLocks noGrp="1"/>
          </p:cNvSpPr>
          <p:nvPr>
            <p:ph idx="1"/>
          </p:nvPr>
        </p:nvSpPr>
        <p:spPr>
          <a:xfrm>
            <a:off x="76200" y="1524000"/>
            <a:ext cx="8382000" cy="4525963"/>
          </a:xfrm>
        </p:spPr>
        <p:txBody>
          <a:bodyPr/>
          <a:lstStyle/>
          <a:p>
            <a:r>
              <a:rPr lang="en-US" sz="3200" dirty="0" smtClean="0"/>
              <a:t>Precision ground metal measuring gauge.</a:t>
            </a:r>
          </a:p>
          <a:p>
            <a:r>
              <a:rPr lang="en-US" sz="3200" dirty="0" smtClean="0"/>
              <a:t>Used to check flatness of engine components.</a:t>
            </a:r>
          </a:p>
          <a:p>
            <a:r>
              <a:rPr lang="en-US" sz="3200" dirty="0" smtClean="0"/>
              <a:t>Examples:</a:t>
            </a:r>
          </a:p>
          <a:p>
            <a:pPr lvl="1"/>
            <a:r>
              <a:rPr lang="en-US" dirty="0" smtClean="0"/>
              <a:t>Cylinder heads</a:t>
            </a:r>
          </a:p>
          <a:p>
            <a:pPr lvl="1"/>
            <a:r>
              <a:rPr lang="en-US" dirty="0" smtClean="0"/>
              <a:t>Cylinder block deck</a:t>
            </a:r>
          </a:p>
          <a:p>
            <a:pPr lvl="1"/>
            <a:r>
              <a:rPr lang="en-US" dirty="0" smtClean="0"/>
              <a:t>Straightness of main bearing bores (saddles)</a:t>
            </a:r>
            <a:endParaRPr lang="en-US" dirty="0" smtClean="0"/>
          </a:p>
        </p:txBody>
      </p:sp>
      <p:sp>
        <p:nvSpPr>
          <p:cNvPr id="3" name="TextBox 2"/>
          <p:cNvSpPr txBox="1"/>
          <p:nvPr/>
        </p:nvSpPr>
        <p:spPr>
          <a:xfrm>
            <a:off x="4724400" y="5105400"/>
            <a:ext cx="3733800" cy="400110"/>
          </a:xfrm>
          <a:prstGeom prst="rect">
            <a:avLst/>
          </a:prstGeom>
          <a:noFill/>
        </p:spPr>
        <p:txBody>
          <a:bodyPr wrap="square" rtlCol="0">
            <a:spAutoFit/>
          </a:bodyPr>
          <a:lstStyle/>
          <a:p>
            <a:r>
              <a:rPr lang="en-US" sz="2000" dirty="0" smtClean="0"/>
              <a:t>.</a:t>
            </a:r>
          </a:p>
        </p:txBody>
      </p:sp>
    </p:spTree>
    <p:extLst>
      <p:ext uri="{BB962C8B-B14F-4D97-AF65-F5344CB8AC3E}">
        <p14:creationId xmlns:p14="http://schemas.microsoft.com/office/powerpoint/2010/main" val="331578950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12.19 A straightedge is used with a feeler gauge to determine if a cylinder head is warped or twisted</a:t>
            </a:r>
            <a:endParaRPr lang="en-US" sz="2800" dirty="0">
              <a:latin typeface="+mj-lt"/>
            </a:endParaRPr>
          </a:p>
        </p:txBody>
      </p:sp>
      <p:pic>
        <p:nvPicPr>
          <p:cNvPr id="3" name="Picture 2" descr="A photo shows a technician inserting a feeler gauge below the straight edge that is placed over a cylinder hea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29236" y="1906829"/>
            <a:ext cx="5885529" cy="4169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768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How is a straightedge used to determine if a surface is warped? </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938992"/>
          </a:xfrm>
          <a:prstGeom prst="rect">
            <a:avLst/>
          </a:prstGeom>
        </p:spPr>
        <p:txBody>
          <a:bodyPr wrap="square">
            <a:spAutoFit/>
          </a:bodyPr>
          <a:lstStyle/>
          <a:p>
            <a:r>
              <a:rPr lang="en-US" sz="4000" dirty="0" smtClean="0">
                <a:solidFill>
                  <a:srgbClr val="000000"/>
                </a:solidFill>
              </a:rPr>
              <a:t>The straightedge is used with a feeler gauge to determine if a surface is warped.</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DIAL INDICATOR</a:t>
            </a:r>
            <a:endParaRPr lang="en-US" dirty="0">
              <a:latin typeface="+mj-lt"/>
            </a:endParaRPr>
          </a:p>
        </p:txBody>
      </p:sp>
      <p:sp>
        <p:nvSpPr>
          <p:cNvPr id="28675" name="Content Placeholder 2"/>
          <p:cNvSpPr>
            <a:spLocks noGrp="1"/>
          </p:cNvSpPr>
          <p:nvPr>
            <p:ph idx="1"/>
          </p:nvPr>
        </p:nvSpPr>
        <p:spPr>
          <a:xfrm>
            <a:off x="76200" y="1524000"/>
            <a:ext cx="8229600" cy="4525963"/>
          </a:xfrm>
        </p:spPr>
        <p:txBody>
          <a:bodyPr/>
          <a:lstStyle/>
          <a:p>
            <a:r>
              <a:rPr lang="en-US" dirty="0" smtClean="0"/>
              <a:t>Precision measuring device.</a:t>
            </a:r>
          </a:p>
          <a:p>
            <a:r>
              <a:rPr lang="en-US" dirty="0" smtClean="0"/>
              <a:t>Used to measure end play, runout, and wear.</a:t>
            </a:r>
          </a:p>
          <a:p>
            <a:r>
              <a:rPr lang="en-US" dirty="0" smtClean="0"/>
              <a:t>Can be mounted three ways:</a:t>
            </a:r>
          </a:p>
          <a:p>
            <a:pPr lvl="1"/>
            <a:r>
              <a:rPr lang="en-US" dirty="0" smtClean="0"/>
              <a:t>Magnetic mount</a:t>
            </a:r>
          </a:p>
          <a:p>
            <a:pPr lvl="1"/>
            <a:r>
              <a:rPr lang="en-US" dirty="0" smtClean="0"/>
              <a:t>Clamp mount</a:t>
            </a:r>
          </a:p>
          <a:p>
            <a:pPr lvl="1"/>
            <a:r>
              <a:rPr lang="en-US" dirty="0" smtClean="0"/>
              <a:t>Threaded rod</a:t>
            </a:r>
            <a:endParaRPr lang="en-US" dirty="0"/>
          </a:p>
        </p:txBody>
      </p:sp>
    </p:spTree>
    <p:extLst>
      <p:ext uri="{BB962C8B-B14F-4D97-AF65-F5344CB8AC3E}">
        <p14:creationId xmlns:p14="http://schemas.microsoft.com/office/powerpoint/2010/main" val="102822596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12.20 A dial indicator is used to measure valve lift during flow testing of a high-performance cylinder head</a:t>
            </a:r>
            <a:endParaRPr lang="en-US" sz="2800" dirty="0">
              <a:latin typeface="+mj-lt"/>
            </a:endParaRPr>
          </a:p>
        </p:txBody>
      </p:sp>
      <p:pic>
        <p:nvPicPr>
          <p:cNvPr id="3" name="Picture 2" descr="A photo shows the spindle of a dial indicator placed on top of a valve head to measure valve li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12421" y="2307470"/>
            <a:ext cx="5119159" cy="3844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253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DIAL BORE GAUGE</a:t>
            </a:r>
            <a:endParaRPr lang="en-US" dirty="0">
              <a:latin typeface="+mj-lt"/>
            </a:endParaRPr>
          </a:p>
        </p:txBody>
      </p:sp>
      <p:sp>
        <p:nvSpPr>
          <p:cNvPr id="28675" name="Content Placeholder 2"/>
          <p:cNvSpPr>
            <a:spLocks noGrp="1"/>
          </p:cNvSpPr>
          <p:nvPr>
            <p:ph idx="1"/>
          </p:nvPr>
        </p:nvSpPr>
        <p:spPr>
          <a:xfrm>
            <a:off x="76200" y="1524000"/>
            <a:ext cx="8229600" cy="4525963"/>
          </a:xfrm>
        </p:spPr>
        <p:txBody>
          <a:bodyPr/>
          <a:lstStyle/>
          <a:p>
            <a:r>
              <a:rPr lang="en-US" dirty="0" smtClean="0"/>
              <a:t>Use to measure cylinder taper, and out-of-round.</a:t>
            </a:r>
          </a:p>
          <a:p>
            <a:r>
              <a:rPr lang="en-US" dirty="0" smtClean="0"/>
              <a:t>The tool has to be adjusted to a specific dimension.</a:t>
            </a:r>
          </a:p>
          <a:p>
            <a:r>
              <a:rPr lang="en-US" dirty="0" smtClean="0"/>
              <a:t>It measures differences or variations rather than actual measurements.</a:t>
            </a:r>
          </a:p>
          <a:p>
            <a:endParaRPr lang="en-US" dirty="0" smtClean="0"/>
          </a:p>
          <a:p>
            <a:endParaRPr lang="en-US" dirty="0" smtClean="0"/>
          </a:p>
          <a:p>
            <a:endParaRPr lang="en-US" dirty="0"/>
          </a:p>
        </p:txBody>
      </p:sp>
    </p:spTree>
    <p:extLst>
      <p:ext uri="{BB962C8B-B14F-4D97-AF65-F5344CB8AC3E}">
        <p14:creationId xmlns:p14="http://schemas.microsoft.com/office/powerpoint/2010/main" val="376256225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12.21 A dial bore gauge is used to measure cylinders and other engine parts for out-of-round and taper conditions</a:t>
            </a:r>
            <a:endParaRPr lang="en-US" dirty="0">
              <a:latin typeface="+mj-lt"/>
            </a:endParaRPr>
          </a:p>
        </p:txBody>
      </p:sp>
      <p:pic>
        <p:nvPicPr>
          <p:cNvPr id="3" name="Picture 2" descr="A figure shows a dial bore gauge placed at the bottom of a cylinder bore and lifted up till the top of the bore to measure any out-of-roundness or tap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60714" y="2278724"/>
            <a:ext cx="3222571" cy="3882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819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t>Why does a </a:t>
            </a:r>
            <a:r>
              <a:rPr lang="en-US" sz="4000" dirty="0"/>
              <a:t>dial bore gauge has to be set to a </a:t>
            </a:r>
            <a:r>
              <a:rPr lang="en-US" sz="4000" dirty="0" smtClean="0"/>
              <a:t>dimension before using?</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938992"/>
          </a:xfrm>
          <a:prstGeom prst="rect">
            <a:avLst/>
          </a:prstGeom>
        </p:spPr>
        <p:txBody>
          <a:bodyPr wrap="square">
            <a:spAutoFit/>
          </a:bodyPr>
          <a:lstStyle/>
          <a:p>
            <a:r>
              <a:rPr lang="en-US" sz="4000" dirty="0" smtClean="0"/>
              <a:t>Because </a:t>
            </a:r>
            <a:r>
              <a:rPr lang="en-US" sz="4000" dirty="0"/>
              <a:t>it shows the difference in</a:t>
            </a:r>
          </a:p>
          <a:p>
            <a:r>
              <a:rPr lang="en-US" sz="4000" dirty="0"/>
              <a:t>cylinder or bore, rather than </a:t>
            </a:r>
            <a:r>
              <a:rPr lang="en-US" sz="4000" dirty="0" smtClean="0"/>
              <a:t>an actual </a:t>
            </a:r>
            <a:r>
              <a:rPr lang="en-US" sz="4000" dirty="0"/>
              <a:t>measurement.</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METRIC SYSTEM OF MEASURE</a:t>
            </a:r>
            <a:endParaRPr lang="en-US" dirty="0">
              <a:latin typeface="+mj-lt"/>
            </a:endParaRPr>
          </a:p>
        </p:txBody>
      </p:sp>
      <p:sp>
        <p:nvSpPr>
          <p:cNvPr id="26627" name="Content Placeholder 2"/>
          <p:cNvSpPr>
            <a:spLocks noGrp="1"/>
          </p:cNvSpPr>
          <p:nvPr>
            <p:ph idx="1"/>
          </p:nvPr>
        </p:nvSpPr>
        <p:spPr>
          <a:xfrm>
            <a:off x="457200" y="1600200"/>
            <a:ext cx="8077200" cy="4525963"/>
          </a:xfrm>
        </p:spPr>
        <p:txBody>
          <a:bodyPr/>
          <a:lstStyle/>
          <a:p>
            <a:r>
              <a:rPr lang="en-US" sz="2400" dirty="0" smtClean="0"/>
              <a:t>Created in late 1700s in France</a:t>
            </a:r>
          </a:p>
          <a:p>
            <a:r>
              <a:rPr lang="en-US" sz="2400" dirty="0" smtClean="0"/>
              <a:t>1 meter equals 1/40,000,000 of the circumference of the earth.</a:t>
            </a:r>
          </a:p>
          <a:p>
            <a:r>
              <a:rPr lang="en-US" sz="2400" dirty="0" smtClean="0"/>
              <a:t>Common Prefixes:</a:t>
            </a:r>
          </a:p>
          <a:p>
            <a:pPr lvl="1"/>
            <a:r>
              <a:rPr lang="en-US" dirty="0"/>
              <a:t>m = </a:t>
            </a:r>
            <a:r>
              <a:rPr lang="en-US" dirty="0" err="1"/>
              <a:t>milli</a:t>
            </a:r>
            <a:r>
              <a:rPr lang="en-US" dirty="0"/>
              <a:t> = 1/1,000</a:t>
            </a:r>
          </a:p>
          <a:p>
            <a:pPr lvl="1"/>
            <a:r>
              <a:rPr lang="en-US" dirty="0"/>
              <a:t>k = kilo = 1,000</a:t>
            </a:r>
          </a:p>
          <a:p>
            <a:pPr lvl="1"/>
            <a:r>
              <a:rPr lang="en-US" dirty="0"/>
              <a:t>M = mega = </a:t>
            </a:r>
            <a:r>
              <a:rPr lang="en-US" dirty="0" smtClean="0"/>
              <a:t>1,000,000</a:t>
            </a:r>
          </a:p>
          <a:p>
            <a:endParaRPr lang="en-US" sz="2400" dirty="0"/>
          </a:p>
        </p:txBody>
      </p:sp>
    </p:spTree>
    <p:extLst>
      <p:ext uri="{BB962C8B-B14F-4D97-AF65-F5344CB8AC3E}">
        <p14:creationId xmlns:p14="http://schemas.microsoft.com/office/powerpoint/2010/main" val="6186104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1700213"/>
            <a:ext cx="6172200"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LINEAR MEASUREMENTS (TAPE MEASURE/RULE)</a:t>
            </a:r>
            <a:endParaRPr lang="en-US" dirty="0">
              <a:latin typeface="+mj-lt"/>
            </a:endParaRPr>
          </a:p>
        </p:txBody>
      </p:sp>
      <p:sp>
        <p:nvSpPr>
          <p:cNvPr id="3" name="Content Placeholder 2"/>
          <p:cNvSpPr>
            <a:spLocks noGrp="1"/>
          </p:cNvSpPr>
          <p:nvPr>
            <p:ph idx="1"/>
          </p:nvPr>
        </p:nvSpPr>
        <p:spPr/>
        <p:txBody>
          <a:bodyPr/>
          <a:lstStyle/>
          <a:p>
            <a:r>
              <a:rPr lang="en-US" dirty="0" smtClean="0"/>
              <a:t>Measure or rule divided into smaller units.</a:t>
            </a:r>
          </a:p>
          <a:p>
            <a:r>
              <a:rPr lang="en-US" dirty="0" smtClean="0"/>
              <a:t>Many be fraction, metric, or both.</a:t>
            </a:r>
          </a:p>
          <a:p>
            <a:r>
              <a:rPr lang="en-US" dirty="0" smtClean="0"/>
              <a:t>Typically largest units of measure are:</a:t>
            </a:r>
          </a:p>
          <a:p>
            <a:pPr lvl="1"/>
            <a:r>
              <a:rPr lang="en-US" dirty="0" smtClean="0"/>
              <a:t>Inches</a:t>
            </a:r>
          </a:p>
          <a:p>
            <a:pPr lvl="1"/>
            <a:r>
              <a:rPr lang="en-US" dirty="0" smtClean="0"/>
              <a:t>Centimeters</a:t>
            </a:r>
          </a:p>
          <a:p>
            <a:pPr lvl="1"/>
            <a:endParaRPr lang="en-US" dirty="0"/>
          </a:p>
        </p:txBody>
      </p:sp>
    </p:spTree>
    <p:extLst>
      <p:ext uri="{BB962C8B-B14F-4D97-AF65-F5344CB8AC3E}">
        <p14:creationId xmlns:p14="http://schemas.microsoft.com/office/powerpoint/2010/main" val="4110038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dirty="0">
                <a:latin typeface="+mj-lt"/>
              </a:rPr>
              <a:t>Figure 12.1 A rule showing that the larger the division, the longer the line</a:t>
            </a:r>
            <a:endParaRPr lang="en-US" dirty="0">
              <a:latin typeface="+mj-lt"/>
            </a:endParaRPr>
          </a:p>
        </p:txBody>
      </p:sp>
      <p:pic>
        <p:nvPicPr>
          <p:cNvPr id="5" name="Picture 2" descr="A photo shows an enlarged view of a ruler depicting the size of the lines of measures based on their divisions. The units of measure starting with the largest lines are as follows: 1 inch, 1 by 2 inch, 1 by 4 inch, 1 by 8 inch, and 1 by 16 inch."/>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18093" y="1466575"/>
            <a:ext cx="3507815" cy="4697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100" dirty="0">
                <a:latin typeface="+mj-lt"/>
              </a:rPr>
              <a:t>Figure 12.2 A plastic rule that has both inches and </a:t>
            </a:r>
            <a:r>
              <a:rPr lang="en-IN" sz="2100" dirty="0" err="1">
                <a:latin typeface="+mj-lt"/>
              </a:rPr>
              <a:t>centimeters</a:t>
            </a:r>
            <a:r>
              <a:rPr lang="en-IN" sz="2100" dirty="0">
                <a:latin typeface="+mj-lt"/>
              </a:rPr>
              <a:t>. Each line between the numbers on the </a:t>
            </a:r>
            <a:r>
              <a:rPr lang="en-IN" sz="2100" dirty="0" err="1">
                <a:latin typeface="+mj-lt"/>
              </a:rPr>
              <a:t>centimeters</a:t>
            </a:r>
            <a:r>
              <a:rPr lang="en-IN" sz="2100" dirty="0">
                <a:latin typeface="+mj-lt"/>
              </a:rPr>
              <a:t> represents 1 </a:t>
            </a:r>
            <a:r>
              <a:rPr lang="en-IN" sz="2100" dirty="0" err="1">
                <a:latin typeface="+mj-lt"/>
              </a:rPr>
              <a:t>millimeter</a:t>
            </a:r>
            <a:r>
              <a:rPr lang="en-IN" sz="2100" dirty="0">
                <a:latin typeface="+mj-lt"/>
              </a:rPr>
              <a:t> because there are 10 </a:t>
            </a:r>
            <a:r>
              <a:rPr lang="en-IN" sz="2100" dirty="0" err="1">
                <a:latin typeface="+mj-lt"/>
              </a:rPr>
              <a:t>millimeters</a:t>
            </a:r>
            <a:r>
              <a:rPr lang="en-IN" sz="2100" dirty="0">
                <a:latin typeface="+mj-lt"/>
              </a:rPr>
              <a:t> in 1 </a:t>
            </a:r>
            <a:r>
              <a:rPr lang="en-IN" sz="2100" dirty="0" err="1">
                <a:latin typeface="+mj-lt"/>
              </a:rPr>
              <a:t>centimeter</a:t>
            </a:r>
            <a:endParaRPr lang="en-US" sz="2100" dirty="0">
              <a:latin typeface="+mj-lt"/>
            </a:endParaRPr>
          </a:p>
        </p:txBody>
      </p:sp>
      <p:pic>
        <p:nvPicPr>
          <p:cNvPr id="6" name="Picture 2" descr="Photo of a plastic rule with inches on top and centimeters on the bottom. The centimeter scale has 10 lines between each numb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92936" y="2476500"/>
            <a:ext cx="635812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MICROMETER</a:t>
            </a:r>
            <a:endParaRPr lang="en-US" dirty="0">
              <a:latin typeface="+mj-lt"/>
            </a:endParaRPr>
          </a:p>
        </p:txBody>
      </p:sp>
      <p:sp>
        <p:nvSpPr>
          <p:cNvPr id="28675" name="Content Placeholder 2"/>
          <p:cNvSpPr>
            <a:spLocks noGrp="1"/>
          </p:cNvSpPr>
          <p:nvPr>
            <p:ph idx="1"/>
          </p:nvPr>
        </p:nvSpPr>
        <p:spPr>
          <a:xfrm>
            <a:off x="228600" y="1600200"/>
            <a:ext cx="8458200" cy="4525963"/>
          </a:xfrm>
        </p:spPr>
        <p:txBody>
          <a:bodyPr/>
          <a:lstStyle/>
          <a:p>
            <a:r>
              <a:rPr lang="en-US" dirty="0" smtClean="0"/>
              <a:t>The most used measuring tool in engine service and repair.</a:t>
            </a:r>
          </a:p>
          <a:p>
            <a:r>
              <a:rPr lang="en-US" dirty="0" smtClean="0"/>
              <a:t>Accurate to 1/10,000 of an inch or .001mm.</a:t>
            </a:r>
          </a:p>
          <a:p>
            <a:r>
              <a:rPr lang="en-US" dirty="0" smtClean="0"/>
              <a:t>Multiple sizes depending on measurement.</a:t>
            </a:r>
          </a:p>
          <a:p>
            <a:r>
              <a:rPr lang="en-US" dirty="0" smtClean="0"/>
              <a:t>Most automotive micrometers contain a ratchet stop.</a:t>
            </a:r>
          </a:p>
          <a:p>
            <a:r>
              <a:rPr lang="en-US" dirty="0" smtClean="0"/>
              <a:t>Newer models have a digital display.</a:t>
            </a:r>
          </a:p>
          <a:p>
            <a:endParaRPr lang="en-US" dirty="0" smtClean="0"/>
          </a:p>
          <a:p>
            <a:endParaRPr lang="en-US" dirty="0" smtClean="0"/>
          </a:p>
          <a:p>
            <a:endParaRPr lang="en-US" dirty="0"/>
          </a:p>
        </p:txBody>
      </p:sp>
    </p:spTree>
    <p:extLst>
      <p:ext uri="{BB962C8B-B14F-4D97-AF65-F5344CB8AC3E}">
        <p14:creationId xmlns:p14="http://schemas.microsoft.com/office/powerpoint/2010/main" val="72669597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583</TotalTime>
  <Words>1102</Words>
  <Application>Microsoft Office PowerPoint</Application>
  <PresentationFormat>On-screen Show (4:3)</PresentationFormat>
  <Paragraphs>108</Paragraphs>
  <Slides>40</Slides>
  <Notes>0</Notes>
  <HiddenSlides>0</HiddenSlides>
  <MMClips>0</MMClips>
  <ScaleCrop>false</ScaleCrop>
  <HeadingPairs>
    <vt:vector size="4" baseType="variant">
      <vt:variant>
        <vt:lpstr>Theme</vt:lpstr>
      </vt:variant>
      <vt:variant>
        <vt:i4>5</vt:i4>
      </vt:variant>
      <vt:variant>
        <vt:lpstr>Slide Titles</vt:lpstr>
      </vt:variant>
      <vt:variant>
        <vt:i4>40</vt:i4>
      </vt:variant>
    </vt:vector>
  </HeadingPairs>
  <TitlesOfParts>
    <vt:vector size="45" baseType="lpstr">
      <vt:lpstr>Office Theme</vt:lpstr>
      <vt:lpstr>508 Lecture</vt:lpstr>
      <vt:lpstr>2_508 Lecture</vt:lpstr>
      <vt:lpstr>3_508 Lecture</vt:lpstr>
      <vt:lpstr>4_508 Lecture</vt:lpstr>
      <vt:lpstr>Automotive Technology Principles, Diagnosis, and Service</vt:lpstr>
      <vt:lpstr>LEARNING OBJECTIVES </vt:lpstr>
      <vt:lpstr>ENGLISH CUSTOMARY MEASURING SYSTEM</vt:lpstr>
      <vt:lpstr>METRIC SYSTEM OF MEASURE</vt:lpstr>
      <vt:lpstr>FREQUENTLY ASKED QUESTION</vt:lpstr>
      <vt:lpstr>LINEAR MEASUREMENTS (TAPE MEASURE/RULE)</vt:lpstr>
      <vt:lpstr>Figure 12.1 A rule showing that the larger the division, the longer the line</vt:lpstr>
      <vt:lpstr>Figure 12.2 A plastic rule that has both inches and centimeters. Each line between the numbers on the centimeters represents 1 millimeter because there are 10 millimeters in 1 centimeter</vt:lpstr>
      <vt:lpstr>MICROMETER</vt:lpstr>
      <vt:lpstr>Figure 12.3 A typical micrometer showing the names of the parts. The sleeve may also be called the barrel or stock</vt:lpstr>
      <vt:lpstr>Figure 12.4 All micrometers should be checked and calibrated as needed using a gauge rod</vt:lpstr>
      <vt:lpstr>Figure 12.5 The three micrometer readings are (a) 0.0212 inch; (b) 0.0775 inch; (c) 0.5280 inch. These measurements used the vernier scale on the sleeve to arrive at the ten-thousandth measurement. The number that is aligned represents the digit in the ten-thousandth place</vt:lpstr>
      <vt:lpstr>Figure 12.6 Metric micrometer readings that use the vernier scale on the sleeve to read to the nearest 0.001 millimeter. The arrows point to the final reading for each of the three examples</vt:lpstr>
      <vt:lpstr>QUESTION 1: ?</vt:lpstr>
      <vt:lpstr>ANSWER 1:</vt:lpstr>
      <vt:lpstr>Figure 12.7 Using a micrometer to measure the main bearing journal for out-of-round and taper</vt:lpstr>
      <vt:lpstr>Figure 12.8 Crankshaft journal measurements. Each journal should be measured in at least six locations, but also in position A and position B and at 120-degree intervals around the journal</vt:lpstr>
      <vt:lpstr>Figure 12.9 Camshaft journals should be measured in three locations, 120 degrees apart, to check for out-of-round</vt:lpstr>
      <vt:lpstr>Figure 12.10 Checking a camshaft for wear by measuring the lobe height with a micrometer</vt:lpstr>
      <vt:lpstr>Figure 12.11 A digital readout depth micrometer</vt:lpstr>
      <vt:lpstr>Telescopic Gauge</vt:lpstr>
      <vt:lpstr>Figure 12.12 When the head is first removed, the cylinder taper and out-of-round should be checked below the ridge (a) and above the piston when it is at the bottom of the stroke (b)</vt:lpstr>
      <vt:lpstr>Figure 12.13 (a) A telescopic gauge being used to measure the inside diameter (ID) of a camshaft bearing. (b) An outside micrometer used to measure the telescopic gauge</vt:lpstr>
      <vt:lpstr>Figure 12.14 Cutaway of a valve guide with a small hole gauge adjusted to the hole diameter</vt:lpstr>
      <vt:lpstr>Figure 12.15 The outside of a small hole gauge being measured with a micrometer</vt:lpstr>
      <vt:lpstr>Figure 12.16 (a) A typical dial caliper. This is a very useful measuring tool for automotive engine work because it is capable of measuring inside, outside, and depth measurements. (b) To read a dial caliper, simply add the reading on the blade to the reading on the dial</vt:lpstr>
      <vt:lpstr>FEELER GAUGE</vt:lpstr>
      <vt:lpstr>Figure 12.17 A group of feeler gauges (also known as thickness gauges) used to measure between two parts. The long gauges on the bottom are used to measure the piston-to-cylinder wall clearance</vt:lpstr>
      <vt:lpstr>Figure 12.18 A feeler gauge, also called a thickness gauge, is used to measure the small clearances, such as the end gap of a piston ring</vt:lpstr>
      <vt:lpstr> STRAIGHTEDGE</vt:lpstr>
      <vt:lpstr>Figure 12.19 A straightedge is used with a feeler gauge to determine if a cylinder head is warped or twisted</vt:lpstr>
      <vt:lpstr>QUESTION 2: ?</vt:lpstr>
      <vt:lpstr>ANSWER 2:</vt:lpstr>
      <vt:lpstr> DIAL INDICATOR</vt:lpstr>
      <vt:lpstr>Figure 12.20 A dial indicator is used to measure valve lift during flow testing of a high-performance cylinder head</vt:lpstr>
      <vt:lpstr> DIAL BORE GAUGE</vt:lpstr>
      <vt:lpstr>Figure 12.21 A dial bore gauge is used to measure cylinders and other engine parts for out-of-round and taper conditions</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12</dc:title>
  <dc:creator>Curt &amp; Tammy</dc:creator>
  <cp:lastModifiedBy>Curt &amp; Tammy</cp:lastModifiedBy>
  <cp:revision>56</cp:revision>
  <dcterms:created xsi:type="dcterms:W3CDTF">2018-09-25T19:30:15Z</dcterms:created>
  <dcterms:modified xsi:type="dcterms:W3CDTF">2019-01-16T00:52:46Z</dcterms:modified>
</cp:coreProperties>
</file>