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65" r:id="rId12"/>
    <p:sldId id="366" r:id="rId13"/>
    <p:sldId id="367" r:id="rId14"/>
    <p:sldId id="368" r:id="rId15"/>
    <p:sldId id="316" r:id="rId16"/>
    <p:sldId id="317" r:id="rId17"/>
    <p:sldId id="326" r:id="rId18"/>
    <p:sldId id="327" r:id="rId19"/>
    <p:sldId id="328" r:id="rId20"/>
    <p:sldId id="329" r:id="rId21"/>
    <p:sldId id="330" r:id="rId22"/>
    <p:sldId id="331" r:id="rId23"/>
    <p:sldId id="332" r:id="rId24"/>
    <p:sldId id="333" r:id="rId25"/>
    <p:sldId id="334" r:id="rId26"/>
    <p:sldId id="335" r:id="rId27"/>
    <p:sldId id="272" r:id="rId28"/>
    <p:sldId id="336" r:id="rId29"/>
    <p:sldId id="337" r:id="rId30"/>
    <p:sldId id="267" r:id="rId31"/>
    <p:sldId id="268" r:id="rId32"/>
    <p:sldId id="369" r:id="rId33"/>
    <p:sldId id="370" r:id="rId34"/>
    <p:sldId id="338" r:id="rId35"/>
    <p:sldId id="339" r:id="rId36"/>
    <p:sldId id="340" r:id="rId37"/>
    <p:sldId id="341" r:id="rId38"/>
    <p:sldId id="342" r:id="rId39"/>
    <p:sldId id="343" r:id="rId40"/>
    <p:sldId id="371" r:id="rId41"/>
    <p:sldId id="372" r:id="rId42"/>
    <p:sldId id="373" r:id="rId43"/>
    <p:sldId id="374" r:id="rId44"/>
    <p:sldId id="375"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76" r:id="rId59"/>
    <p:sldId id="379" r:id="rId60"/>
    <p:sldId id="274" r:id="rId61"/>
    <p:sldId id="357" r:id="rId62"/>
    <p:sldId id="358" r:id="rId63"/>
    <p:sldId id="359" r:id="rId64"/>
    <p:sldId id="360" r:id="rId65"/>
    <p:sldId id="286" r:id="rId66"/>
    <p:sldId id="287" r:id="rId67"/>
    <p:sldId id="378" r:id="rId68"/>
    <p:sldId id="361" r:id="rId69"/>
    <p:sldId id="377" r:id="rId70"/>
    <p:sldId id="362" r:id="rId71"/>
    <p:sldId id="363" r:id="rId72"/>
    <p:sldId id="364" r:id="rId73"/>
    <p:sldId id="299" r:id="rId74"/>
    <p:sldId id="300" r:id="rId75"/>
    <p:sldId id="325"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119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Electronic Suspension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097280"/>
          </a:xfrm>
        </p:spPr>
        <p:txBody>
          <a:bodyPr/>
          <a:lstStyle/>
          <a:p>
            <a:r>
              <a:rPr lang="en-IN" dirty="0">
                <a:latin typeface="+mj-lt"/>
              </a:rPr>
              <a:t>Figure 119.2 </a:t>
            </a:r>
            <a:r>
              <a:rPr lang="en-US" dirty="0">
                <a:latin typeface="+mj-lt"/>
              </a:rPr>
              <a:t>Input devices monitor conditions and provide information to the electronic control module, which processes the information and operates the actuators to control the movement of the suspension</a:t>
            </a:r>
            <a:endParaRPr lang="en-US" dirty="0">
              <a:latin typeface="+mj-lt"/>
            </a:endParaRPr>
          </a:p>
        </p:txBody>
      </p:sp>
      <p:pic>
        <p:nvPicPr>
          <p:cNvPr id="6" name="Picture 2" descr="From the flow chart, the processes of ECM’s interaction with actuators can be listed as below. &#10;1) Sensors gather information.&#10;2) Electronic control module (ECM) processes information. &#10;3) Actuators respond to signal.&#10;4) Suspension system provides appropriate damping or spring rat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86660" y="1676400"/>
            <a:ext cx="1570680" cy="433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 </a:t>
            </a:r>
            <a:r>
              <a:rPr lang="en-US" sz="2400" dirty="0">
                <a:latin typeface="+mj-lt"/>
              </a:rPr>
              <a:t>A typical electronic suspension height sensor, which bolts to the body and connects to the lower control arm through a control link and lever</a:t>
            </a:r>
            <a:endParaRPr lang="en-US" sz="2400" dirty="0">
              <a:latin typeface="+mj-lt"/>
            </a:endParaRPr>
          </a:p>
        </p:txBody>
      </p:sp>
      <p:pic>
        <p:nvPicPr>
          <p:cNvPr id="4" name="Picture 2" descr="The figure shows a wheel assembly with a pivot-base strut attached to the knuckle and wheel hub. A height sensor casing is bolted to the body of the vehicle. The casing has a sensor lever attached to the lower control arm through a control link.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06959" y="1828800"/>
            <a:ext cx="4930082" cy="405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119.4  When suspension action moves the lever, it rotates the slotted disc and varies how much of the photo transistor is exposed to the LEDs, which vary the input signal</a:t>
            </a:r>
            <a:endParaRPr lang="en-US" sz="2000" dirty="0">
              <a:latin typeface="+mj-lt"/>
            </a:endParaRPr>
          </a:p>
        </p:txBody>
      </p:sp>
      <p:pic>
        <p:nvPicPr>
          <p:cNvPr id="3" name="Picture 3" descr="The figure shows a slotted disc with the sensor lever attached to it. The slotted disc has a strip of phototransistors and LEDs positioned opposite each other on each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3998" y="2049543"/>
            <a:ext cx="6559927" cy="4104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46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a:latin typeface="+mj-lt"/>
              </a:rPr>
              <a:t>Figure 119.5 </a:t>
            </a:r>
            <a:r>
              <a:rPr lang="fr-FR" sz="2400" dirty="0" err="1">
                <a:latin typeface="+mj-lt"/>
              </a:rPr>
              <a:t>Typical</a:t>
            </a:r>
            <a:r>
              <a:rPr lang="fr-FR" sz="2400" dirty="0">
                <a:latin typeface="+mj-lt"/>
              </a:rPr>
              <a:t> suspension position </a:t>
            </a:r>
            <a:r>
              <a:rPr lang="fr-FR" sz="2400" dirty="0" err="1">
                <a:latin typeface="+mj-lt"/>
              </a:rPr>
              <a:t>sensor</a:t>
            </a:r>
            <a:endParaRPr lang="en-US" dirty="0">
              <a:latin typeface="+mj-lt"/>
            </a:endParaRPr>
          </a:p>
        </p:txBody>
      </p:sp>
      <p:pic>
        <p:nvPicPr>
          <p:cNvPr id="3" name="Picture 2" descr="A figure shows a suspension position sensor mounted on the strut which is connected to the vehicle body and the lower control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1667" y="1486826"/>
            <a:ext cx="5380666" cy="467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47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119.6 </a:t>
            </a:r>
            <a:r>
              <a:rPr lang="en-US" sz="2400" dirty="0">
                <a:latin typeface="+mj-lt"/>
              </a:rPr>
              <a:t>A three-wire suspension position sensor schematic</a:t>
            </a:r>
            <a:endParaRPr lang="en-US" dirty="0">
              <a:latin typeface="+mj-lt"/>
            </a:endParaRPr>
          </a:p>
        </p:txBody>
      </p:sp>
      <p:pic>
        <p:nvPicPr>
          <p:cNvPr id="3" name="Picture 2" descr="The schematic diagram shows a suspension position sensor connected to the electronic suspension control (ESC) module. The suspension sensor has a moveable iron core linked to the sensor component, potentiometer. The suspension sensor in the diagram is a three-wire potentiometer type, with the first wire connected to the ground, second wire to the reference voltage and the third to the voltage sensing circuit in the ESC module. A 5 volt regulator connected to B plus terminal provides the reference voltage to the suspension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8850" y="1498600"/>
            <a:ext cx="5726301" cy="466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1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119.7 </a:t>
            </a:r>
            <a:r>
              <a:rPr lang="en-US" sz="2400" dirty="0">
                <a:latin typeface="+mj-lt"/>
              </a:rPr>
              <a:t>A suspension height sensor</a:t>
            </a:r>
            <a:endParaRPr lang="en-US" dirty="0">
              <a:latin typeface="+mj-lt"/>
            </a:endParaRPr>
          </a:p>
        </p:txBody>
      </p:sp>
      <p:pic>
        <p:nvPicPr>
          <p:cNvPr id="3" name="Picture 2" descr="A photo shows a height sensor bolted to the vehicle body. The height sensor has a lever attached to the control arm through a control li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3109" y="1600200"/>
            <a:ext cx="6217782" cy="4669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7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119.8 </a:t>
            </a:r>
            <a:r>
              <a:rPr lang="en-US" sz="2000" dirty="0">
                <a:latin typeface="+mj-lt"/>
              </a:rPr>
              <a:t>The steering wheel position (hand wheel position) sensor wiring schematic and how the signal varies with the direction that the steering wheel is turned</a:t>
            </a:r>
            <a:endParaRPr lang="en-US" sz="2000" dirty="0">
              <a:latin typeface="+mj-lt"/>
            </a:endParaRPr>
          </a:p>
        </p:txBody>
      </p:sp>
      <p:pic>
        <p:nvPicPr>
          <p:cNvPr id="3" name="Picture 2" descr="The schematic diagram shows a steering wheel position sensor connected to the electronic brake traction control module (EBTCM). The sensor is similar to the three wire potentiometer and has the first wire connected to the reference voltage, second wire connected to the ground and the third wire connected to the voltage sensing circuit. A 5 volt regulator connected to B plus terminal provides the reference voltage to the sensor. Also, there are two phase signal switches, phase A signal and phase B signal, in the steering wheel sensor which are connected to a circuit in the EBTCM. Phase A signal and phase B signal are digital signals. The figure shows two square wave signals produced by the sensor. These signals oscillate between high and low.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5273" y="1880710"/>
            <a:ext cx="3853455" cy="428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05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119.9 </a:t>
            </a:r>
            <a:r>
              <a:rPr lang="en-US" sz="2400" dirty="0">
                <a:latin typeface="+mj-lt"/>
              </a:rPr>
              <a:t>The </a:t>
            </a:r>
            <a:r>
              <a:rPr lang="en-US" sz="2400" dirty="0" err="1">
                <a:latin typeface="+mj-lt"/>
              </a:rPr>
              <a:t>handwheel</a:t>
            </a:r>
            <a:r>
              <a:rPr lang="en-US" sz="2400" dirty="0">
                <a:latin typeface="+mj-lt"/>
              </a:rPr>
              <a:t> position sensor is located at the base of the steering column</a:t>
            </a:r>
            <a:endParaRPr lang="en-US" dirty="0">
              <a:latin typeface="+mj-lt"/>
            </a:endParaRPr>
          </a:p>
        </p:txBody>
      </p:sp>
      <p:pic>
        <p:nvPicPr>
          <p:cNvPr id="3" name="Picture 2" descr="A figure shows a hand-wheel position sensor and its position on the steering column. The sensor looks like a bearing and is located at the base of the steering colum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43331" y="1785743"/>
            <a:ext cx="4057339" cy="437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3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119.10 </a:t>
            </a:r>
            <a:r>
              <a:rPr lang="en-US" sz="2400" dirty="0">
                <a:latin typeface="+mj-lt"/>
              </a:rPr>
              <a:t>Steering wheel (hand wheel) position sensor schematic</a:t>
            </a:r>
            <a:endParaRPr lang="en-US" dirty="0">
              <a:latin typeface="+mj-lt"/>
            </a:endParaRPr>
          </a:p>
        </p:txBody>
      </p:sp>
      <p:pic>
        <p:nvPicPr>
          <p:cNvPr id="3" name="Picture 2" descr="The schematic diagram shows a steering wheel position sensor connected to the electronic brake traction control module (EBTCM). The sensor is similar to the three wire potentiometer and has a single phase signal switch. There are two potentiometers which are connected in parallel to each other and wire connecting the switch is connected to the ground. A reference voltage is applied to both the potentiometer sensors. The output from first potentiometer sensor, sensor signal A goes to the second circuit inside the EBTCM. The output from second potentiometer sensor, sensor signal B goes to the voltage sensing circuit.  A 5 volt regulator connected to B plus terminal provides the reference voltage to both the sensor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0690" y="1490595"/>
            <a:ext cx="6122620" cy="466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0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119.11 </a:t>
            </a:r>
            <a:r>
              <a:rPr lang="en-US" sz="2400" dirty="0">
                <a:latin typeface="+mj-lt"/>
              </a:rPr>
              <a:t>The VS sensor information is transmitted to the EBCM by Class 2 serial data</a:t>
            </a:r>
            <a:endParaRPr lang="en-US" dirty="0">
              <a:latin typeface="+mj-lt"/>
            </a:endParaRPr>
          </a:p>
        </p:txBody>
      </p:sp>
      <p:pic>
        <p:nvPicPr>
          <p:cNvPr id="3" name="Picture 2" descr="A vehicle speed sensor has two wires from the sensing element connected to a voltage sensing circuit in the powertrain control module (PCM). A comm dip integrated circuit (IC) in the PCM sends class 2 data to the comm dip IC in the electronic brake traction control module (EBTC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0800" y="1619250"/>
            <a:ext cx="5002401" cy="453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6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119.1</a:t>
            </a:r>
            <a:r>
              <a:rPr lang="en-US" dirty="0" smtClean="0"/>
              <a:t> </a:t>
            </a:r>
            <a:r>
              <a:rPr lang="en-US" dirty="0"/>
              <a:t>Discuss the need for electronic suspension systems</a:t>
            </a:r>
            <a:r>
              <a:rPr lang="en-US" dirty="0" smtClean="0"/>
              <a:t>.</a:t>
            </a:r>
          </a:p>
          <a:p>
            <a:pPr marL="0" indent="0">
              <a:buNone/>
            </a:pPr>
            <a:r>
              <a:rPr lang="en-US" b="1" dirty="0" smtClean="0">
                <a:solidFill>
                  <a:srgbClr val="005A70"/>
                </a:solidFill>
              </a:rPr>
              <a:t>119.2  </a:t>
            </a:r>
            <a:r>
              <a:rPr lang="en-US" dirty="0"/>
              <a:t>Explain the characteristics of the various sensors used </a:t>
            </a:r>
            <a:r>
              <a:rPr lang="en-US" dirty="0" smtClean="0"/>
              <a:t>for electronic </a:t>
            </a:r>
            <a:r>
              <a:rPr lang="en-US" dirty="0"/>
              <a:t>suspension control.</a:t>
            </a:r>
            <a:r>
              <a:rPr lang="en-US" dirty="0" smtClean="0"/>
              <a:t>.</a:t>
            </a:r>
            <a:endParaRPr lang="en-US" dirty="0"/>
          </a:p>
          <a:p>
            <a:pPr marL="0" indent="0">
              <a:buNone/>
            </a:pPr>
            <a:r>
              <a:rPr lang="en-US" b="1" dirty="0" smtClean="0">
                <a:solidFill>
                  <a:srgbClr val="005A70"/>
                </a:solidFill>
              </a:rPr>
              <a:t>119.3  </a:t>
            </a:r>
            <a:r>
              <a:rPr lang="en-US" dirty="0"/>
              <a:t>Describe electronic suspension system actuators</a:t>
            </a:r>
            <a:r>
              <a:rPr lang="en-US" dirty="0" smtClean="0"/>
              <a:t>.</a:t>
            </a:r>
          </a:p>
          <a:p>
            <a:pPr marL="0" indent="0">
              <a:buNone/>
            </a:pPr>
            <a:r>
              <a:rPr lang="en-US" b="1" dirty="0" smtClean="0">
                <a:solidFill>
                  <a:schemeClr val="accent2"/>
                </a:solidFill>
              </a:rPr>
              <a:t>119.4</a:t>
            </a:r>
            <a:r>
              <a:rPr lang="en-US" dirty="0" smtClean="0"/>
              <a:t> </a:t>
            </a:r>
            <a:r>
              <a:rPr lang="en-US" dirty="0"/>
              <a:t>List the types of electronic suspension systems.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119.12 </a:t>
            </a:r>
            <a:r>
              <a:rPr lang="en-US" sz="2400" dirty="0">
                <a:latin typeface="+mj-lt"/>
              </a:rPr>
              <a:t>An air pressure sensor</a:t>
            </a:r>
            <a:endParaRPr lang="en-US" dirty="0">
              <a:latin typeface="+mj-lt"/>
            </a:endParaRPr>
          </a:p>
        </p:txBody>
      </p:sp>
      <p:pic>
        <p:nvPicPr>
          <p:cNvPr id="3" name="Picture 2" descr="The schematic diagram shows a pressure sensor mounted on the compressor assembly. The compressor assembly has a compressor connected to a motor and a filter. The air from the filter is connected to the pressure sensor which has a moveable iron core linked to the components. The pressure sensor is a three wire system which has a 5 volt reference voltage, a ground and a signal wire that sends feedback to the control module. A 5 volt regulator connected to B plus terminal provides the reference voltage to the suspension sens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9389" y="1479550"/>
            <a:ext cx="8125223" cy="468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3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119.13 </a:t>
            </a:r>
            <a:r>
              <a:rPr lang="en-US" sz="2400" dirty="0">
                <a:latin typeface="+mj-lt"/>
              </a:rPr>
              <a:t>A schematic showing the lateral acceleration sensor and the EBCM</a:t>
            </a:r>
            <a:endParaRPr lang="en-US" dirty="0">
              <a:latin typeface="+mj-lt"/>
            </a:endParaRPr>
          </a:p>
        </p:txBody>
      </p:sp>
      <p:pic>
        <p:nvPicPr>
          <p:cNvPr id="3" name="Picture 2" descr="The schematic diagram shows a lateral acceleration sensor connected to the electronic brake traction control module (EBTCM). The sensor is a three wire system which has a 5 volt reference voltage, a ground and a sensor signal wire that is connected to the voltage sensing circuit in the control module. A 5 volt regulator connected to B plus terminal provides the reference voltage to the suspension senso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4906" y="1748864"/>
            <a:ext cx="5674188" cy="440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347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8" y="1666875"/>
            <a:ext cx="58769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119.14 </a:t>
            </a:r>
            <a:r>
              <a:rPr lang="en-US" sz="1800" dirty="0">
                <a:latin typeface="+mj-lt"/>
              </a:rPr>
              <a:t>The lateral accelerometer sensor (G-sensor) is usually located under the center console. This sensor can be tested by unbolting the sensor, turning it on its side with the key on, engine off (KOEO), and looking at the scan tool data to verify that it reads 1 G</a:t>
            </a:r>
            <a:endParaRPr lang="en-US" sz="1800" dirty="0">
              <a:latin typeface="+mj-lt"/>
            </a:endParaRPr>
          </a:p>
        </p:txBody>
      </p:sp>
      <p:pic>
        <p:nvPicPr>
          <p:cNvPr id="3" name="Picture 2" descr="A photo shows a G-sensor bolted to the vehicle body under the center conso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0214" y="1981200"/>
            <a:ext cx="5323188" cy="399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36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119.15 </a:t>
            </a:r>
            <a:r>
              <a:rPr lang="en-US" sz="2400" dirty="0">
                <a:latin typeface="+mj-lt"/>
              </a:rPr>
              <a:t>Yaw rate sensor showing the typical location and schematic</a:t>
            </a:r>
            <a:endParaRPr lang="en-US" dirty="0">
              <a:latin typeface="+mj-lt"/>
            </a:endParaRPr>
          </a:p>
        </p:txBody>
      </p:sp>
      <p:pic>
        <p:nvPicPr>
          <p:cNvPr id="3" name="Picture 2" descr="The schematic diagram shows a yaw rate sensors located under the front seat and the package shelf in the rear end of the car.  In the schematics, the yaw rate sensor is connected to the electronic brake traction control module (EBTCM). The sensor is a three wire system which has a 5 volt reference voltage, a ground and a sensor signal wire that is connected to the voltage sensing circuit in the control module. A 5 volt regulator connected to B plus terminal provides the reference voltage to the suspension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949" y="2343151"/>
            <a:ext cx="8184103"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17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Yaw Rate  sensor?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To determine how far the vehicle has deviated from the driver’s intended direction.</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SUSPENSION SYSTEM ACTUATORS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sz="2300" dirty="0"/>
              <a:t>Actuators are usually inductive devices </a:t>
            </a:r>
            <a:r>
              <a:rPr lang="en-US" sz="2300" dirty="0" smtClean="0"/>
              <a:t>that operate </a:t>
            </a:r>
            <a:r>
              <a:rPr lang="en-US" sz="2300" dirty="0"/>
              <a:t>using an electromagnetic field</a:t>
            </a:r>
            <a:r>
              <a:rPr lang="en-US" sz="2300" dirty="0" smtClean="0"/>
              <a:t>.</a:t>
            </a:r>
          </a:p>
          <a:p>
            <a:r>
              <a:rPr lang="en-US" dirty="0" smtClean="0"/>
              <a:t>Solenoids</a:t>
            </a:r>
          </a:p>
          <a:p>
            <a:pPr lvl="1"/>
            <a:r>
              <a:rPr lang="en-US" sz="2300" dirty="0"/>
              <a:t>In a solenoid, the core of the electromagnet also </a:t>
            </a:r>
            <a:r>
              <a:rPr lang="en-US" sz="2300" dirty="0" smtClean="0"/>
              <a:t>acts as </a:t>
            </a:r>
            <a:r>
              <a:rPr lang="en-US" sz="2300" dirty="0"/>
              <a:t>a plunger to open and close a passage or to move a linkage</a:t>
            </a:r>
            <a:r>
              <a:rPr lang="en-US" sz="2300" dirty="0" smtClean="0"/>
              <a:t>.</a:t>
            </a:r>
          </a:p>
          <a:p>
            <a:pPr lvl="1"/>
            <a:r>
              <a:rPr lang="en-US" sz="2300" dirty="0"/>
              <a:t>When the solenoid is energized, current passes through the </a:t>
            </a:r>
            <a:r>
              <a:rPr lang="en-US" sz="2300" dirty="0" smtClean="0"/>
              <a:t>coil and </a:t>
            </a:r>
            <a:r>
              <a:rPr lang="en-US" sz="2300" dirty="0"/>
              <a:t>magnetizes the core</a:t>
            </a:r>
            <a:r>
              <a:rPr lang="en-US" sz="2300" dirty="0" smtClean="0"/>
              <a:t>.</a:t>
            </a:r>
          </a:p>
          <a:p>
            <a:pPr lvl="1"/>
            <a:r>
              <a:rPr lang="en-US" sz="2300" dirty="0" smtClean="0"/>
              <a:t>When de-energized, the spring returns the plunger to the default position.</a:t>
            </a:r>
          </a:p>
          <a:p>
            <a:pPr lvl="1"/>
            <a:endParaRPr lang="en-US" dirty="0"/>
          </a:p>
        </p:txBody>
      </p:sp>
    </p:spTree>
    <p:extLst>
      <p:ext uri="{BB962C8B-B14F-4D97-AF65-F5344CB8AC3E}">
        <p14:creationId xmlns:p14="http://schemas.microsoft.com/office/powerpoint/2010/main" val="608003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SUSPENSION SYSTEM </a:t>
            </a:r>
            <a:r>
              <a:rPr lang="en-US" dirty="0" smtClean="0">
                <a:latin typeface="+mj-lt"/>
              </a:rPr>
              <a:t>ACTUATORS (2 OF 2)</a:t>
            </a:r>
            <a:endParaRPr lang="en-US" dirty="0">
              <a:latin typeface="+mj-lt"/>
            </a:endParaRPr>
          </a:p>
        </p:txBody>
      </p:sp>
      <p:sp>
        <p:nvSpPr>
          <p:cNvPr id="3" name="Content Placeholder 2"/>
          <p:cNvSpPr>
            <a:spLocks noGrp="1"/>
          </p:cNvSpPr>
          <p:nvPr>
            <p:ph idx="1"/>
          </p:nvPr>
        </p:nvSpPr>
        <p:spPr/>
        <p:txBody>
          <a:bodyPr/>
          <a:lstStyle/>
          <a:p>
            <a:r>
              <a:rPr lang="en-US" dirty="0"/>
              <a:t>An airflow control valve is an example of a solenoid used </a:t>
            </a:r>
            <a:r>
              <a:rPr lang="en-US" dirty="0" smtClean="0"/>
              <a:t>in an </a:t>
            </a:r>
            <a:r>
              <a:rPr lang="en-US" dirty="0"/>
              <a:t>electronically controlled suspension</a:t>
            </a:r>
            <a:r>
              <a:rPr lang="en-US" dirty="0" smtClean="0"/>
              <a:t>.</a:t>
            </a:r>
          </a:p>
          <a:p>
            <a:pPr lvl="1"/>
            <a:r>
              <a:rPr lang="en-US" sz="2300" dirty="0"/>
              <a:t>As the solenoid plunger extends and retracts, it opens and closes </a:t>
            </a:r>
            <a:r>
              <a:rPr lang="en-US" sz="2300" dirty="0" smtClean="0"/>
              <a:t>air passages </a:t>
            </a:r>
            <a:r>
              <a:rPr lang="en-US" sz="2300" dirty="0"/>
              <a:t>between the system air-pressure tank and the air springs</a:t>
            </a:r>
            <a:r>
              <a:rPr lang="en-US" sz="2300" dirty="0" smtClean="0"/>
              <a:t>.</a:t>
            </a:r>
          </a:p>
          <a:p>
            <a:r>
              <a:rPr lang="en-US" dirty="0" smtClean="0"/>
              <a:t>Actuator Motors</a:t>
            </a:r>
          </a:p>
          <a:p>
            <a:pPr lvl="1"/>
            <a:r>
              <a:rPr lang="en-US" sz="2300" dirty="0"/>
              <a:t>A motor uses this principle to convert </a:t>
            </a:r>
            <a:r>
              <a:rPr lang="en-US" sz="2300" dirty="0" smtClean="0"/>
              <a:t>electrical energy </a:t>
            </a:r>
            <a:r>
              <a:rPr lang="en-US" sz="2300" dirty="0"/>
              <a:t>into mechanical movement</a:t>
            </a:r>
            <a:r>
              <a:rPr lang="en-US" sz="2300" dirty="0" smtClean="0"/>
              <a:t>.</a:t>
            </a:r>
          </a:p>
          <a:p>
            <a:pPr lvl="1"/>
            <a:r>
              <a:rPr lang="en-US" sz="2300" dirty="0"/>
              <a:t>An actuator motor uses a permanent </a:t>
            </a:r>
            <a:r>
              <a:rPr lang="en-US" sz="2300" dirty="0" smtClean="0"/>
              <a:t>magnet and </a:t>
            </a:r>
            <a:r>
              <a:rPr lang="en-US" sz="2300" dirty="0"/>
              <a:t>four stator coils to drive the air spring control rod.</a:t>
            </a:r>
            <a:endParaRPr lang="en-US" sz="2300" dirty="0"/>
          </a:p>
        </p:txBody>
      </p:sp>
    </p:spTree>
    <p:extLst>
      <p:ext uri="{BB962C8B-B14F-4D97-AF65-F5344CB8AC3E}">
        <p14:creationId xmlns:p14="http://schemas.microsoft.com/office/powerpoint/2010/main" val="156837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119.16 </a:t>
            </a:r>
            <a:r>
              <a:rPr lang="en-US" sz="2400" dirty="0">
                <a:latin typeface="+mj-lt"/>
              </a:rPr>
              <a:t>A magnetic field is created whenever an electrical current flows through a coil of wire wrapped around an iron core</a:t>
            </a:r>
            <a:endParaRPr lang="en-US" dirty="0">
              <a:latin typeface="+mj-lt"/>
            </a:endParaRPr>
          </a:p>
        </p:txBody>
      </p:sp>
      <p:pic>
        <p:nvPicPr>
          <p:cNvPr id="3" name="Picture 2" descr="A figure shows a magnetized iron core with a wire coiled around it. The coiled wire is attached to a battery and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445025"/>
            <a:ext cx="7620000" cy="37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0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sz="2700" b="1" dirty="0" smtClean="0">
                <a:solidFill>
                  <a:srgbClr val="005A70"/>
                </a:solidFill>
              </a:rPr>
              <a:t>119.5</a:t>
            </a:r>
            <a:r>
              <a:rPr lang="en-US" sz="2700" dirty="0" smtClean="0"/>
              <a:t> </a:t>
            </a:r>
            <a:r>
              <a:rPr lang="en-US" sz="2700" dirty="0"/>
              <a:t>Describe the parts and operation of the automatic level </a:t>
            </a:r>
            <a:r>
              <a:rPr lang="en-US" sz="2700" dirty="0" smtClean="0"/>
              <a:t>control system.</a:t>
            </a:r>
          </a:p>
          <a:p>
            <a:pPr marL="0" indent="0">
              <a:buNone/>
            </a:pPr>
            <a:r>
              <a:rPr lang="en-US" sz="2700" b="1" dirty="0" smtClean="0">
                <a:solidFill>
                  <a:srgbClr val="005A70"/>
                </a:solidFill>
              </a:rPr>
              <a:t>119.6</a:t>
            </a:r>
            <a:r>
              <a:rPr lang="en-US" sz="2700" dirty="0" smtClean="0"/>
              <a:t> </a:t>
            </a:r>
            <a:r>
              <a:rPr lang="en-US" sz="2700" dirty="0"/>
              <a:t>Explain the procedure to troubleshoot rear electric </a:t>
            </a:r>
            <a:r>
              <a:rPr lang="en-US" sz="2700" dirty="0" smtClean="0"/>
              <a:t>leveling systems.</a:t>
            </a:r>
          </a:p>
          <a:p>
            <a:pPr marL="0" indent="0">
              <a:buNone/>
            </a:pPr>
            <a:r>
              <a:rPr lang="en-US" sz="2700" b="1" dirty="0" smtClean="0">
                <a:solidFill>
                  <a:schemeClr val="accent2"/>
                </a:solidFill>
              </a:rPr>
              <a:t>119.7</a:t>
            </a:r>
            <a:r>
              <a:rPr lang="en-US" sz="2700" dirty="0" smtClean="0"/>
              <a:t>  </a:t>
            </a:r>
            <a:r>
              <a:rPr lang="en-US" sz="2700" dirty="0"/>
              <a:t>Explain how magneto-rheological shocks work</a:t>
            </a:r>
            <a:r>
              <a:rPr lang="en-US" sz="2700" dirty="0" smtClean="0"/>
              <a:t>.</a:t>
            </a:r>
          </a:p>
          <a:p>
            <a:pPr marL="0" indent="0">
              <a:buNone/>
            </a:pPr>
            <a:r>
              <a:rPr lang="en-US" sz="2700" b="1" dirty="0" smtClean="0">
                <a:solidFill>
                  <a:schemeClr val="accent2"/>
                </a:solidFill>
              </a:rPr>
              <a:t>119.8</a:t>
            </a:r>
            <a:r>
              <a:rPr lang="en-US" sz="2700" dirty="0" smtClean="0"/>
              <a:t> </a:t>
            </a:r>
            <a:r>
              <a:rPr lang="en-US" sz="2700" dirty="0"/>
              <a:t>This chapter will help prepare for ASE Suspension </a:t>
            </a:r>
            <a:r>
              <a:rPr lang="en-US" sz="2700" dirty="0" smtClean="0"/>
              <a:t>and Steering </a:t>
            </a:r>
            <a:r>
              <a:rPr lang="en-US" sz="2700" dirty="0"/>
              <a:t>(A4) certification content area “C” (</a:t>
            </a:r>
            <a:r>
              <a:rPr lang="en-US" sz="2700" dirty="0" smtClean="0"/>
              <a:t>Related Suspension </a:t>
            </a:r>
            <a:r>
              <a:rPr lang="en-US" sz="2700" dirty="0"/>
              <a:t>and Steering Service).</a:t>
            </a:r>
            <a:endParaRPr lang="en-US" sz="2700"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119.17 </a:t>
            </a:r>
            <a:r>
              <a:rPr lang="en-US" sz="2400" dirty="0">
                <a:latin typeface="+mj-lt"/>
              </a:rPr>
              <a:t>When magnets are near each other, like poles repel and opposite poles attract</a:t>
            </a:r>
            <a:endParaRPr lang="en-US" dirty="0">
              <a:latin typeface="+mj-lt"/>
            </a:endParaRPr>
          </a:p>
        </p:txBody>
      </p:sp>
      <p:pic>
        <p:nvPicPr>
          <p:cNvPr id="3" name="Picture 2" descr="A figure shows two magnets attracted to each other with opposite poles of both placed near each other. A third magnet repels the attracted magnets as same poles are placed toge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64" y="2880277"/>
            <a:ext cx="8169672" cy="116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5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119.18 </a:t>
            </a:r>
            <a:r>
              <a:rPr lang="en-US" sz="2000" dirty="0">
                <a:latin typeface="+mj-lt"/>
              </a:rPr>
              <a:t>When electrical current magnetizes the plunger in a solenoid, the magnetic field moves the plunger against spring force. With no current, the spring pushes the plunger back to its original position</a:t>
            </a:r>
            <a:endParaRPr lang="en-US" sz="2000" dirty="0">
              <a:latin typeface="+mj-lt"/>
            </a:endParaRPr>
          </a:p>
        </p:txBody>
      </p:sp>
      <p:pic>
        <p:nvPicPr>
          <p:cNvPr id="3" name="Picture 2" descr="The figure shows a cylindrically shaped core open at one end and connected to a metal plate via a spring on the other end. The core has an electromagnetic coiling around it, with the coil connected to a battery and ground. The core acts like a plunger and has lateral mov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3716" y="1836243"/>
            <a:ext cx="6816569" cy="431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941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119.19 </a:t>
            </a:r>
            <a:r>
              <a:rPr lang="en-US" sz="2000" dirty="0">
                <a:latin typeface="+mj-lt"/>
              </a:rPr>
              <a:t>This air supply solenoid blocks pressurized air from the air spring valves when off. The plunger pulls upward to allow airflow to the air spring valves when the solenoid is energized</a:t>
            </a:r>
            <a:endParaRPr lang="en-US" sz="2000" dirty="0">
              <a:latin typeface="+mj-lt"/>
            </a:endParaRPr>
          </a:p>
        </p:txBody>
      </p:sp>
      <p:pic>
        <p:nvPicPr>
          <p:cNvPr id="3" name="Picture 2" descr="The figure shows the airflow valve in two positions, with solenoid off and solenoid on. The valve has one input of pressurized air and two outputs, to the right air spring valve and to the left air spring valve. A solenoid plunger extends and retracts in the valve housing to stop or allow the air to pass to the air springs. In solenoid off position, the plunger blocks the path and doesn’t allow the air to pass and in the solenoid on position. The plunger retracts from the path and clears the path for the air to pass to the air sp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83620" y="1515538"/>
            <a:ext cx="2176760" cy="4628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4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119.20 </a:t>
            </a:r>
            <a:r>
              <a:rPr lang="en-US" sz="2400" dirty="0">
                <a:latin typeface="+mj-lt"/>
              </a:rPr>
              <a:t>An actuator motor uses a permanent magnet and four stator coils to drive the air spring control rod</a:t>
            </a:r>
            <a:endParaRPr lang="en-US" dirty="0">
              <a:latin typeface="+mj-lt"/>
            </a:endParaRPr>
          </a:p>
        </p:txBody>
      </p:sp>
      <p:pic>
        <p:nvPicPr>
          <p:cNvPr id="3" name="Picture 2" descr="The figure shows an air spring valve control rod that regulates air pressure to the spring. The setup consists of an air spring control rod, a shock absorber control rod, gears, a permanent magnet armature and four stator coils. The armature placed between the four stator coils is connected to the shock absorber control rod through gears. The shock absorber control rod moves the air spring valve control rod whenever it rotat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5518" y="2057400"/>
            <a:ext cx="4772965" cy="379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69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119.21 </a:t>
            </a:r>
            <a:r>
              <a:rPr lang="en-US" sz="2400" dirty="0">
                <a:latin typeface="+mj-lt"/>
              </a:rPr>
              <a:t>The stator coils of the actuator are energized in three ways to provide soft, medium, or firm ride from the air springs and shock absorbers</a:t>
            </a:r>
            <a:endParaRPr lang="en-US" dirty="0">
              <a:latin typeface="+mj-lt"/>
            </a:endParaRPr>
          </a:p>
        </p:txBody>
      </p:sp>
      <p:pic>
        <p:nvPicPr>
          <p:cNvPr id="3" name="Picture 2" descr="The figure shows the following:&#10;• Soft shock, soft spring: Current flows through permanent magnet such that the magnet is at an angle to the poles of the stator coil. The air spring control rod meshed with the shock absorber control rod makes a 45-degree angle.&#10;• Medium shock, medium spring: Current flows through permanent magnet such that the north pole of magnet is aligned with the south pole of the stator coil and vice versa. The air spring control rod meshed with the shock absorber control rod makes a 90-degree angle.&#10;• Firm shock, firm spring: Current flows through permanent magnet such that the magnet is at an angle to the poles of the stator coil. The air spring control rod meshed with the shock absorber control rod makes a 135-degree angl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71520" y="1495425"/>
            <a:ext cx="2200961" cy="465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10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TYPES OF ELECTRONIC SUSPENSION (1 OF 5)</a:t>
            </a:r>
            <a:endParaRPr lang="en-US" dirty="0">
              <a:latin typeface="+mj-lt"/>
            </a:endParaRPr>
          </a:p>
        </p:txBody>
      </p:sp>
      <p:sp>
        <p:nvSpPr>
          <p:cNvPr id="3" name="Content Placeholder 2"/>
          <p:cNvSpPr>
            <a:spLocks noGrp="1"/>
          </p:cNvSpPr>
          <p:nvPr>
            <p:ph idx="1"/>
          </p:nvPr>
        </p:nvSpPr>
        <p:spPr/>
        <p:txBody>
          <a:bodyPr/>
          <a:lstStyle/>
          <a:p>
            <a:r>
              <a:rPr lang="en-US" dirty="0"/>
              <a:t>The types of electronic suspension systems used on </a:t>
            </a:r>
            <a:r>
              <a:rPr lang="en-US" dirty="0" smtClean="0"/>
              <a:t>General Motors </a:t>
            </a:r>
            <a:r>
              <a:rPr lang="en-US" dirty="0"/>
              <a:t>vehicles, as examples, include</a:t>
            </a:r>
            <a:r>
              <a:rPr lang="en-US" dirty="0" smtClean="0"/>
              <a:t>:</a:t>
            </a:r>
          </a:p>
          <a:p>
            <a:pPr lvl="1"/>
            <a:r>
              <a:rPr lang="en-US" dirty="0"/>
              <a:t>Selectable </a:t>
            </a:r>
            <a:r>
              <a:rPr lang="en-US" dirty="0" smtClean="0"/>
              <a:t>Ride</a:t>
            </a:r>
          </a:p>
          <a:p>
            <a:pPr lvl="1"/>
            <a:r>
              <a:rPr lang="en-US" dirty="0"/>
              <a:t>Automatic Level </a:t>
            </a:r>
            <a:r>
              <a:rPr lang="en-US" dirty="0" smtClean="0"/>
              <a:t>Control</a:t>
            </a:r>
          </a:p>
          <a:p>
            <a:pPr lvl="1"/>
            <a:r>
              <a:rPr lang="en-US" dirty="0"/>
              <a:t>Air </a:t>
            </a:r>
            <a:r>
              <a:rPr lang="en-US" dirty="0" smtClean="0"/>
              <a:t>Suspension</a:t>
            </a:r>
          </a:p>
          <a:p>
            <a:pPr lvl="1"/>
            <a:r>
              <a:rPr lang="en-US" dirty="0"/>
              <a:t>Computer Command </a:t>
            </a:r>
            <a:r>
              <a:rPr lang="en-US" dirty="0" smtClean="0"/>
              <a:t>Ride</a:t>
            </a:r>
          </a:p>
          <a:p>
            <a:pPr lvl="1"/>
            <a:r>
              <a:rPr lang="en-US" dirty="0"/>
              <a:t>Real-Time Dampening/Road-Sensing </a:t>
            </a:r>
            <a:r>
              <a:rPr lang="en-US" dirty="0" smtClean="0"/>
              <a:t>Suspension</a:t>
            </a:r>
          </a:p>
          <a:p>
            <a:pPr lvl="1"/>
            <a:r>
              <a:rPr lang="en-US" dirty="0"/>
              <a:t>Vehicle Stability Enhancement </a:t>
            </a:r>
            <a:r>
              <a:rPr lang="en-US" dirty="0" smtClean="0"/>
              <a:t>System</a:t>
            </a:r>
          </a:p>
          <a:p>
            <a:pPr lvl="1"/>
            <a:r>
              <a:rPr lang="en-US" dirty="0"/>
              <a:t>Magneto-Rheological Suspension (F55)</a:t>
            </a:r>
            <a:endParaRPr lang="en-US" dirty="0"/>
          </a:p>
        </p:txBody>
      </p:sp>
    </p:spTree>
    <p:extLst>
      <p:ext uri="{BB962C8B-B14F-4D97-AF65-F5344CB8AC3E}">
        <p14:creationId xmlns:p14="http://schemas.microsoft.com/office/powerpoint/2010/main" val="215232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ELECTRONIC </a:t>
            </a:r>
            <a:r>
              <a:rPr lang="en-US" dirty="0" smtClean="0">
                <a:latin typeface="+mj-lt"/>
              </a:rPr>
              <a:t>SUSPENSION (2 OF 5)</a:t>
            </a:r>
            <a:endParaRPr lang="en-US" dirty="0">
              <a:latin typeface="+mj-lt"/>
            </a:endParaRPr>
          </a:p>
        </p:txBody>
      </p:sp>
      <p:sp>
        <p:nvSpPr>
          <p:cNvPr id="3" name="Content Placeholder 2"/>
          <p:cNvSpPr>
            <a:spLocks noGrp="1"/>
          </p:cNvSpPr>
          <p:nvPr>
            <p:ph idx="1"/>
          </p:nvPr>
        </p:nvSpPr>
        <p:spPr/>
        <p:txBody>
          <a:bodyPr/>
          <a:lstStyle/>
          <a:p>
            <a:r>
              <a:rPr lang="en-US" dirty="0" smtClean="0"/>
              <a:t>Selectable Ride</a:t>
            </a:r>
          </a:p>
          <a:p>
            <a:pPr lvl="1"/>
            <a:r>
              <a:rPr lang="en-US" dirty="0" smtClean="0"/>
              <a:t>The most </a:t>
            </a:r>
            <a:r>
              <a:rPr lang="en-US" dirty="0"/>
              <a:t>basic of the electronic systems offered by General Motors</a:t>
            </a:r>
            <a:r>
              <a:rPr lang="en-US" dirty="0" smtClean="0"/>
              <a:t>.</a:t>
            </a:r>
          </a:p>
          <a:p>
            <a:pPr lvl="1"/>
            <a:r>
              <a:rPr lang="en-US" dirty="0" smtClean="0"/>
              <a:t>Allows </a:t>
            </a:r>
            <a:r>
              <a:rPr lang="en-US" dirty="0"/>
              <a:t>the driver to choose between two </a:t>
            </a:r>
            <a:r>
              <a:rPr lang="en-US" dirty="0" smtClean="0"/>
              <a:t>distinct damping </a:t>
            </a:r>
            <a:r>
              <a:rPr lang="en-US" dirty="0"/>
              <a:t>levels</a:t>
            </a:r>
            <a:r>
              <a:rPr lang="en-US" dirty="0" smtClean="0"/>
              <a:t>:</a:t>
            </a:r>
          </a:p>
          <a:p>
            <a:pPr lvl="2"/>
            <a:r>
              <a:rPr lang="en-US" dirty="0" smtClean="0"/>
              <a:t>Firm</a:t>
            </a:r>
          </a:p>
          <a:p>
            <a:pPr lvl="2"/>
            <a:r>
              <a:rPr lang="en-US" dirty="0" smtClean="0"/>
              <a:t>Normal</a:t>
            </a:r>
          </a:p>
          <a:p>
            <a:r>
              <a:rPr lang="en-US" dirty="0" smtClean="0"/>
              <a:t>Automatic Level Control</a:t>
            </a:r>
          </a:p>
          <a:p>
            <a:pPr lvl="1"/>
            <a:r>
              <a:rPr lang="en-US" dirty="0"/>
              <a:t>A</a:t>
            </a:r>
            <a:r>
              <a:rPr lang="en-US" dirty="0" smtClean="0"/>
              <a:t>utomatically </a:t>
            </a:r>
            <a:r>
              <a:rPr lang="en-US" dirty="0"/>
              <a:t>adjusts the rear height of the </a:t>
            </a:r>
            <a:r>
              <a:rPr lang="en-US" dirty="0" smtClean="0"/>
              <a:t>vehicle in </a:t>
            </a:r>
            <a:r>
              <a:rPr lang="en-US" dirty="0"/>
              <a:t>response to changes in vehicle loading and </a:t>
            </a:r>
            <a:r>
              <a:rPr lang="en-US" dirty="0" smtClean="0"/>
              <a:t>unloading.</a:t>
            </a:r>
            <a:endParaRPr lang="en-US" dirty="0"/>
          </a:p>
        </p:txBody>
      </p:sp>
    </p:spTree>
    <p:extLst>
      <p:ext uri="{BB962C8B-B14F-4D97-AF65-F5344CB8AC3E}">
        <p14:creationId xmlns:p14="http://schemas.microsoft.com/office/powerpoint/2010/main" val="886590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ELECTRONIC </a:t>
            </a:r>
            <a:r>
              <a:rPr lang="en-US" dirty="0" smtClean="0">
                <a:latin typeface="+mj-lt"/>
              </a:rPr>
              <a:t>SUSPENSION (3 OF 5)</a:t>
            </a:r>
            <a:endParaRPr lang="en-US" dirty="0">
              <a:latin typeface="+mj-lt"/>
            </a:endParaRPr>
          </a:p>
        </p:txBody>
      </p:sp>
      <p:sp>
        <p:nvSpPr>
          <p:cNvPr id="3" name="Content Placeholder 2"/>
          <p:cNvSpPr>
            <a:spLocks noGrp="1"/>
          </p:cNvSpPr>
          <p:nvPr>
            <p:ph idx="1"/>
          </p:nvPr>
        </p:nvSpPr>
        <p:spPr/>
        <p:txBody>
          <a:bodyPr/>
          <a:lstStyle/>
          <a:p>
            <a:r>
              <a:rPr lang="en-US" dirty="0" smtClean="0"/>
              <a:t>Air Suspension</a:t>
            </a:r>
          </a:p>
          <a:p>
            <a:pPr lvl="1"/>
            <a:r>
              <a:rPr lang="en-US" dirty="0"/>
              <a:t>The </a:t>
            </a:r>
            <a:r>
              <a:rPr lang="en-US" dirty="0" smtClean="0"/>
              <a:t>system </a:t>
            </a:r>
            <a:r>
              <a:rPr lang="en-US" dirty="0"/>
              <a:t>is designed to maintain rear trim height </a:t>
            </a:r>
            <a:r>
              <a:rPr lang="en-US" dirty="0" smtClean="0"/>
              <a:t>within 3/16 </a:t>
            </a:r>
            <a:r>
              <a:rPr lang="en-US" dirty="0"/>
              <a:t>inch (4 mm) in all loading conditions, and the leveling </a:t>
            </a:r>
            <a:r>
              <a:rPr lang="en-US" dirty="0" smtClean="0"/>
              <a:t>function will </a:t>
            </a:r>
            <a:r>
              <a:rPr lang="en-US" dirty="0"/>
              <a:t>deactivate if the vehicle is overloaded</a:t>
            </a:r>
            <a:r>
              <a:rPr lang="en-US" dirty="0" smtClean="0"/>
              <a:t>.</a:t>
            </a:r>
          </a:p>
          <a:p>
            <a:r>
              <a:rPr lang="en-US" dirty="0" smtClean="0"/>
              <a:t>Variable Rate Air-Springs</a:t>
            </a:r>
          </a:p>
          <a:p>
            <a:pPr lvl="1"/>
            <a:r>
              <a:rPr lang="en-US" dirty="0"/>
              <a:t>In an air spring </a:t>
            </a:r>
            <a:r>
              <a:rPr lang="en-US" dirty="0" smtClean="0"/>
              <a:t>system with </a:t>
            </a:r>
            <a:r>
              <a:rPr lang="en-US" dirty="0"/>
              <a:t>ordinary shock absorbers, the ECM uses the air springs </a:t>
            </a:r>
            <a:r>
              <a:rPr lang="en-US" dirty="0" smtClean="0"/>
              <a:t>to control </a:t>
            </a:r>
            <a:r>
              <a:rPr lang="en-US" dirty="0"/>
              <a:t>trim height and is used on many Ford, Mercury, and </a:t>
            </a:r>
            <a:r>
              <a:rPr lang="en-US" dirty="0" smtClean="0"/>
              <a:t>Lincoln vehicles</a:t>
            </a:r>
            <a:r>
              <a:rPr lang="en-US" dirty="0"/>
              <a:t>.</a:t>
            </a:r>
            <a:endParaRPr lang="en-US" dirty="0"/>
          </a:p>
        </p:txBody>
      </p:sp>
    </p:spTree>
    <p:extLst>
      <p:ext uri="{BB962C8B-B14F-4D97-AF65-F5344CB8AC3E}">
        <p14:creationId xmlns:p14="http://schemas.microsoft.com/office/powerpoint/2010/main" val="283558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ELECTRONIC </a:t>
            </a:r>
            <a:r>
              <a:rPr lang="en-US" dirty="0" smtClean="0">
                <a:latin typeface="+mj-lt"/>
              </a:rPr>
              <a:t>SUSPENSION (4 OF 5)</a:t>
            </a:r>
            <a:endParaRPr lang="en-US" dirty="0">
              <a:latin typeface="+mj-lt"/>
            </a:endParaRPr>
          </a:p>
        </p:txBody>
      </p:sp>
      <p:sp>
        <p:nvSpPr>
          <p:cNvPr id="3" name="Content Placeholder 2"/>
          <p:cNvSpPr>
            <a:spLocks noGrp="1"/>
          </p:cNvSpPr>
          <p:nvPr>
            <p:ph idx="1"/>
          </p:nvPr>
        </p:nvSpPr>
        <p:spPr/>
        <p:txBody>
          <a:bodyPr/>
          <a:lstStyle/>
          <a:p>
            <a:r>
              <a:rPr lang="en-US" dirty="0" smtClean="0"/>
              <a:t>General Motors Computer Command Ride</a:t>
            </a:r>
          </a:p>
          <a:p>
            <a:pPr lvl="1"/>
            <a:r>
              <a:rPr lang="en-US" dirty="0"/>
              <a:t>The General Motors computer command ride (CCR) system </a:t>
            </a:r>
            <a:r>
              <a:rPr lang="en-US" dirty="0" smtClean="0"/>
              <a:t>controls ride </a:t>
            </a:r>
            <a:r>
              <a:rPr lang="en-US" dirty="0"/>
              <a:t>firmness by automatically controlling an actuator in each of the </a:t>
            </a:r>
            <a:r>
              <a:rPr lang="en-US" dirty="0" smtClean="0"/>
              <a:t>four struts </a:t>
            </a:r>
            <a:r>
              <a:rPr lang="en-US" dirty="0"/>
              <a:t>to increase ride firmness as speed increases</a:t>
            </a:r>
            <a:r>
              <a:rPr lang="en-US" dirty="0" smtClean="0"/>
              <a:t>.</a:t>
            </a:r>
          </a:p>
          <a:p>
            <a:r>
              <a:rPr lang="en-US" dirty="0" smtClean="0"/>
              <a:t>Real-Time Dampening and Road Sensing Suspension</a:t>
            </a:r>
          </a:p>
          <a:p>
            <a:pPr lvl="1"/>
            <a:r>
              <a:rPr lang="en-US" dirty="0"/>
              <a:t>Real-time dampening (RTD) </a:t>
            </a:r>
            <a:r>
              <a:rPr lang="en-US" dirty="0" smtClean="0"/>
              <a:t>independently controls </a:t>
            </a:r>
            <a:r>
              <a:rPr lang="en-US" dirty="0"/>
              <a:t>a solenoid in each of the four shock absorbers in </a:t>
            </a:r>
            <a:r>
              <a:rPr lang="en-US" dirty="0" smtClean="0"/>
              <a:t>order to </a:t>
            </a:r>
            <a:r>
              <a:rPr lang="en-US" dirty="0"/>
              <a:t>control the vehicle ride characteristics and is capable of </a:t>
            </a:r>
            <a:r>
              <a:rPr lang="en-US" dirty="0" smtClean="0"/>
              <a:t>making changes </a:t>
            </a:r>
            <a:r>
              <a:rPr lang="en-US" dirty="0"/>
              <a:t>within milliseconds (0.001 second).</a:t>
            </a:r>
            <a:endParaRPr lang="en-US" dirty="0"/>
          </a:p>
        </p:txBody>
      </p:sp>
    </p:spTree>
    <p:extLst>
      <p:ext uri="{BB962C8B-B14F-4D97-AF65-F5344CB8AC3E}">
        <p14:creationId xmlns:p14="http://schemas.microsoft.com/office/powerpoint/2010/main" val="278837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TYPES OF ELECTRONIC </a:t>
            </a:r>
            <a:r>
              <a:rPr lang="en-US" dirty="0" smtClean="0">
                <a:latin typeface="+mj-lt"/>
              </a:rPr>
              <a:t>SUSPENSION (5 OF 5)</a:t>
            </a:r>
            <a:endParaRPr lang="en-US" dirty="0">
              <a:latin typeface="+mj-lt"/>
            </a:endParaRPr>
          </a:p>
        </p:txBody>
      </p:sp>
      <p:sp>
        <p:nvSpPr>
          <p:cNvPr id="3" name="Content Placeholder 2"/>
          <p:cNvSpPr>
            <a:spLocks noGrp="1"/>
          </p:cNvSpPr>
          <p:nvPr>
            <p:ph idx="1"/>
          </p:nvPr>
        </p:nvSpPr>
        <p:spPr/>
        <p:txBody>
          <a:bodyPr/>
          <a:lstStyle/>
          <a:p>
            <a:r>
              <a:rPr lang="en-US" dirty="0" smtClean="0"/>
              <a:t>Bi-State and Tri-State Dampers</a:t>
            </a:r>
          </a:p>
          <a:p>
            <a:pPr lvl="1"/>
            <a:r>
              <a:rPr lang="en-US" dirty="0"/>
              <a:t>The </a:t>
            </a:r>
            <a:r>
              <a:rPr lang="en-US" dirty="0" smtClean="0"/>
              <a:t>bi-state damper provides </a:t>
            </a:r>
            <a:r>
              <a:rPr lang="en-US" dirty="0"/>
              <a:t>various amounts of </a:t>
            </a:r>
            <a:r>
              <a:rPr lang="en-US" dirty="0" smtClean="0"/>
              <a:t>damping by </a:t>
            </a:r>
            <a:r>
              <a:rPr lang="en-US" dirty="0"/>
              <a:t>directing hydraulic damping fluid in the suspension </a:t>
            </a:r>
            <a:r>
              <a:rPr lang="en-US" dirty="0" smtClean="0"/>
              <a:t>shock absorber </a:t>
            </a:r>
            <a:r>
              <a:rPr lang="en-US" dirty="0"/>
              <a:t>or strut</a:t>
            </a:r>
            <a:r>
              <a:rPr lang="en-US" dirty="0" smtClean="0"/>
              <a:t>.</a:t>
            </a:r>
          </a:p>
          <a:p>
            <a:pPr lvl="1"/>
            <a:r>
              <a:rPr lang="en-US" dirty="0"/>
              <a:t>A </a:t>
            </a:r>
            <a:r>
              <a:rPr lang="en-US" dirty="0" err="1"/>
              <a:t>tri-state</a:t>
            </a:r>
            <a:r>
              <a:rPr lang="en-US" dirty="0"/>
              <a:t> damper has an integral electrical strut actuator </a:t>
            </a:r>
            <a:r>
              <a:rPr lang="en-US" dirty="0" smtClean="0"/>
              <a:t>that rotates </a:t>
            </a:r>
            <a:r>
              <a:rPr lang="en-US" dirty="0"/>
              <a:t>a selector valve to change the flow of hydraulic </a:t>
            </a:r>
            <a:r>
              <a:rPr lang="en-US" dirty="0" smtClean="0"/>
              <a:t>damping fluid</a:t>
            </a:r>
            <a:r>
              <a:rPr lang="en-US" dirty="0"/>
              <a:t>.</a:t>
            </a:r>
            <a:endParaRPr lang="en-US" dirty="0"/>
          </a:p>
        </p:txBody>
      </p:sp>
    </p:spTree>
    <p:extLst>
      <p:ext uri="{BB962C8B-B14F-4D97-AF65-F5344CB8AC3E}">
        <p14:creationId xmlns:p14="http://schemas.microsoft.com/office/powerpoint/2010/main" val="822397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NEED FOR ELECTRONIC SUSPENSIONS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Electronic </a:t>
            </a:r>
            <a:r>
              <a:rPr lang="en-US" dirty="0"/>
              <a:t>suspension controls </a:t>
            </a:r>
            <a:r>
              <a:rPr lang="en-US" dirty="0" smtClean="0"/>
              <a:t>provide a variable </a:t>
            </a:r>
            <a:r>
              <a:rPr lang="en-US" dirty="0"/>
              <a:t>shock stiffness or spring rate</a:t>
            </a:r>
            <a:r>
              <a:rPr lang="en-US" dirty="0" smtClean="0"/>
              <a:t>.</a:t>
            </a:r>
          </a:p>
          <a:p>
            <a:r>
              <a:rPr lang="en-US" dirty="0"/>
              <a:t>The main advantage of </a:t>
            </a:r>
            <a:r>
              <a:rPr lang="en-US" dirty="0" smtClean="0"/>
              <a:t>electronic controls </a:t>
            </a:r>
            <a:r>
              <a:rPr lang="en-US" dirty="0"/>
              <a:t>is that the suspension can react to different conditions</a:t>
            </a:r>
            <a:r>
              <a:rPr lang="en-US" dirty="0" smtClean="0"/>
              <a:t>.</a:t>
            </a:r>
          </a:p>
          <a:p>
            <a:r>
              <a:rPr lang="en-US" dirty="0"/>
              <a:t>The system provides a firm suspension feel for fast </a:t>
            </a:r>
            <a:r>
              <a:rPr lang="en-US" dirty="0" smtClean="0"/>
              <a:t>cornering and </a:t>
            </a:r>
            <a:r>
              <a:rPr lang="en-US" dirty="0"/>
              <a:t>quick acceleration and braking, with a soft ride for cruising.</a:t>
            </a:r>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119.22</a:t>
            </a:r>
            <a:r>
              <a:rPr lang="en-US" sz="2400" dirty="0">
                <a:latin typeface="+mj-lt"/>
              </a:rPr>
              <a:t> Selectable ride as used on Chevrolet and GMC pickup trucks</a:t>
            </a:r>
            <a:endParaRPr lang="en-US" dirty="0">
              <a:latin typeface="+mj-lt"/>
            </a:endParaRPr>
          </a:p>
        </p:txBody>
      </p:sp>
      <p:pic>
        <p:nvPicPr>
          <p:cNvPr id="3" name="Picture 2" descr="The figure shows a piston and cylinder arrangement cutaway which shows a motor inside the piston. The motor blocks or allows fluid movement through an orifice inside piston. The orifice entrance has a rotary disc controlled by the motor. The rotary disc has two openings, both of the same size. The motor rotates the rotary disc to block the orifice when in firm mode and the motor rotates the rotary disc at the opening to match with the orifice entrance in normal mode, allowing the fluid flow."/>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257" y="1488196"/>
            <a:ext cx="8011487" cy="466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21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119.23</a:t>
            </a:r>
            <a:r>
              <a:rPr lang="en-US" sz="2400" dirty="0">
                <a:latin typeface="+mj-lt"/>
              </a:rPr>
              <a:t> ALC maintains the same ride height either loaded or unloaded by increasing or decreasing the air pressure in the rear air shocks</a:t>
            </a:r>
            <a:endParaRPr lang="en-US" dirty="0">
              <a:latin typeface="+mj-lt"/>
            </a:endParaRPr>
          </a:p>
        </p:txBody>
      </p:sp>
      <p:pic>
        <p:nvPicPr>
          <p:cNvPr id="3" name="Picture 2" descr="A figure shows a truck with two rear air shocks, an air compressor unit, a fill solenoid and a height sensor or the rear suspension position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7361" y="2027397"/>
            <a:ext cx="5929278" cy="41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78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119.24</a:t>
            </a:r>
            <a:r>
              <a:rPr lang="en-US" sz="2400" dirty="0">
                <a:latin typeface="+mj-lt"/>
              </a:rPr>
              <a:t> A typical schematic showing the air suspension compressor assembly and sensor</a:t>
            </a:r>
            <a:endParaRPr lang="en-US" dirty="0">
              <a:latin typeface="+mj-lt"/>
            </a:endParaRPr>
          </a:p>
        </p:txBody>
      </p:sp>
      <p:pic>
        <p:nvPicPr>
          <p:cNvPr id="3" name="Picture 2" descr="The schematic diagram shows a compressor unit connected to a relay. The relay has four terminals connected to the ground, the B plus terminal, the compressor and the control unit which is in turn connected to the height sensor. All the components of the air suspension are shown in the rear end of the car where the air shock and the height sensor are located near the general position in the suspension assembly, a relay is located on top of the suspension assembly and the compressor as well as the inflator are located below the boot of the c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6076" y="1594934"/>
            <a:ext cx="3371849" cy="456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052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119.25</a:t>
            </a:r>
            <a:r>
              <a:rPr lang="en-US" sz="2000" dirty="0">
                <a:latin typeface="+mj-lt"/>
              </a:rPr>
              <a:t> The typical variable-rate air spring system uses three height sensors, two in the front and one in the rear, to monitor trim height and to provide input signals to the ECM</a:t>
            </a:r>
            <a:endParaRPr lang="en-US" sz="2000" dirty="0">
              <a:latin typeface="+mj-lt"/>
            </a:endParaRPr>
          </a:p>
        </p:txBody>
      </p:sp>
      <p:pic>
        <p:nvPicPr>
          <p:cNvPr id="3" name="Picture 2" descr="The figure shows the front and rear suspension assembly with struts, solid beam and differential axles. Each strut in the front has an air spring and height sensors, right-front height sensor and left-front height sensor. The suspension in the front has an air compressor and dryer unit attached to it. There are two air springs in the rear suspension and a single rear height sensor attached to the drive axle and the body of the vehicle. Air hoses connect the front air springs and the rear air springs through air hoses. An ECM unit is located above the rear suspension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5671" y="2209800"/>
            <a:ext cx="8177213" cy="34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0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119.26</a:t>
            </a:r>
            <a:r>
              <a:rPr lang="en-US" sz="2000" dirty="0">
                <a:latin typeface="+mj-lt"/>
              </a:rPr>
              <a:t> The air spring compressor assembly is usually mounted on rubber cushions to help isolate it from the body of the vehicle. All of the air entering or leaving the air springs flows through the regenerative air dryer</a:t>
            </a:r>
            <a:endParaRPr lang="en-US" sz="2000" dirty="0">
              <a:latin typeface="+mj-lt"/>
            </a:endParaRPr>
          </a:p>
        </p:txBody>
      </p:sp>
      <p:pic>
        <p:nvPicPr>
          <p:cNvPr id="3" name="Picture 2" descr="A figure shows an air dryer unit that connects to the air compressor through a vent solenoid. The vent solenoid connects on the top of the compressor. The compressor uses mounting cushions for mounting to the vehicle bod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3799" y="1981200"/>
            <a:ext cx="3096402" cy="398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7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119.27</a:t>
            </a:r>
            <a:r>
              <a:rPr lang="en-US" sz="2400" dirty="0">
                <a:latin typeface="+mj-lt"/>
              </a:rPr>
              <a:t> A solenoid valve at the top of each spring regulates airflow into and out of the air spring</a:t>
            </a:r>
            <a:endParaRPr lang="en-US" dirty="0">
              <a:latin typeface="+mj-lt"/>
            </a:endParaRPr>
          </a:p>
        </p:txBody>
      </p:sp>
      <p:pic>
        <p:nvPicPr>
          <p:cNvPr id="3" name="Picture 2" descr="A figure shows the spring air compressor assembly mounted atop the air spring. The assembly has a solenoid valve and an electrical connector connected to it. A dryer unit with an air hose connection is also shown in th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6588" y="1525047"/>
            <a:ext cx="4870824" cy="464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14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119.28</a:t>
            </a:r>
            <a:r>
              <a:rPr lang="en-US" sz="2400" dirty="0">
                <a:latin typeface="+mj-lt"/>
              </a:rPr>
              <a:t> Schematic showing computer command ride system</a:t>
            </a:r>
            <a:endParaRPr lang="en-US" dirty="0">
              <a:latin typeface="+mj-lt"/>
            </a:endParaRPr>
          </a:p>
        </p:txBody>
      </p:sp>
      <p:pic>
        <p:nvPicPr>
          <p:cNvPr id="3" name="Picture 2" descr="The schematic diagram shows a LH front strut actuator connected to the CCR module through various connections. A B plus terminal powers the voltage sensing circuit in the CCR module and also the LH front motor drive switch. This switch is connected to the motor in the LH front strut actuator. From the motor, there are two connections for two switches, whose output connect to the position input terminal of the voltage sensing circuit in the CCR module. Both the switches are grounded to the ground in CCR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5977" y="1506896"/>
            <a:ext cx="4592047" cy="4646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119.29</a:t>
            </a:r>
            <a:r>
              <a:rPr lang="en-US" sz="2400" dirty="0">
                <a:latin typeface="+mj-lt"/>
              </a:rPr>
              <a:t> Diagram of the components and connections of the real-time damping and road-sensing suspension system</a:t>
            </a:r>
            <a:endParaRPr lang="en-US" dirty="0">
              <a:latin typeface="+mj-lt"/>
            </a:endParaRPr>
          </a:p>
        </p:txBody>
      </p:sp>
      <p:pic>
        <p:nvPicPr>
          <p:cNvPr id="3" name="Picture 2" descr="The diagram shows an electronic control module (ECM) interacting with multiple control modules, sensors and actuators. An ECM controls the right rear damper, left rear damper, right front damper and left front damper. The ECM receives signals from sensors like left front sensor, right front sensor, left rear sensor and right rear sensor. The ECM sends and receives serial data from the electronic brake control module (EBCM) which also sends and receives serial data from the engine control module. The engine control module is connected to VSS. The EBCM is connected to brake fluid sensor, steering angle sensor and yaw sensor. The ECM also sends and receives data from body control module. The body control module is connected to a data link connector and a splice pack. The splice pack is connected to heads up display and driver information center through instrument panel cluster module. All these modules and splice pack send and receive serial dat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6882" y="1515852"/>
            <a:ext cx="7070237" cy="465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50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119.30</a:t>
            </a:r>
            <a:r>
              <a:rPr lang="en-US" sz="2400" dirty="0">
                <a:latin typeface="+mj-lt"/>
              </a:rPr>
              <a:t> Schematic showing the shock control used in the RSS system</a:t>
            </a:r>
            <a:endParaRPr lang="en-US" dirty="0">
              <a:latin typeface="+mj-lt"/>
            </a:endParaRPr>
          </a:p>
        </p:txBody>
      </p:sp>
      <p:pic>
        <p:nvPicPr>
          <p:cNvPr id="3" name="Picture 2" descr="The schematic diagram shows a shock absorber solenoid connected to a suspension control module through two connections. One terminal of the sensor is connected to a switch in the SCM which is connected to the B plus terminal. The LF damping servo wire connects these two components. The other terminal is connected to the servo control IC in the SCM. The B plus terminal also connects to the servo control 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4599" y="1791448"/>
            <a:ext cx="6714802" cy="435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2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119.31</a:t>
            </a:r>
            <a:r>
              <a:rPr lang="en-US" sz="2400" dirty="0">
                <a:latin typeface="+mj-lt"/>
              </a:rPr>
              <a:t> Bi-state dampers (shocks) use a solenoid to control fluid flow in the unit to control compression and rebound actions</a:t>
            </a:r>
            <a:endParaRPr lang="en-US" dirty="0">
              <a:latin typeface="+mj-lt"/>
            </a:endParaRPr>
          </a:p>
        </p:txBody>
      </p:sp>
      <p:pic>
        <p:nvPicPr>
          <p:cNvPr id="3" name="Picture 2" descr="A figure shows an actuator that connects to a strut shaft through a hex drive shaft on the actuator. The strut shaft is a part of the shock absorber that is connected between the body of the vehicle and the lower control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94279" y="1534902"/>
            <a:ext cx="2555443" cy="463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62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119.1 </a:t>
            </a:r>
            <a:r>
              <a:rPr lang="en-US" sz="2400" dirty="0">
                <a:latin typeface="+mj-lt"/>
              </a:rPr>
              <a:t>An electronically controlled suspension system can help reduce body roll and other reactions better than most conventional suspension systems </a:t>
            </a:r>
            <a:endParaRPr lang="en-US" sz="2400" dirty="0">
              <a:latin typeface="+mj-lt"/>
            </a:endParaRPr>
          </a:p>
        </p:txBody>
      </p:sp>
      <p:pic>
        <p:nvPicPr>
          <p:cNvPr id="5" name="Picture 2" descr="The figure shows one car with a conventional suspension setup and another with electronically controlled suspension system. While both the cars attempt on cornering, the car with conventional suspension system has body roll whereas the car with an electronically controlled suspension system doesn’t have any body rol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2971800"/>
            <a:ext cx="8229600" cy="2468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119.32</a:t>
            </a:r>
            <a:r>
              <a:rPr lang="en-US" sz="2400" dirty="0">
                <a:latin typeface="+mj-lt"/>
              </a:rPr>
              <a:t> A typical CCR module schematic</a:t>
            </a:r>
            <a:endParaRPr lang="en-US" dirty="0">
              <a:latin typeface="+mj-lt"/>
            </a:endParaRPr>
          </a:p>
        </p:txBody>
      </p:sp>
      <p:pic>
        <p:nvPicPr>
          <p:cNvPr id="3" name="Picture 2" descr="The schematic diagram shows a LH front strut actuator connected to the CCR module through various connections. A B plus terminal powers the voltage sensing circuit in the CCR module and also the LH front motor drive switch. This switch is connected to the motor in the LH front strut actuator. From the motor, there are two connections for two switches, whose output connect to the position input terminal of the voltage sensing circuit in the CCR module. Both the switches are grounded to the ground in CCR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0552" y="1507682"/>
            <a:ext cx="4582896" cy="463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8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119.33</a:t>
            </a:r>
            <a:r>
              <a:rPr lang="en-US" sz="2400" dirty="0">
                <a:latin typeface="+mj-lt"/>
              </a:rPr>
              <a:t> The three dampening modes of a CCR shock absorber</a:t>
            </a:r>
            <a:endParaRPr lang="en-US" dirty="0">
              <a:latin typeface="+mj-lt"/>
            </a:endParaRPr>
          </a:p>
        </p:txBody>
      </p:sp>
      <p:pic>
        <p:nvPicPr>
          <p:cNvPr id="3" name="Picture 2" descr="The figure shows a cutaway of a CCR shock absorber. The shock absorber has three damping modes, sport, normal and comfort.  The shock absorber has a piston cylinder arrangement inside a cylindrical housing. A strut shaft extends to a piston inside the cylinder. The cylinder has a strut rod guide and a seal on the top of the cylindrical housing and a base valve at the bottom. The cylindrical housing is connected to a mount point at the bottom. There is a selector or variable orifice inside the piston. The selector allows or blocks fluid flow and renders the three damping modes. The orifice entrance has a rotary disc controlled by the selector. The rotary disc has two openings, a small one and a large one. The selector blocks the orifice when in sport mode, the selector rotates the rotary disc at smaller opening to match the orifice in normal mode and the selector rotates the rotary disc at larger opening to match with the orifice in comfort mo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0160" y="1507682"/>
            <a:ext cx="2823681" cy="4636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031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119.34</a:t>
            </a:r>
            <a:r>
              <a:rPr lang="en-US" sz="2400" dirty="0">
                <a:latin typeface="+mj-lt"/>
              </a:rPr>
              <a:t> Integral shock solenoid</a:t>
            </a:r>
            <a:endParaRPr lang="en-US" dirty="0">
              <a:latin typeface="+mj-lt"/>
            </a:endParaRPr>
          </a:p>
        </p:txBody>
      </p:sp>
      <p:pic>
        <p:nvPicPr>
          <p:cNvPr id="3" name="Picture 2" descr="A figure shows a solenoid connected to the shock absorber at its bottom part. The shock absorber is connected between the body of the vehicle and the lower control ar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8433" y="1510844"/>
            <a:ext cx="4567135" cy="463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86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LEVEL CONTROL (1 OF 2)</a:t>
            </a:r>
            <a:endParaRPr lang="en-US" dirty="0">
              <a:latin typeface="+mj-lt"/>
            </a:endParaRPr>
          </a:p>
        </p:txBody>
      </p:sp>
      <p:sp>
        <p:nvSpPr>
          <p:cNvPr id="3" name="Content Placeholder 2"/>
          <p:cNvSpPr>
            <a:spLocks noGrp="1"/>
          </p:cNvSpPr>
          <p:nvPr>
            <p:ph idx="1"/>
          </p:nvPr>
        </p:nvSpPr>
        <p:spPr/>
        <p:txBody>
          <a:bodyPr/>
          <a:lstStyle/>
          <a:p>
            <a:r>
              <a:rPr lang="en-US" dirty="0" smtClean="0"/>
              <a:t>Inflator or Compressor Relay</a:t>
            </a:r>
          </a:p>
          <a:p>
            <a:pPr lvl="1"/>
            <a:r>
              <a:rPr lang="en-US" dirty="0"/>
              <a:t>The </a:t>
            </a:r>
            <a:r>
              <a:rPr lang="en-US" dirty="0" smtClean="0"/>
              <a:t>suspension control </a:t>
            </a:r>
            <a:r>
              <a:rPr lang="en-US" dirty="0"/>
              <a:t>module energizes the relay to activate the </a:t>
            </a:r>
            <a:r>
              <a:rPr lang="en-US" dirty="0" smtClean="0"/>
              <a:t>compressor motor.</a:t>
            </a:r>
          </a:p>
          <a:p>
            <a:r>
              <a:rPr lang="en-US" dirty="0" smtClean="0"/>
              <a:t>Compressor</a:t>
            </a:r>
          </a:p>
          <a:p>
            <a:pPr lvl="1"/>
            <a:r>
              <a:rPr lang="en-US" dirty="0"/>
              <a:t>The compressor is a </a:t>
            </a:r>
            <a:r>
              <a:rPr lang="en-US" dirty="0" smtClean="0"/>
              <a:t>positive-displacement air </a:t>
            </a:r>
            <a:r>
              <a:rPr lang="en-US" dirty="0"/>
              <a:t>pump and can generate up to 150 pounds of pressure </a:t>
            </a:r>
            <a:r>
              <a:rPr lang="en-US" dirty="0" smtClean="0"/>
              <a:t>per square </a:t>
            </a:r>
            <a:r>
              <a:rPr lang="en-US" dirty="0"/>
              <a:t>inch (PSI</a:t>
            </a:r>
            <a:r>
              <a:rPr lang="en-US" dirty="0" smtClean="0"/>
              <a:t>).</a:t>
            </a:r>
          </a:p>
          <a:p>
            <a:endParaRPr lang="en-US" dirty="0"/>
          </a:p>
        </p:txBody>
      </p:sp>
    </p:spTree>
    <p:extLst>
      <p:ext uri="{BB962C8B-B14F-4D97-AF65-F5344CB8AC3E}">
        <p14:creationId xmlns:p14="http://schemas.microsoft.com/office/powerpoint/2010/main" val="1905310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LEVEL </a:t>
            </a:r>
            <a:r>
              <a:rPr lang="en-US" dirty="0" smtClean="0">
                <a:latin typeface="+mj-lt"/>
              </a:rPr>
              <a:t>CONTROL (2 OF 2)</a:t>
            </a:r>
            <a:endParaRPr lang="en-US" dirty="0">
              <a:latin typeface="+mj-lt"/>
            </a:endParaRPr>
          </a:p>
        </p:txBody>
      </p:sp>
      <p:sp>
        <p:nvSpPr>
          <p:cNvPr id="3" name="Content Placeholder 2"/>
          <p:cNvSpPr>
            <a:spLocks noGrp="1"/>
          </p:cNvSpPr>
          <p:nvPr>
            <p:ph idx="1"/>
          </p:nvPr>
        </p:nvSpPr>
        <p:spPr/>
        <p:txBody>
          <a:bodyPr/>
          <a:lstStyle/>
          <a:p>
            <a:r>
              <a:rPr lang="en-US" dirty="0" smtClean="0"/>
              <a:t>Air Dryer</a:t>
            </a:r>
          </a:p>
          <a:p>
            <a:pPr lvl="1"/>
            <a:r>
              <a:rPr lang="en-US" dirty="0"/>
              <a:t>The air dryer </a:t>
            </a:r>
            <a:r>
              <a:rPr lang="en-US" dirty="0" smtClean="0"/>
              <a:t>is responsible </a:t>
            </a:r>
            <a:r>
              <a:rPr lang="en-US" dirty="0"/>
              <a:t>for removing moisture from the compressor system</a:t>
            </a:r>
            <a:r>
              <a:rPr lang="en-US" dirty="0" smtClean="0"/>
              <a:t>.</a:t>
            </a:r>
          </a:p>
          <a:p>
            <a:r>
              <a:rPr lang="en-US" dirty="0" smtClean="0"/>
              <a:t>Exhaust Solenoid</a:t>
            </a:r>
          </a:p>
          <a:p>
            <a:pPr lvl="1"/>
            <a:r>
              <a:rPr lang="en-US" dirty="0"/>
              <a:t>The exhaust solenoid, which is located </a:t>
            </a:r>
            <a:r>
              <a:rPr lang="en-US" dirty="0" smtClean="0"/>
              <a:t>on the </a:t>
            </a:r>
            <a:r>
              <a:rPr lang="en-US" dirty="0"/>
              <a:t>compressor, relieves pressure in the system.</a:t>
            </a:r>
            <a:endParaRPr lang="en-US" dirty="0" smtClean="0"/>
          </a:p>
          <a:p>
            <a:pPr lvl="1"/>
            <a:endParaRPr lang="en-US" dirty="0"/>
          </a:p>
        </p:txBody>
      </p:sp>
    </p:spTree>
    <p:extLst>
      <p:ext uri="{BB962C8B-B14F-4D97-AF65-F5344CB8AC3E}">
        <p14:creationId xmlns:p14="http://schemas.microsoft.com/office/powerpoint/2010/main" val="400866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t>
            </a:r>
            <a:r>
              <a:rPr lang="en-US" sz="3400" cap="all" dirty="0" smtClean="0">
                <a:latin typeface="+mj-lt"/>
              </a:rPr>
              <a:t>ASKED Question</a:t>
            </a:r>
            <a:endParaRPr lang="en-US" sz="3400" dirty="0">
              <a:latin typeface="+mj-lt"/>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1676400"/>
            <a:ext cx="58959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119.35</a:t>
            </a:r>
            <a:r>
              <a:rPr lang="en-US" sz="2400" dirty="0">
                <a:latin typeface="+mj-lt"/>
              </a:rPr>
              <a:t> A typical ZF Sachs self-leveling shock, as used on the rear of a Chrysler minivan</a:t>
            </a:r>
            <a:endParaRPr lang="en-US" dirty="0">
              <a:latin typeface="+mj-lt"/>
            </a:endParaRPr>
          </a:p>
        </p:txBody>
      </p:sp>
      <p:pic>
        <p:nvPicPr>
          <p:cNvPr id="3" name="Picture 2" descr="A photo shows a self-levelling shock connected between the body and rear solid axle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1033" y="1778259"/>
            <a:ext cx="3641935" cy="4370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83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119.36 Schematic of the ALC system</a:t>
            </a:r>
            <a:endParaRPr lang="en-US" dirty="0">
              <a:latin typeface="+mj-lt"/>
            </a:endParaRPr>
          </a:p>
        </p:txBody>
      </p:sp>
      <p:pic>
        <p:nvPicPr>
          <p:cNvPr id="3" name="Picture 2" descr="The schematic diagram shows an air inflator with single pole triple throw switch. The switch off is connected to a logic that resets after 10 minutes and the switch on is connected to a relay. The relay has a connection to the logic and a connection to the compressor. A wire connects both the relay and the logic to a B plus termin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7559" y="1480374"/>
            <a:ext cx="5628882" cy="467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398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119.37 Air compressor assembly can be located at various locations depending on the vehicle</a:t>
            </a:r>
            <a:endParaRPr lang="en-US" dirty="0">
              <a:latin typeface="+mj-lt"/>
            </a:endParaRPr>
          </a:p>
        </p:txBody>
      </p:sp>
      <p:pic>
        <p:nvPicPr>
          <p:cNvPr id="3" name="Picture 2" descr="The figure shows a permanent magnet motor connected to a piston cylinder arrangement. The piston cylinder arrangement has an inlet valve and exhaust valve on the top. A dryer unit is connected to the exhaust valve of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0332" y="1669287"/>
            <a:ext cx="5463337" cy="449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0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119.38</a:t>
            </a:r>
            <a:r>
              <a:rPr lang="en-US" sz="2400" dirty="0">
                <a:latin typeface="+mj-lt"/>
              </a:rPr>
              <a:t> The exhaust solenoid is controlled by the rear integration module</a:t>
            </a:r>
            <a:endParaRPr lang="en-US" sz="2400" dirty="0">
              <a:latin typeface="+mj-lt"/>
            </a:endParaRPr>
          </a:p>
        </p:txBody>
      </p:sp>
      <p:pic>
        <p:nvPicPr>
          <p:cNvPr id="3" name="Picture 2" descr="The schematic diagram shows an automatic level (ALC) compressor in the form of a solenoid valve which has one end connected to an ELC fuse of 30A and the other end to a solenoid control switch in the rear integration module (RI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7853" y="1724496"/>
            <a:ext cx="5248295" cy="442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9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ELECTRONIC SUSPENSION CONTROLS AND SENSORS (1 OF 4)</a:t>
            </a:r>
            <a:endParaRPr lang="en-US" dirty="0">
              <a:latin typeface="+mj-lt"/>
            </a:endParaRPr>
          </a:p>
        </p:txBody>
      </p:sp>
      <p:sp>
        <p:nvSpPr>
          <p:cNvPr id="3" name="Content Placeholder 2"/>
          <p:cNvSpPr>
            <a:spLocks noGrp="1"/>
          </p:cNvSpPr>
          <p:nvPr>
            <p:ph idx="1"/>
          </p:nvPr>
        </p:nvSpPr>
        <p:spPr/>
        <p:txBody>
          <a:bodyPr/>
          <a:lstStyle/>
          <a:p>
            <a:r>
              <a:rPr lang="en-US" dirty="0" smtClean="0"/>
              <a:t>Inputs and Outputs</a:t>
            </a:r>
          </a:p>
          <a:p>
            <a:pPr lvl="1"/>
            <a:r>
              <a:rPr lang="en-US" dirty="0"/>
              <a:t>Sensors and switches provide </a:t>
            </a:r>
            <a:r>
              <a:rPr lang="en-US" dirty="0" smtClean="0"/>
              <a:t>input to </a:t>
            </a:r>
            <a:r>
              <a:rPr lang="en-US" dirty="0"/>
              <a:t>the electronic control module (ECM), or system computer</a:t>
            </a:r>
            <a:r>
              <a:rPr lang="en-US" dirty="0" smtClean="0"/>
              <a:t>.</a:t>
            </a:r>
          </a:p>
          <a:p>
            <a:pPr lvl="1"/>
            <a:r>
              <a:rPr lang="en-US" dirty="0" smtClean="0"/>
              <a:t>The computer causes </a:t>
            </a:r>
            <a:r>
              <a:rPr lang="en-US" dirty="0"/>
              <a:t>an </a:t>
            </a:r>
            <a:r>
              <a:rPr lang="en-US" dirty="0" smtClean="0"/>
              <a:t>actuator (output) </a:t>
            </a:r>
            <a:r>
              <a:rPr lang="en-US" dirty="0"/>
              <a:t>to perform </a:t>
            </a:r>
            <a:r>
              <a:rPr lang="en-US" dirty="0" smtClean="0"/>
              <a:t>some type </a:t>
            </a:r>
            <a:r>
              <a:rPr lang="en-US" dirty="0"/>
              <a:t>of mechanical action.</a:t>
            </a:r>
            <a:endParaRPr lang="en-US" dirty="0" smtClean="0"/>
          </a:p>
          <a:p>
            <a:r>
              <a:rPr lang="en-US" dirty="0" smtClean="0"/>
              <a:t>Height Sensors</a:t>
            </a:r>
          </a:p>
          <a:p>
            <a:pPr lvl="1"/>
            <a:r>
              <a:rPr lang="en-US" dirty="0"/>
              <a:t>A height sensor senses the </a:t>
            </a:r>
            <a:r>
              <a:rPr lang="en-US" dirty="0" smtClean="0"/>
              <a:t>vertical relationship </a:t>
            </a:r>
            <a:r>
              <a:rPr lang="en-US" dirty="0"/>
              <a:t>between the suspension component and the body</a:t>
            </a:r>
            <a:r>
              <a:rPr lang="en-US" dirty="0" smtClean="0"/>
              <a:t>.</a:t>
            </a:r>
          </a:p>
          <a:p>
            <a:pPr lvl="1"/>
            <a:r>
              <a:rPr lang="en-US" dirty="0"/>
              <a:t>Four height sensors, one at each wheel, deliver an input </a:t>
            </a:r>
            <a:r>
              <a:rPr lang="en-US" dirty="0" smtClean="0"/>
              <a:t>signal to </a:t>
            </a:r>
            <a:r>
              <a:rPr lang="en-US" dirty="0"/>
              <a:t>the ECM.</a:t>
            </a:r>
            <a:endParaRPr lang="en-US" dirty="0" smtClean="0"/>
          </a:p>
          <a:p>
            <a:pPr lvl="1"/>
            <a:endParaRPr lang="en-US" dirty="0"/>
          </a:p>
        </p:txBody>
      </p:sp>
    </p:spTree>
    <p:extLst>
      <p:ext uri="{BB962C8B-B14F-4D97-AF65-F5344CB8AC3E}">
        <p14:creationId xmlns:p14="http://schemas.microsoft.com/office/powerpoint/2010/main" val="305575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an air dryer in an automatic level control system?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remove the moisture from the system.</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TROUBLESHOOTING REAR ELECTRONIC  LEVELING SYSTEMS</a:t>
            </a:r>
            <a:endParaRPr lang="en-US" dirty="0">
              <a:latin typeface="+mj-lt"/>
            </a:endParaRPr>
          </a:p>
        </p:txBody>
      </p:sp>
      <p:sp>
        <p:nvSpPr>
          <p:cNvPr id="3" name="Content Placeholder 2"/>
          <p:cNvSpPr>
            <a:spLocks noGrp="1"/>
          </p:cNvSpPr>
          <p:nvPr>
            <p:ph idx="1"/>
          </p:nvPr>
        </p:nvSpPr>
        <p:spPr/>
        <p:txBody>
          <a:bodyPr/>
          <a:lstStyle/>
          <a:p>
            <a:r>
              <a:rPr lang="en-US" sz="2400" dirty="0"/>
              <a:t>The first step with any troubleshooting procedure is to check </a:t>
            </a:r>
            <a:r>
              <a:rPr lang="en-US" sz="2400" dirty="0" smtClean="0"/>
              <a:t>for normal </a:t>
            </a:r>
            <a:r>
              <a:rPr lang="en-US" sz="2400" dirty="0"/>
              <a:t>operation</a:t>
            </a:r>
            <a:r>
              <a:rPr lang="en-US" sz="2400" dirty="0" smtClean="0"/>
              <a:t>.</a:t>
            </a:r>
          </a:p>
          <a:p>
            <a:r>
              <a:rPr lang="en-US" sz="2400" dirty="0" smtClean="0"/>
              <a:t>If the compressor is inoperative check the power and ground.</a:t>
            </a:r>
          </a:p>
          <a:p>
            <a:r>
              <a:rPr lang="en-US" sz="2400" dirty="0"/>
              <a:t>If the ride height compressor runs excessively, check </a:t>
            </a:r>
            <a:r>
              <a:rPr lang="en-US" sz="2400" dirty="0" smtClean="0"/>
              <a:t>the air </a:t>
            </a:r>
            <a:r>
              <a:rPr lang="en-US" sz="2400" dirty="0"/>
              <a:t>compressor, the air lines, and the air shocks (or struts) </a:t>
            </a:r>
            <a:r>
              <a:rPr lang="en-US" sz="2400" dirty="0" smtClean="0"/>
              <a:t>with soapy </a:t>
            </a:r>
            <a:r>
              <a:rPr lang="en-US" sz="2400" dirty="0"/>
              <a:t>water for air leaks</a:t>
            </a:r>
            <a:r>
              <a:rPr lang="en-US" sz="2400" dirty="0" smtClean="0"/>
              <a:t>.</a:t>
            </a:r>
          </a:p>
          <a:p>
            <a:r>
              <a:rPr lang="en-US" sz="2400" dirty="0"/>
              <a:t>Most electronic leveling </a:t>
            </a:r>
            <a:r>
              <a:rPr lang="en-US" sz="2400" dirty="0" smtClean="0"/>
              <a:t>systems provide </a:t>
            </a:r>
            <a:r>
              <a:rPr lang="en-US" sz="2400" dirty="0"/>
              <a:t>some adjustments of the rear ride height by </a:t>
            </a:r>
            <a:r>
              <a:rPr lang="en-US" sz="2400" dirty="0" smtClean="0"/>
              <a:t>adjusting the </a:t>
            </a:r>
            <a:r>
              <a:rPr lang="en-US" sz="2400" dirty="0"/>
              <a:t>linkage between the height sensor and the rear suspension.</a:t>
            </a:r>
            <a:endParaRPr lang="en-US" sz="2400" dirty="0"/>
          </a:p>
        </p:txBody>
      </p:sp>
    </p:spTree>
    <p:extLst>
      <p:ext uri="{BB962C8B-B14F-4D97-AF65-F5344CB8AC3E}">
        <p14:creationId xmlns:p14="http://schemas.microsoft.com/office/powerpoint/2010/main" val="298174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119.39</a:t>
            </a:r>
            <a:r>
              <a:rPr lang="en-US" sz="2400" dirty="0">
                <a:latin typeface="+mj-lt"/>
              </a:rPr>
              <a:t> Most electronic level-control sensors can be adjusted, such as this General Motors unit</a:t>
            </a:r>
            <a:endParaRPr lang="en-US" sz="2400" dirty="0">
              <a:latin typeface="+mj-lt"/>
            </a:endParaRPr>
          </a:p>
        </p:txBody>
      </p:sp>
      <p:pic>
        <p:nvPicPr>
          <p:cNvPr id="3" name="Picture 2" descr="The figure has an arm to make lockbolt adjustment. A lockbolt adjustment of 5 degrees is shown in the figure. One degree of adjustment equals a quarter inch inflation or deflation at the bumper. The arm travel in upward direction produces inflation in shocks whereas arm travel in downward direction produces deflation in shock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131" y="1730349"/>
            <a:ext cx="8171739" cy="442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43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MAGNETO-RHEOLOGICAL (MR) SUSPENSION</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sz="2300" dirty="0"/>
              <a:t>MR fluid shocks use a working fluid </a:t>
            </a:r>
            <a:r>
              <a:rPr lang="en-US" sz="2300" dirty="0" smtClean="0"/>
              <a:t>inside the </a:t>
            </a:r>
            <a:r>
              <a:rPr lang="en-US" sz="2300" dirty="0"/>
              <a:t>shock that can change viscosity rapidly depending on </a:t>
            </a:r>
            <a:r>
              <a:rPr lang="en-US" sz="2300" dirty="0" smtClean="0"/>
              <a:t>electric current </a:t>
            </a:r>
            <a:r>
              <a:rPr lang="en-US" sz="2300" dirty="0"/>
              <a:t>sent to an electromagnetic coil in each device</a:t>
            </a:r>
            <a:r>
              <a:rPr lang="en-US" sz="2300" dirty="0" smtClean="0"/>
              <a:t>.</a:t>
            </a:r>
          </a:p>
          <a:p>
            <a:pPr lvl="1"/>
            <a:r>
              <a:rPr lang="en-US" sz="2300" dirty="0"/>
              <a:t>Under normal operating conditions, the fluid flows </a:t>
            </a:r>
            <a:r>
              <a:rPr lang="en-US" sz="2300" dirty="0" smtClean="0"/>
              <a:t>easily through </a:t>
            </a:r>
            <a:r>
              <a:rPr lang="en-US" sz="2300" dirty="0"/>
              <a:t>orifices in the shock and provides little dampening</a:t>
            </a:r>
            <a:r>
              <a:rPr lang="en-US" sz="2300" dirty="0" smtClean="0"/>
              <a:t>.</a:t>
            </a:r>
          </a:p>
          <a:p>
            <a:pPr lvl="1"/>
            <a:r>
              <a:rPr lang="en-US" sz="2300" dirty="0" smtClean="0"/>
              <a:t>When a </a:t>
            </a:r>
            <a:r>
              <a:rPr lang="en-US" sz="2300" dirty="0"/>
              <a:t>large or high-frequency bump is detected, a small electrical </a:t>
            </a:r>
            <a:r>
              <a:rPr lang="en-US" sz="2300" dirty="0" smtClean="0"/>
              <a:t>current is </a:t>
            </a:r>
            <a:r>
              <a:rPr lang="en-US" sz="2300" dirty="0"/>
              <a:t>sent from the chassis controller to an electromagnetic </a:t>
            </a:r>
            <a:r>
              <a:rPr lang="en-US" sz="2300" dirty="0" smtClean="0"/>
              <a:t>coil in </a:t>
            </a:r>
            <a:r>
              <a:rPr lang="en-US" sz="2300" dirty="0"/>
              <a:t>each shock and the iron particles in the fluid respond within </a:t>
            </a:r>
            <a:r>
              <a:rPr lang="en-US" sz="2300" dirty="0" smtClean="0"/>
              <a:t>3 milliseconds </a:t>
            </a:r>
            <a:r>
              <a:rPr lang="en-US" sz="2300" dirty="0"/>
              <a:t>(</a:t>
            </a:r>
            <a:r>
              <a:rPr lang="en-US" sz="2300" dirty="0" err="1"/>
              <a:t>ms</a:t>
            </a:r>
            <a:r>
              <a:rPr lang="en-US" sz="2300" dirty="0"/>
              <a:t>), aligning themselves in fiber like strands.</a:t>
            </a:r>
            <a:endParaRPr lang="en-US" sz="2300" dirty="0"/>
          </a:p>
        </p:txBody>
      </p:sp>
    </p:spTree>
    <p:extLst>
      <p:ext uri="{BB962C8B-B14F-4D97-AF65-F5344CB8AC3E}">
        <p14:creationId xmlns:p14="http://schemas.microsoft.com/office/powerpoint/2010/main" val="312476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119.40</a:t>
            </a:r>
            <a:r>
              <a:rPr lang="en-US" sz="2400" dirty="0">
                <a:latin typeface="+mj-lt"/>
              </a:rPr>
              <a:t> Vehicles that use magneto-rheological shock absorbers have a sensor located near each wheel, as shown on this C6 Corvette</a:t>
            </a:r>
            <a:endParaRPr lang="en-US" dirty="0">
              <a:latin typeface="+mj-lt"/>
            </a:endParaRPr>
          </a:p>
        </p:txBody>
      </p:sp>
      <p:pic>
        <p:nvPicPr>
          <p:cNvPr id="3" name="Picture 2" descr="A photo shows a suspension sensor located near the control arm of suspension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7360" y="1905000"/>
            <a:ext cx="5329281" cy="400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141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119.41</a:t>
            </a:r>
            <a:r>
              <a:rPr lang="en-US" sz="2400" dirty="0">
                <a:latin typeface="+mj-lt"/>
              </a:rPr>
              <a:t> The controller for the magneto-rheological suspension system on a C6 Corvette is located behind the right front wheel</a:t>
            </a:r>
            <a:endParaRPr lang="en-US" dirty="0">
              <a:latin typeface="+mj-lt"/>
            </a:endParaRPr>
          </a:p>
        </p:txBody>
      </p:sp>
      <p:pic>
        <p:nvPicPr>
          <p:cNvPr id="3" name="Picture 2" descr="A photo shows a controller of a magneto-rheological suspension system located in the wheel arch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07360" y="2151948"/>
            <a:ext cx="5329281" cy="400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1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119.42</a:t>
            </a:r>
            <a:r>
              <a:rPr lang="en-US" sz="2400" dirty="0">
                <a:latin typeface="+mj-lt"/>
              </a:rPr>
              <a:t> A cutaway of a magneto-rheological shock absorber as displayed at the Corvette Museum in Bowling Green, Kentucky</a:t>
            </a:r>
            <a:endParaRPr lang="en-US" dirty="0">
              <a:latin typeface="+mj-lt"/>
            </a:endParaRPr>
          </a:p>
        </p:txBody>
      </p:sp>
      <p:pic>
        <p:nvPicPr>
          <p:cNvPr id="3" name="Picture 2" descr="A photo shows a cutaway of a magneto-rheological shock absorber with a cutaway piston cylinder and rubber cov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6684" y="1539299"/>
            <a:ext cx="2770632" cy="46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95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How does a Magneto-Rheological shock automatically change dampening rates?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By changing the current flow through the liquid in the shock.</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SUSPENSION CONTROLS AND </a:t>
            </a:r>
            <a:r>
              <a:rPr lang="en-US" dirty="0" smtClean="0">
                <a:latin typeface="+mj-lt"/>
              </a:rPr>
              <a:t>SENSORS (2 OF 4)</a:t>
            </a:r>
            <a:endParaRPr lang="en-US" dirty="0">
              <a:latin typeface="+mj-lt"/>
            </a:endParaRPr>
          </a:p>
        </p:txBody>
      </p:sp>
      <p:sp>
        <p:nvSpPr>
          <p:cNvPr id="3" name="Content Placeholder 2"/>
          <p:cNvSpPr>
            <a:spLocks noGrp="1"/>
          </p:cNvSpPr>
          <p:nvPr>
            <p:ph idx="1"/>
          </p:nvPr>
        </p:nvSpPr>
        <p:spPr/>
        <p:txBody>
          <a:bodyPr/>
          <a:lstStyle/>
          <a:p>
            <a:r>
              <a:rPr lang="en-US" dirty="0" smtClean="0"/>
              <a:t>Steering Wheel Position Sensor</a:t>
            </a:r>
          </a:p>
          <a:p>
            <a:pPr lvl="1"/>
            <a:r>
              <a:rPr lang="en-US" dirty="0"/>
              <a:t>The function of this sensor is to </a:t>
            </a:r>
            <a:r>
              <a:rPr lang="en-US" dirty="0" smtClean="0"/>
              <a:t>provide the </a:t>
            </a:r>
            <a:r>
              <a:rPr lang="en-US" dirty="0"/>
              <a:t>control module with signals relating to steering wheel </a:t>
            </a:r>
            <a:r>
              <a:rPr lang="en-US" dirty="0" smtClean="0"/>
              <a:t>position, speed</a:t>
            </a:r>
            <a:r>
              <a:rPr lang="en-US" dirty="0"/>
              <a:t>, and </a:t>
            </a:r>
            <a:r>
              <a:rPr lang="en-US" dirty="0" smtClean="0"/>
              <a:t>direction.</a:t>
            </a:r>
          </a:p>
          <a:p>
            <a:r>
              <a:rPr lang="en-US" dirty="0" smtClean="0"/>
              <a:t>Vehicle Speed Sensor</a:t>
            </a:r>
          </a:p>
          <a:p>
            <a:pPr lvl="1"/>
            <a:r>
              <a:rPr lang="en-US" dirty="0" smtClean="0"/>
              <a:t>The vehicle </a:t>
            </a:r>
            <a:r>
              <a:rPr lang="en-US" dirty="0"/>
              <a:t>speed sensor is a magnetic sensor and generates an </a:t>
            </a:r>
            <a:r>
              <a:rPr lang="en-US" dirty="0" smtClean="0"/>
              <a:t>analog signal </a:t>
            </a:r>
            <a:r>
              <a:rPr lang="en-US" dirty="0"/>
              <a:t>whose frequency increases as the speed increases</a:t>
            </a:r>
            <a:r>
              <a:rPr lang="en-US" dirty="0" smtClean="0"/>
              <a:t>.</a:t>
            </a:r>
          </a:p>
          <a:p>
            <a:pPr lvl="1"/>
            <a:r>
              <a:rPr lang="en-US" dirty="0"/>
              <a:t>The </a:t>
            </a:r>
            <a:r>
              <a:rPr lang="en-US" dirty="0" smtClean="0"/>
              <a:t>ride is </a:t>
            </a:r>
            <a:r>
              <a:rPr lang="en-US" dirty="0"/>
              <a:t>made firmer at high speeds and during braking and </a:t>
            </a:r>
            <a:r>
              <a:rPr lang="en-US" dirty="0" smtClean="0"/>
              <a:t>acceleration and </a:t>
            </a:r>
            <a:r>
              <a:rPr lang="en-US" dirty="0"/>
              <a:t>less firm at cruise speeds.</a:t>
            </a:r>
            <a:endParaRPr lang="en-US" dirty="0"/>
          </a:p>
        </p:txBody>
      </p:sp>
    </p:spTree>
    <p:extLst>
      <p:ext uri="{BB962C8B-B14F-4D97-AF65-F5344CB8AC3E}">
        <p14:creationId xmlns:p14="http://schemas.microsoft.com/office/powerpoint/2010/main" val="242085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SUSPENSION CONTROLS AND </a:t>
            </a:r>
            <a:r>
              <a:rPr lang="en-US" dirty="0" smtClean="0">
                <a:latin typeface="+mj-lt"/>
              </a:rPr>
              <a:t>SENSORS (3 OF 4)</a:t>
            </a:r>
            <a:endParaRPr lang="en-US" dirty="0">
              <a:latin typeface="+mj-lt"/>
            </a:endParaRPr>
          </a:p>
        </p:txBody>
      </p:sp>
      <p:sp>
        <p:nvSpPr>
          <p:cNvPr id="3" name="Content Placeholder 2"/>
          <p:cNvSpPr>
            <a:spLocks noGrp="1"/>
          </p:cNvSpPr>
          <p:nvPr>
            <p:ph idx="1"/>
          </p:nvPr>
        </p:nvSpPr>
        <p:spPr/>
        <p:txBody>
          <a:bodyPr/>
          <a:lstStyle/>
          <a:p>
            <a:r>
              <a:rPr lang="en-US" dirty="0" smtClean="0"/>
              <a:t>Pressure Sensor</a:t>
            </a:r>
          </a:p>
          <a:p>
            <a:pPr lvl="1"/>
            <a:r>
              <a:rPr lang="en-US" dirty="0"/>
              <a:t>This sensor is </a:t>
            </a:r>
            <a:r>
              <a:rPr lang="en-US" dirty="0" smtClean="0"/>
              <a:t>typically found </a:t>
            </a:r>
            <a:r>
              <a:rPr lang="en-US" dirty="0"/>
              <a:t>on systems such as air suspension, real-time damping, </a:t>
            </a:r>
            <a:r>
              <a:rPr lang="en-US" dirty="0" smtClean="0"/>
              <a:t>and road-sensing </a:t>
            </a:r>
            <a:r>
              <a:rPr lang="en-US" dirty="0"/>
              <a:t>suspension that use a compressor assembly</a:t>
            </a:r>
            <a:r>
              <a:rPr lang="en-US" dirty="0" smtClean="0"/>
              <a:t>.</a:t>
            </a:r>
          </a:p>
          <a:p>
            <a:r>
              <a:rPr lang="en-US" dirty="0" smtClean="0"/>
              <a:t>Lateral Acceleration Sensor</a:t>
            </a:r>
          </a:p>
          <a:p>
            <a:pPr lvl="1"/>
            <a:r>
              <a:rPr lang="en-US" dirty="0" smtClean="0"/>
              <a:t>Provides </a:t>
            </a:r>
            <a:r>
              <a:rPr lang="en-US" dirty="0"/>
              <a:t>the suspension </a:t>
            </a:r>
            <a:r>
              <a:rPr lang="en-US" dirty="0" smtClean="0"/>
              <a:t>control module </a:t>
            </a:r>
            <a:r>
              <a:rPr lang="en-US" dirty="0"/>
              <a:t>with feedback regarding vehicle cornering forces</a:t>
            </a:r>
            <a:r>
              <a:rPr lang="en-US" dirty="0" smtClean="0"/>
              <a:t>.</a:t>
            </a:r>
          </a:p>
          <a:p>
            <a:pPr lvl="1"/>
            <a:r>
              <a:rPr lang="en-US" dirty="0"/>
              <a:t>This sensor can be either a stand-alone unit or combined </a:t>
            </a:r>
            <a:r>
              <a:rPr lang="en-US" dirty="0" smtClean="0"/>
              <a:t>with the </a:t>
            </a:r>
            <a:r>
              <a:rPr lang="en-US" dirty="0"/>
              <a:t>yaw rate sensor.</a:t>
            </a:r>
            <a:endParaRPr lang="en-US" dirty="0"/>
          </a:p>
        </p:txBody>
      </p:sp>
    </p:spTree>
    <p:extLst>
      <p:ext uri="{BB962C8B-B14F-4D97-AF65-F5344CB8AC3E}">
        <p14:creationId xmlns:p14="http://schemas.microsoft.com/office/powerpoint/2010/main" val="2259618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ELECTRONIC SUSPENSION CONTROLS AND </a:t>
            </a:r>
            <a:r>
              <a:rPr lang="en-US" dirty="0" smtClean="0">
                <a:latin typeface="+mj-lt"/>
              </a:rPr>
              <a:t>SENSORS (4 OF 4)</a:t>
            </a:r>
            <a:endParaRPr lang="en-US" dirty="0">
              <a:latin typeface="+mj-lt"/>
            </a:endParaRPr>
          </a:p>
        </p:txBody>
      </p:sp>
      <p:sp>
        <p:nvSpPr>
          <p:cNvPr id="3" name="Content Placeholder 2"/>
          <p:cNvSpPr>
            <a:spLocks noGrp="1"/>
          </p:cNvSpPr>
          <p:nvPr>
            <p:ph idx="1"/>
          </p:nvPr>
        </p:nvSpPr>
        <p:spPr/>
        <p:txBody>
          <a:bodyPr/>
          <a:lstStyle/>
          <a:p>
            <a:r>
              <a:rPr lang="en-US" dirty="0" smtClean="0"/>
              <a:t>Yaw Rate Sensor</a:t>
            </a:r>
          </a:p>
          <a:p>
            <a:pPr lvl="1"/>
            <a:r>
              <a:rPr lang="en-US" dirty="0"/>
              <a:t>This information </a:t>
            </a:r>
            <a:r>
              <a:rPr lang="en-US" dirty="0" smtClean="0"/>
              <a:t>is used </a:t>
            </a:r>
            <a:r>
              <a:rPr lang="en-US" dirty="0"/>
              <a:t>to determine how far the vehicle has deviated from the </a:t>
            </a:r>
            <a:r>
              <a:rPr lang="en-US" dirty="0" smtClean="0"/>
              <a:t>driver’s intended </a:t>
            </a:r>
            <a:r>
              <a:rPr lang="en-US" dirty="0"/>
              <a:t>direction</a:t>
            </a:r>
            <a:r>
              <a:rPr lang="en-US" dirty="0" smtClean="0"/>
              <a:t>.</a:t>
            </a:r>
          </a:p>
          <a:p>
            <a:r>
              <a:rPr lang="en-US" dirty="0" smtClean="0"/>
              <a:t>Driver Selector Switch</a:t>
            </a:r>
          </a:p>
          <a:p>
            <a:pPr lvl="1"/>
            <a:r>
              <a:rPr lang="en-US" dirty="0" smtClean="0"/>
              <a:t>The driver selector switch, which is typically dash mounted, allows the driver to select the firmness of the suspension system.</a:t>
            </a:r>
            <a:endParaRPr lang="en-US" dirty="0"/>
          </a:p>
        </p:txBody>
      </p:sp>
    </p:spTree>
    <p:extLst>
      <p:ext uri="{BB962C8B-B14F-4D97-AF65-F5344CB8AC3E}">
        <p14:creationId xmlns:p14="http://schemas.microsoft.com/office/powerpoint/2010/main" val="305734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611</TotalTime>
  <Words>2147</Words>
  <Application>Microsoft Office PowerPoint</Application>
  <PresentationFormat>On-screen Show (4:3)</PresentationFormat>
  <Paragraphs>164</Paragraphs>
  <Slides>70</Slides>
  <Notes>0</Notes>
  <HiddenSlides>0</HiddenSlides>
  <MMClips>0</MMClips>
  <ScaleCrop>false</ScaleCrop>
  <HeadingPairs>
    <vt:vector size="4" baseType="variant">
      <vt:variant>
        <vt:lpstr>Theme</vt:lpstr>
      </vt:variant>
      <vt:variant>
        <vt:i4>6</vt:i4>
      </vt:variant>
      <vt:variant>
        <vt:lpstr>Slide Titles</vt:lpstr>
      </vt:variant>
      <vt:variant>
        <vt:i4>70</vt:i4>
      </vt:variant>
    </vt:vector>
  </HeadingPairs>
  <TitlesOfParts>
    <vt:vector size="7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 NEED FOR ELECTRONIC SUSPENSIONS</vt:lpstr>
      <vt:lpstr>Figure 119.1 An electronically controlled suspension system can help reduce body roll and other reactions better than most conventional suspension systems </vt:lpstr>
      <vt:lpstr>ELECTRONIC SUSPENSION CONTROLS AND SENSORS (1 OF 4)</vt:lpstr>
      <vt:lpstr>ELECTRONIC SUSPENSION CONTROLS AND SENSORS (2 OF 4)</vt:lpstr>
      <vt:lpstr>ELECTRONIC SUSPENSION CONTROLS AND SENSORS (3 OF 4)</vt:lpstr>
      <vt:lpstr>ELECTRONIC SUSPENSION CONTROLS AND SENSORS (4 OF 4)</vt:lpstr>
      <vt:lpstr>Figure 119.2 Input devices monitor conditions and provide information to the electronic control module, which processes the information and operates the actuators to control the movement of the suspension</vt:lpstr>
      <vt:lpstr>Figure 119.3 A typical electronic suspension height sensor, which bolts to the body and connects to the lower control arm through a control link and lever</vt:lpstr>
      <vt:lpstr>Figure 119.4  When suspension action moves the lever, it rotates the slotted disc and varies how much of the photo transistor is exposed to the LEDs, which vary the input signal</vt:lpstr>
      <vt:lpstr>Figure 119.5 Typical suspension position sensor</vt:lpstr>
      <vt:lpstr>Figure 119.6 A three-wire suspension position sensor schematic</vt:lpstr>
      <vt:lpstr>Figure 119.7 A suspension height sensor</vt:lpstr>
      <vt:lpstr>Figure 119.8 The steering wheel position (hand wheel position) sensor wiring schematic and how the signal varies with the direction that the steering wheel is turned</vt:lpstr>
      <vt:lpstr>Figure 119.9 The handwheel position sensor is located at the base of the steering column</vt:lpstr>
      <vt:lpstr>Figure 119.10 Steering wheel (hand wheel) position sensor schematic</vt:lpstr>
      <vt:lpstr>Figure 119.11 The VS sensor information is transmitted to the EBCM by Class 2 serial data</vt:lpstr>
      <vt:lpstr>Figure 119.12 An air pressure sensor</vt:lpstr>
      <vt:lpstr>Figure 119.13 A schematic showing the lateral acceleration sensor and the EBCM</vt:lpstr>
      <vt:lpstr>Tech Tip </vt:lpstr>
      <vt:lpstr>Figure 119.14 The lateral accelerometer sensor (G-sensor) is usually located under the center console. This sensor can be tested by unbolting the sensor, turning it on its side with the key on, engine off (KOEO), and looking at the scan tool data to verify that it reads 1 G</vt:lpstr>
      <vt:lpstr>Figure 119.15 Yaw rate sensor showing the typical location and schematic</vt:lpstr>
      <vt:lpstr>QUESTION 1: ?</vt:lpstr>
      <vt:lpstr>ANSWER 1:</vt:lpstr>
      <vt:lpstr>ELECTRONIC SUSPENSION SYSTEM ACTUATORS (1 OF 2)</vt:lpstr>
      <vt:lpstr>ELECTRONIC SUSPENSION SYSTEM ACTUATORS (2 OF 2)</vt:lpstr>
      <vt:lpstr>Figure 119.16 A magnetic field is created whenever an electrical current flows through a coil of wire wrapped around an iron core</vt:lpstr>
      <vt:lpstr>Figure 119.17 When magnets are near each other, like poles repel and opposite poles attract</vt:lpstr>
      <vt:lpstr>Figure 119.18 When electrical current magnetizes the plunger in a solenoid, the magnetic field moves the plunger against spring force. With no current, the spring pushes the plunger back to its original position</vt:lpstr>
      <vt:lpstr>Figure 119.19 This air supply solenoid blocks pressurized air from the air spring valves when off. The plunger pulls upward to allow airflow to the air spring valves when the solenoid is energized</vt:lpstr>
      <vt:lpstr>Figure 119.20 An actuator motor uses a permanent magnet and four stator coils to drive the air spring control rod</vt:lpstr>
      <vt:lpstr>Figure 119.21 The stator coils of the actuator are energized in three ways to provide soft, medium, or firm ride from the air springs and shock absorbers</vt:lpstr>
      <vt:lpstr>TYPES OF ELECTRONIC SUSPENSION (1 OF 5)</vt:lpstr>
      <vt:lpstr>TYPES OF ELECTRONIC SUSPENSION (2 OF 5)</vt:lpstr>
      <vt:lpstr>TYPES OF ELECTRONIC SUSPENSION (3 OF 5)</vt:lpstr>
      <vt:lpstr>TYPES OF ELECTRONIC SUSPENSION (4 OF 5)</vt:lpstr>
      <vt:lpstr>TYPES OF ELECTRONIC SUSPENSION (5 OF 5)</vt:lpstr>
      <vt:lpstr>Figure 119.22 Selectable ride as used on Chevrolet and GMC pickup trucks</vt:lpstr>
      <vt:lpstr>Figure 119.23 ALC maintains the same ride height either loaded or unloaded by increasing or decreasing the air pressure in the rear air shocks</vt:lpstr>
      <vt:lpstr>Figure 119.24 A typical schematic showing the air suspension compressor assembly and sensor</vt:lpstr>
      <vt:lpstr>Figure 119.25 The typical variable-rate air spring system uses three height sensors, two in the front and one in the rear, to monitor trim height and to provide input signals to the ECM</vt:lpstr>
      <vt:lpstr>Figure 119.26 The air spring compressor assembly is usually mounted on rubber cushions to help isolate it from the body of the vehicle. All of the air entering or leaving the air springs flows through the regenerative air dryer</vt:lpstr>
      <vt:lpstr>Figure 119.27 A solenoid valve at the top of each spring regulates airflow into and out of the air spring</vt:lpstr>
      <vt:lpstr>Figure 119.28 Schematic showing computer command ride system</vt:lpstr>
      <vt:lpstr>Figure 119.29 Diagram of the components and connections of the real-time damping and road-sensing suspension system</vt:lpstr>
      <vt:lpstr>Figure 119.30 Schematic showing the shock control used in the RSS system</vt:lpstr>
      <vt:lpstr>Figure 119.31 Bi-state dampers (shocks) use a solenoid to control fluid flow in the unit to control compression and rebound actions</vt:lpstr>
      <vt:lpstr>Figure 119.32 A typical CCR module schematic</vt:lpstr>
      <vt:lpstr>Figure 119.33 The three dampening modes of a CCR shock absorber</vt:lpstr>
      <vt:lpstr>Figure 119.34 Integral shock solenoid</vt:lpstr>
      <vt:lpstr>AUTOMATIC LEVEL CONTROL (1 OF 2)</vt:lpstr>
      <vt:lpstr>AUTOMATIC LEVEL CONTROL (2 OF 2)</vt:lpstr>
      <vt:lpstr>FREQUENTLY ASKED Question</vt:lpstr>
      <vt:lpstr>Figure 119.35 A typical ZF Sachs self-leveling shock, as used on the rear of a Chrysler minivan</vt:lpstr>
      <vt:lpstr>Figure 119.36 Schematic of the ALC system</vt:lpstr>
      <vt:lpstr>Figure 119.37 Air compressor assembly can be located at various locations depending on the vehicle</vt:lpstr>
      <vt:lpstr>Figure 119.38 The exhaust solenoid is controlled by the rear integration module</vt:lpstr>
      <vt:lpstr>QUESTION 2: ?</vt:lpstr>
      <vt:lpstr>ANSWER 2:</vt:lpstr>
      <vt:lpstr>TROUBLESHOOTING REAR ELECTRONIC  LEVELING SYSTEMS</vt:lpstr>
      <vt:lpstr>Figure 119.39 Most electronic level-control sensors can be adjusted, such as this General Motors unit</vt:lpstr>
      <vt:lpstr>MAGNETO-RHEOLOGICAL (MR) SUSPENSION</vt:lpstr>
      <vt:lpstr>Figure 119.40 Vehicles that use magneto-rheological shock absorbers have a sensor located near each wheel, as shown on this C6 Corvette</vt:lpstr>
      <vt:lpstr>Figure 119.41 The controller for the magneto-rheological suspension system on a C6 Corvette is located behind the right front wheel</vt:lpstr>
      <vt:lpstr>Figure 119.42 A cutaway of a magneto-rheological shock absorber as displayed at the Corvette Museum in Bowling Green, Kentucky</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119</dc:title>
  <dc:creator>Curt &amp; Tammy</dc:creator>
  <cp:lastModifiedBy>Curt &amp; Tammy</cp:lastModifiedBy>
  <cp:revision>60</cp:revision>
  <dcterms:created xsi:type="dcterms:W3CDTF">2018-09-25T19:30:15Z</dcterms:created>
  <dcterms:modified xsi:type="dcterms:W3CDTF">2019-07-09T21:04:27Z</dcterms:modified>
</cp:coreProperties>
</file>