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274" r:id="rId13"/>
    <p:sldId id="317" r:id="rId14"/>
    <p:sldId id="267" r:id="rId15"/>
    <p:sldId id="268" r:id="rId16"/>
    <p:sldId id="344" r:id="rId17"/>
    <p:sldId id="270" r:id="rId18"/>
    <p:sldId id="318" r:id="rId19"/>
    <p:sldId id="345" r:id="rId20"/>
    <p:sldId id="326" r:id="rId21"/>
    <p:sldId id="327" r:id="rId22"/>
    <p:sldId id="328" r:id="rId23"/>
    <p:sldId id="346" r:id="rId24"/>
    <p:sldId id="329" r:id="rId25"/>
    <p:sldId id="347" r:id="rId26"/>
    <p:sldId id="330" r:id="rId27"/>
    <p:sldId id="331" r:id="rId28"/>
    <p:sldId id="332" r:id="rId29"/>
    <p:sldId id="333" r:id="rId30"/>
    <p:sldId id="334" r:id="rId31"/>
    <p:sldId id="348" r:id="rId32"/>
    <p:sldId id="335" r:id="rId33"/>
    <p:sldId id="336" r:id="rId34"/>
    <p:sldId id="286" r:id="rId35"/>
    <p:sldId id="287" r:id="rId36"/>
    <p:sldId id="349" r:id="rId37"/>
    <p:sldId id="337" r:id="rId38"/>
    <p:sldId id="338" r:id="rId39"/>
    <p:sldId id="339" r:id="rId40"/>
    <p:sldId id="350" r:id="rId41"/>
    <p:sldId id="351" r:id="rId42"/>
    <p:sldId id="352" r:id="rId43"/>
    <p:sldId id="340" r:id="rId44"/>
    <p:sldId id="341" r:id="rId45"/>
    <p:sldId id="272" r:id="rId46"/>
    <p:sldId id="342" r:id="rId47"/>
    <p:sldId id="343" r:id="rId48"/>
    <p:sldId id="299" r:id="rId49"/>
    <p:sldId id="300" r:id="rId50"/>
    <p:sldId id="32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Rear Suspension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solidFill>
                  <a:schemeClr val="tx2"/>
                </a:solidFill>
              </a:rPr>
              <a:t>Increased proportion of </a:t>
            </a:r>
            <a:r>
              <a:rPr lang="en-US" sz="4000" dirty="0" err="1">
                <a:solidFill>
                  <a:schemeClr val="tx2"/>
                </a:solidFill>
              </a:rPr>
              <a:t>unsprung</a:t>
            </a:r>
            <a:r>
              <a:rPr lang="en-US" sz="4000" dirty="0">
                <a:solidFill>
                  <a:schemeClr val="tx2"/>
                </a:solidFill>
              </a:rPr>
              <a:t> </a:t>
            </a:r>
            <a:r>
              <a:rPr lang="en-US" sz="4000" dirty="0" smtClean="0">
                <a:solidFill>
                  <a:schemeClr val="tx2"/>
                </a:solidFill>
              </a:rPr>
              <a:t>weight, side-to-side </a:t>
            </a:r>
            <a:r>
              <a:rPr lang="en-US" sz="4000" dirty="0">
                <a:solidFill>
                  <a:schemeClr val="tx2"/>
                </a:solidFill>
              </a:rPr>
              <a:t>road shock </a:t>
            </a:r>
            <a:r>
              <a:rPr lang="en-US" sz="4000" dirty="0" smtClean="0">
                <a:solidFill>
                  <a:schemeClr val="tx2"/>
                </a:solidFill>
              </a:rPr>
              <a:t>transference, poorer </a:t>
            </a:r>
            <a:r>
              <a:rPr lang="en-US" sz="4000" dirty="0">
                <a:solidFill>
                  <a:schemeClr val="tx2"/>
                </a:solidFill>
              </a:rPr>
              <a:t>tire </a:t>
            </a:r>
            <a:r>
              <a:rPr lang="en-US" sz="4000" dirty="0" smtClean="0">
                <a:solidFill>
                  <a:schemeClr val="tx2"/>
                </a:solidFill>
              </a:rPr>
              <a:t>adhesion.</a:t>
            </a:r>
            <a:endParaRPr lang="en-US" sz="4000" dirty="0">
              <a:solidFill>
                <a:schemeClr val="tx2"/>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LEAF SPRING REAR SUSPENSIONS</a:t>
            </a:r>
            <a:endParaRPr lang="en-US" dirty="0">
              <a:latin typeface="+mj-lt"/>
            </a:endParaRPr>
          </a:p>
        </p:txBody>
      </p:sp>
      <p:sp>
        <p:nvSpPr>
          <p:cNvPr id="3" name="Content Placeholder 2"/>
          <p:cNvSpPr>
            <a:spLocks noGrp="1"/>
          </p:cNvSpPr>
          <p:nvPr>
            <p:ph idx="1"/>
          </p:nvPr>
        </p:nvSpPr>
        <p:spPr/>
        <p:txBody>
          <a:bodyPr/>
          <a:lstStyle/>
          <a:p>
            <a:r>
              <a:rPr lang="en-US" dirty="0"/>
              <a:t>The leaf </a:t>
            </a:r>
            <a:r>
              <a:rPr lang="en-US" dirty="0" smtClean="0"/>
              <a:t>springs link </a:t>
            </a:r>
            <a:r>
              <a:rPr lang="en-US" dirty="0"/>
              <a:t>the axle to the frame and effectively serve two purposes</a:t>
            </a:r>
            <a:r>
              <a:rPr lang="en-US" dirty="0" smtClean="0"/>
              <a:t>:</a:t>
            </a:r>
          </a:p>
          <a:p>
            <a:pPr lvl="1"/>
            <a:r>
              <a:rPr lang="en-US" dirty="0"/>
              <a:t>Absorbing road </a:t>
            </a:r>
            <a:r>
              <a:rPr lang="en-US" dirty="0" smtClean="0"/>
              <a:t>shock</a:t>
            </a:r>
          </a:p>
          <a:p>
            <a:pPr lvl="1"/>
            <a:r>
              <a:rPr lang="en-US" dirty="0"/>
              <a:t>Locating the axle under the </a:t>
            </a:r>
            <a:r>
              <a:rPr lang="en-US" dirty="0" smtClean="0"/>
              <a:t>vehicle</a:t>
            </a:r>
          </a:p>
          <a:p>
            <a:r>
              <a:rPr lang="en-US" dirty="0"/>
              <a:t>Most rear-wheel-drive trucks use a solid rear axle with </a:t>
            </a:r>
            <a:r>
              <a:rPr lang="en-US" dirty="0" smtClean="0"/>
              <a:t>leaf springs </a:t>
            </a:r>
            <a:r>
              <a:rPr lang="en-US" dirty="0"/>
              <a:t>in an arrangement called a Hotchkiss drive</a:t>
            </a:r>
            <a:r>
              <a:rPr lang="en-US" dirty="0" smtClean="0"/>
              <a:t>.</a:t>
            </a:r>
          </a:p>
          <a:p>
            <a:endParaRPr lang="en-US" dirty="0"/>
          </a:p>
        </p:txBody>
      </p:sp>
    </p:spTree>
    <p:extLst>
      <p:ext uri="{BB962C8B-B14F-4D97-AF65-F5344CB8AC3E}">
        <p14:creationId xmlns:p14="http://schemas.microsoft.com/office/powerpoint/2010/main" val="110050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mj-lt"/>
              </a:rPr>
              <a:t>Figure 118.4  A typical rear-wheel-drive pickup truck rear suspension equipped with leaf springs. This type of arrangement is called a Hotchkiss drive and the drivetrain forces are controlled by the rear suspension components</a:t>
            </a:r>
            <a:endParaRPr lang="en-US" sz="2000" dirty="0">
              <a:latin typeface="+mj-lt"/>
            </a:endParaRPr>
          </a:p>
        </p:txBody>
      </p:sp>
      <p:pic>
        <p:nvPicPr>
          <p:cNvPr id="4" name="Picture 3" descr="The figure shows a leaf spring suspension with a drive axle. This drive arrangement has a shackle which attaches the rear end of the spring to the vehicle frame, while the front end of the spring is attached through a hanger. The drive axle is attached to the leaf spring through U-bol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9974" y="2286000"/>
            <a:ext cx="4978400" cy="365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118.5 An exploded view of a beam axle with </a:t>
            </a:r>
            <a:r>
              <a:rPr lang="en-US" sz="2400" dirty="0" err="1">
                <a:latin typeface="+mj-lt"/>
              </a:rPr>
              <a:t>multileaf</a:t>
            </a:r>
            <a:r>
              <a:rPr lang="en-US" sz="2400" dirty="0">
                <a:latin typeface="+mj-lt"/>
              </a:rPr>
              <a:t> springs</a:t>
            </a:r>
            <a:endParaRPr lang="en-US" dirty="0">
              <a:latin typeface="+mj-lt"/>
            </a:endParaRPr>
          </a:p>
        </p:txBody>
      </p:sp>
      <p:pic>
        <p:nvPicPr>
          <p:cNvPr id="6" name="Picture 2" descr="The figure shows rear end of the vehicle platform. The beam axle connects to the vehicle platform through a leaf spring suspension assembly. A wheel spindle is bolted to the flange of the beam axle. The leaf spring rests on the seats of the beam axle and U-bolts secure the spring to the axle. Exploded parts of a shackle show a type of bracket that mounts to the vehicle platform through nuts and bolts and has a link that attaches the rear end of the spring to the vehicle body. Exploded parts of a hanger show another type of bracket that mounts to the vehicle platform through nuts and bolts and has an attachment point which helps the front end of the spring to pivo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9954" y="1921933"/>
            <a:ext cx="5344094" cy="410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TRAILING ARM REAR SUSPENSIONS</a:t>
            </a:r>
            <a:endParaRPr lang="en-US" dirty="0">
              <a:latin typeface="+mj-lt"/>
            </a:endParaRPr>
          </a:p>
        </p:txBody>
      </p:sp>
      <p:sp>
        <p:nvSpPr>
          <p:cNvPr id="3" name="Content Placeholder 2"/>
          <p:cNvSpPr>
            <a:spLocks noGrp="1"/>
          </p:cNvSpPr>
          <p:nvPr>
            <p:ph idx="1"/>
          </p:nvPr>
        </p:nvSpPr>
        <p:spPr/>
        <p:txBody>
          <a:bodyPr/>
          <a:lstStyle/>
          <a:p>
            <a:r>
              <a:rPr lang="en-US" dirty="0"/>
              <a:t>A trailing arm extends from a frame </a:t>
            </a:r>
            <a:r>
              <a:rPr lang="en-US" dirty="0" err="1"/>
              <a:t>crossmember</a:t>
            </a:r>
            <a:r>
              <a:rPr lang="en-US" dirty="0"/>
              <a:t> located ahead </a:t>
            </a:r>
            <a:r>
              <a:rPr lang="en-US" dirty="0" smtClean="0"/>
              <a:t>of the </a:t>
            </a:r>
            <a:r>
              <a:rPr lang="en-US" dirty="0"/>
              <a:t>rear axle back to the axle housing or a wheel knuckle</a:t>
            </a:r>
            <a:r>
              <a:rPr lang="en-US" dirty="0" smtClean="0"/>
              <a:t>.</a:t>
            </a:r>
          </a:p>
          <a:p>
            <a:r>
              <a:rPr lang="en-US" dirty="0"/>
              <a:t>Trailing arms may be used </a:t>
            </a:r>
            <a:r>
              <a:rPr lang="en-US" dirty="0" smtClean="0"/>
              <a:t>to brace </a:t>
            </a:r>
            <a:r>
              <a:rPr lang="en-US" dirty="0"/>
              <a:t>either a driven or </a:t>
            </a:r>
            <a:r>
              <a:rPr lang="en-US" dirty="0" smtClean="0"/>
              <a:t>non-driven </a:t>
            </a:r>
            <a:r>
              <a:rPr lang="en-US" dirty="0"/>
              <a:t>solid rear axle against </a:t>
            </a:r>
            <a:r>
              <a:rPr lang="en-US" dirty="0" smtClean="0"/>
              <a:t>front-to-rear forces.</a:t>
            </a:r>
          </a:p>
          <a:p>
            <a:r>
              <a:rPr lang="en-US" dirty="0"/>
              <a:t>A trailing arm rear suspension on a </a:t>
            </a:r>
            <a:r>
              <a:rPr lang="en-US" dirty="0" smtClean="0"/>
              <a:t>non-driven </a:t>
            </a:r>
            <a:r>
              <a:rPr lang="en-US" dirty="0"/>
              <a:t>solid axle </a:t>
            </a:r>
            <a:r>
              <a:rPr lang="en-US" dirty="0" smtClean="0"/>
              <a:t>virtually always </a:t>
            </a:r>
            <a:r>
              <a:rPr lang="en-US" dirty="0"/>
              <a:t>includes a track rod, also called a </a:t>
            </a:r>
            <a:r>
              <a:rPr lang="en-US" dirty="0" err="1"/>
              <a:t>Panhard</a:t>
            </a:r>
            <a:r>
              <a:rPr lang="en-US" dirty="0"/>
              <a:t> rod.</a:t>
            </a:r>
            <a:endParaRPr lang="en-US" dirty="0"/>
          </a:p>
        </p:txBody>
      </p:sp>
    </p:spTree>
    <p:extLst>
      <p:ext uri="{BB962C8B-B14F-4D97-AF65-F5344CB8AC3E}">
        <p14:creationId xmlns:p14="http://schemas.microsoft.com/office/powerpoint/2010/main" val="222153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118.6 </a:t>
            </a:r>
            <a:r>
              <a:rPr lang="en-US" sz="2400" dirty="0">
                <a:latin typeface="+mj-lt"/>
              </a:rPr>
              <a:t>A trailing arm rear suspension with a solid axle used on a front-wheel-drive vehicle</a:t>
            </a:r>
            <a:endParaRPr lang="en-US" dirty="0">
              <a:latin typeface="+mj-lt"/>
            </a:endParaRPr>
          </a:p>
        </p:txBody>
      </p:sp>
      <p:pic>
        <p:nvPicPr>
          <p:cNvPr id="3" name="Picture 2" descr="A photo shows a trailing arm rear suspension. A trailing arm extends from the frame cross-member located in front of the solid rear axle to the axle housin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7419" y="2023532"/>
            <a:ext cx="5465626" cy="407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82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118.7 </a:t>
            </a:r>
            <a:r>
              <a:rPr lang="en-US" sz="2000" dirty="0">
                <a:latin typeface="+mj-lt"/>
              </a:rPr>
              <a:t>This rear suspension systems use a torque arm to control axle windup. If the rubber torque arm bushings (cushions) are worn, a loud “bang” could be heard and felt when accelerating suddenly</a:t>
            </a:r>
            <a:endParaRPr lang="en-US" sz="1800" dirty="0">
              <a:latin typeface="+mj-lt"/>
            </a:endParaRPr>
          </a:p>
        </p:txBody>
      </p:sp>
      <p:pic>
        <p:nvPicPr>
          <p:cNvPr id="3" name="Picture 2" descr="The figure shows a drive axle with differential in the middle. A driveshaft is shown attached to the differential through a U-joint. A shock absorber is shown attached to one end of the drive axle. A torque arm, in the shape of a beam, extends parallel to the drive shaft between the rear axle and the transmission. One end of the torque arm is bolted to the differential housing and the other end attaches to a bracket with rubber cushions. The figure also shows a Panhard rod or a track rod which is a rod that attaches to the body on one end, while the other end attaches to the axle. A trailing arm is shown attached to the drive axle and on the same axis where the trailing arm bolts to the axle, a coil spring is shown. The figure also shows a brace which reinforces the suspension setup of Panhard rod to the body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8961" y="2133600"/>
            <a:ext cx="3222294" cy="373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71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118.8 </a:t>
            </a:r>
            <a:r>
              <a:rPr lang="en-US" dirty="0">
                <a:latin typeface="+mj-lt"/>
              </a:rPr>
              <a:t>A typical beam axle rear suspension, which uses trailing arms and coil springs along with a track rod, also called a </a:t>
            </a:r>
            <a:r>
              <a:rPr lang="en-US" dirty="0" err="1">
                <a:latin typeface="+mj-lt"/>
              </a:rPr>
              <a:t>Panhard</a:t>
            </a:r>
            <a:r>
              <a:rPr lang="en-US" dirty="0">
                <a:latin typeface="+mj-lt"/>
              </a:rPr>
              <a:t> rod, to control side-to-side axle movement</a:t>
            </a:r>
            <a:endParaRPr lang="en-US" dirty="0">
              <a:latin typeface="+mj-lt"/>
            </a:endParaRPr>
          </a:p>
        </p:txBody>
      </p:sp>
      <p:pic>
        <p:nvPicPr>
          <p:cNvPr id="3" name="Picture 2" descr="The figure shows a beam axle attached to a trailing arm suspension system. The trailing arm suspension system has a shock absorber and a coil spring on both the ends. A spindle attaches to the flange at both ends. A Panhard rod attaches to the suspension on one end and the frame on the other. The rod attaches to the frame through a brace. This bracing attaches to vehicle frame on both en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1813" y="2057400"/>
            <a:ext cx="3780374" cy="381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27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SEMI-TRAILING ARM REAR SUSPENSIONS</a:t>
            </a:r>
            <a:endParaRPr lang="en-US" dirty="0">
              <a:latin typeface="+mj-lt"/>
            </a:endParaRPr>
          </a:p>
        </p:txBody>
      </p:sp>
      <p:sp>
        <p:nvSpPr>
          <p:cNvPr id="3" name="Content Placeholder 2"/>
          <p:cNvSpPr>
            <a:spLocks noGrp="1"/>
          </p:cNvSpPr>
          <p:nvPr>
            <p:ph idx="1"/>
          </p:nvPr>
        </p:nvSpPr>
        <p:spPr/>
        <p:txBody>
          <a:bodyPr/>
          <a:lstStyle/>
          <a:p>
            <a:r>
              <a:rPr lang="en-US" dirty="0"/>
              <a:t>A semi-trailing arm is similar to a trailing arm in that it </a:t>
            </a:r>
            <a:r>
              <a:rPr lang="en-US" dirty="0" smtClean="0"/>
              <a:t>extends back </a:t>
            </a:r>
            <a:r>
              <a:rPr lang="en-US" dirty="0"/>
              <a:t>from a frame member to the axle</a:t>
            </a:r>
            <a:r>
              <a:rPr lang="en-US" dirty="0" smtClean="0"/>
              <a:t>.</a:t>
            </a:r>
          </a:p>
          <a:p>
            <a:r>
              <a:rPr lang="en-US" dirty="0"/>
              <a:t>Semi-trailing arms have an </a:t>
            </a:r>
            <a:r>
              <a:rPr lang="en-US" dirty="0" smtClean="0"/>
              <a:t>advantage over </a:t>
            </a:r>
            <a:r>
              <a:rPr lang="en-US" dirty="0"/>
              <a:t>trailing arms because they control both </a:t>
            </a:r>
            <a:r>
              <a:rPr lang="en-US" dirty="0" smtClean="0"/>
              <a:t>side-to-side and </a:t>
            </a:r>
            <a:r>
              <a:rPr lang="en-US" dirty="0"/>
              <a:t>front-to-rear motion</a:t>
            </a:r>
            <a:r>
              <a:rPr lang="en-US" dirty="0" smtClean="0"/>
              <a:t>.</a:t>
            </a:r>
          </a:p>
          <a:p>
            <a:r>
              <a:rPr lang="en-US" dirty="0" smtClean="0"/>
              <a:t>The </a:t>
            </a:r>
            <a:r>
              <a:rPr lang="en-US" dirty="0"/>
              <a:t>axle centering pivot bracket and linkage is called </a:t>
            </a:r>
            <a:r>
              <a:rPr lang="en-US" dirty="0" smtClean="0"/>
              <a:t>a watts </a:t>
            </a:r>
            <a:r>
              <a:rPr lang="en-US" dirty="0"/>
              <a:t>linkage</a:t>
            </a:r>
            <a:endParaRPr lang="en-US" dirty="0"/>
          </a:p>
        </p:txBody>
      </p:sp>
    </p:spTree>
    <p:extLst>
      <p:ext uri="{BB962C8B-B14F-4D97-AF65-F5344CB8AC3E}">
        <p14:creationId xmlns:p14="http://schemas.microsoft.com/office/powerpoint/2010/main" val="421708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118.9 </a:t>
            </a:r>
            <a:r>
              <a:rPr lang="en-US" sz="2400" dirty="0">
                <a:latin typeface="+mj-lt"/>
              </a:rPr>
              <a:t>This Ford rear suspension uses upper and lower semi-trailing arms to mount the rear axle and a watts linkage to control side-to-side movement</a:t>
            </a:r>
            <a:endParaRPr lang="en-US" dirty="0">
              <a:latin typeface="+mj-lt"/>
            </a:endParaRPr>
          </a:p>
        </p:txBody>
      </p:sp>
      <p:pic>
        <p:nvPicPr>
          <p:cNvPr id="3" name="Picture 2" descr="The figure shows this system with two arms, lower and upper, which connect the frame to the rear axle. A watts linkage system or a center pivot arrangement locates the driven rear axle. A watts link attaches to the rear axle with a pivot point and its arms bolt to the body of the c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2545" y="2142707"/>
            <a:ext cx="4958910" cy="401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0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118.1</a:t>
            </a:r>
            <a:r>
              <a:rPr lang="en-US" dirty="0" smtClean="0"/>
              <a:t> </a:t>
            </a:r>
            <a:r>
              <a:rPr lang="en-US" dirty="0"/>
              <a:t>Describe solid rear axles and leaf spring suspensions</a:t>
            </a:r>
            <a:r>
              <a:rPr lang="en-US" dirty="0" smtClean="0"/>
              <a:t>.</a:t>
            </a:r>
          </a:p>
          <a:p>
            <a:pPr marL="0" indent="0">
              <a:buNone/>
            </a:pPr>
            <a:r>
              <a:rPr lang="en-US" b="1" dirty="0" smtClean="0">
                <a:solidFill>
                  <a:srgbClr val="005A70"/>
                </a:solidFill>
              </a:rPr>
              <a:t>118.2 </a:t>
            </a:r>
            <a:r>
              <a:rPr lang="en-US" dirty="0"/>
              <a:t>Distinguish between trailing arm and semi-trailing arm </a:t>
            </a:r>
            <a:r>
              <a:rPr lang="en-US" dirty="0" smtClean="0"/>
              <a:t>rear suspensions</a:t>
            </a:r>
            <a:r>
              <a:rPr lang="en-US" dirty="0"/>
              <a:t>.</a:t>
            </a:r>
            <a:r>
              <a:rPr lang="en-US" dirty="0" smtClean="0"/>
              <a:t>.</a:t>
            </a:r>
            <a:endParaRPr lang="en-US" dirty="0"/>
          </a:p>
          <a:p>
            <a:pPr marL="0" indent="0">
              <a:buNone/>
            </a:pPr>
            <a:r>
              <a:rPr lang="en-US" b="1" dirty="0" smtClean="0">
                <a:solidFill>
                  <a:srgbClr val="005A70"/>
                </a:solidFill>
              </a:rPr>
              <a:t>118.3 </a:t>
            </a:r>
            <a:r>
              <a:rPr lang="en-US" dirty="0"/>
              <a:t>Distinguish between independent and semi-independent </a:t>
            </a:r>
            <a:r>
              <a:rPr lang="en-US" dirty="0" smtClean="0"/>
              <a:t>rear suspensions</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INDEPENDENT REAR SUSPENSIONS</a:t>
            </a:r>
            <a:endParaRPr lang="en-US" dirty="0">
              <a:latin typeface="+mj-lt"/>
            </a:endParaRPr>
          </a:p>
        </p:txBody>
      </p:sp>
      <p:sp>
        <p:nvSpPr>
          <p:cNvPr id="3" name="Content Placeholder 2"/>
          <p:cNvSpPr>
            <a:spLocks noGrp="1"/>
          </p:cNvSpPr>
          <p:nvPr>
            <p:ph idx="1"/>
          </p:nvPr>
        </p:nvSpPr>
        <p:spPr/>
        <p:txBody>
          <a:bodyPr/>
          <a:lstStyle/>
          <a:p>
            <a:r>
              <a:rPr lang="en-US" dirty="0" smtClean="0"/>
              <a:t>The use of independent rear suspension (IRS) has significantly increased for a variety of reasons.</a:t>
            </a:r>
          </a:p>
          <a:p>
            <a:pPr lvl="1"/>
            <a:r>
              <a:rPr lang="en-US" dirty="0" smtClean="0"/>
              <a:t>The </a:t>
            </a:r>
            <a:r>
              <a:rPr lang="en-US" dirty="0"/>
              <a:t>reduction in </a:t>
            </a:r>
            <a:r>
              <a:rPr lang="en-US" dirty="0" err="1"/>
              <a:t>unsprung</a:t>
            </a:r>
            <a:r>
              <a:rPr lang="en-US" dirty="0"/>
              <a:t> weight is particularly </a:t>
            </a:r>
            <a:r>
              <a:rPr lang="en-US" dirty="0" smtClean="0"/>
              <a:t>noticeable for </a:t>
            </a:r>
            <a:r>
              <a:rPr lang="en-US" dirty="0"/>
              <a:t>driven axles, which are constructed to transfer the weight </a:t>
            </a:r>
            <a:r>
              <a:rPr lang="en-US" dirty="0" smtClean="0"/>
              <a:t>of the </a:t>
            </a:r>
            <a:r>
              <a:rPr lang="en-US" dirty="0"/>
              <a:t>differential and axles to the frame</a:t>
            </a:r>
            <a:r>
              <a:rPr lang="en-US" dirty="0" smtClean="0"/>
              <a:t>.</a:t>
            </a:r>
          </a:p>
          <a:p>
            <a:pPr lvl="1"/>
            <a:r>
              <a:rPr lang="en-US" dirty="0"/>
              <a:t>A vehicle with an independent rear suspension rides and </a:t>
            </a:r>
            <a:r>
              <a:rPr lang="en-US" dirty="0" smtClean="0"/>
              <a:t>handles better </a:t>
            </a:r>
            <a:r>
              <a:rPr lang="en-US" dirty="0"/>
              <a:t>than a similar vehicle equipped with a solid rear axle</a:t>
            </a:r>
            <a:r>
              <a:rPr lang="en-US" dirty="0" smtClean="0"/>
              <a:t>.</a:t>
            </a:r>
          </a:p>
          <a:p>
            <a:pPr lvl="1"/>
            <a:r>
              <a:rPr lang="en-US" dirty="0" smtClean="0"/>
              <a:t>IRS reduces tire scrub </a:t>
            </a:r>
            <a:r>
              <a:rPr lang="en-US" dirty="0"/>
              <a:t>and improves traction.</a:t>
            </a:r>
            <a:endParaRPr lang="en-US" dirty="0"/>
          </a:p>
        </p:txBody>
      </p:sp>
    </p:spTree>
    <p:extLst>
      <p:ext uri="{BB962C8B-B14F-4D97-AF65-F5344CB8AC3E}">
        <p14:creationId xmlns:p14="http://schemas.microsoft.com/office/powerpoint/2010/main" val="376989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118.10 </a:t>
            </a:r>
            <a:r>
              <a:rPr lang="en-US" dirty="0">
                <a:latin typeface="+mj-lt"/>
              </a:rPr>
              <a:t>An independent rear suspension provides a better ride because less weight is </a:t>
            </a:r>
            <a:r>
              <a:rPr lang="en-US" dirty="0" err="1">
                <a:latin typeface="+mj-lt"/>
              </a:rPr>
              <a:t>unsprung</a:t>
            </a:r>
            <a:r>
              <a:rPr lang="en-US" dirty="0">
                <a:latin typeface="+mj-lt"/>
              </a:rPr>
              <a:t> and the suspension is able to react quickly to bumps in the road without affecting the opposite side</a:t>
            </a:r>
            <a:endParaRPr lang="en-US" dirty="0">
              <a:latin typeface="+mj-lt"/>
            </a:endParaRPr>
          </a:p>
        </p:txBody>
      </p:sp>
      <p:pic>
        <p:nvPicPr>
          <p:cNvPr id="3" name="Picture 2" descr="The figure shows independent suspension in two situations. In the first situation, the shows the lower proportion of unsprung weight due to a special construction which allows the weight of the differential and axles to be transferred to the frame. The second situation shows one wheel over a bump and the other one on plain ground. This situation shows the springs to be at different levels of compression and there’s no effect on the other wheel which is on the grou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9356" y="2057400"/>
            <a:ext cx="3285288" cy="370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6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118.11 </a:t>
            </a:r>
            <a:r>
              <a:rPr lang="en-US" sz="2400" dirty="0">
                <a:latin typeface="+mj-lt"/>
              </a:rPr>
              <a:t>A typical short/ long-arm independent rear suspension</a:t>
            </a:r>
            <a:endParaRPr lang="en-US" dirty="0">
              <a:latin typeface="+mj-lt"/>
            </a:endParaRPr>
          </a:p>
        </p:txBody>
      </p:sp>
      <p:pic>
        <p:nvPicPr>
          <p:cNvPr id="3" name="Picture 2" descr="The figure shows a double-wishbone type suspension system with two arms, upper control arm and lower control arm, connected to the rear sub-frame. The differential housing is also attached to the rear sub-frame. A constant velocity (CV) joint extends from the differential to connect to the wheel hub. Wheel hub is attached to the knuckle joining the control arms. A coil over shock connects the lower control arm to the sub-fram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9154" y="1871138"/>
            <a:ext cx="5425692" cy="420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3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118.12 </a:t>
            </a:r>
            <a:r>
              <a:rPr lang="en-US" sz="2400" dirty="0">
                <a:latin typeface="+mj-lt"/>
              </a:rPr>
              <a:t>This independent rear suspension uses a MacPherson strut, two parallel lower transverse control arms, and a trailing arm</a:t>
            </a:r>
            <a:endParaRPr lang="en-US" sz="2400" dirty="0">
              <a:latin typeface="+mj-lt"/>
            </a:endParaRPr>
          </a:p>
        </p:txBody>
      </p:sp>
      <p:pic>
        <p:nvPicPr>
          <p:cNvPr id="3" name="Picture 2" descr="The figure shows two MacPherson struts connecting the ends of the rear axle to the body of the vehicle. The system has a rear control arm, a front control arm, and a trailing ar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4272" y="2057400"/>
            <a:ext cx="4292796" cy="374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mj-lt"/>
              </a:rPr>
              <a:t>Figure 118.13 </a:t>
            </a:r>
            <a:r>
              <a:rPr lang="en-US" dirty="0" smtClean="0">
                <a:latin typeface="+mj-lt"/>
              </a:rPr>
              <a:t>The toe-control rod provides an extra brace to keep the rear wheels straight ahead during braking and acceleration on this modified-strut-type independent rear suspension</a:t>
            </a:r>
            <a:endParaRPr lang="en-US" dirty="0">
              <a:latin typeface="+mj-lt"/>
            </a:endParaRPr>
          </a:p>
        </p:txBody>
      </p:sp>
      <p:pic>
        <p:nvPicPr>
          <p:cNvPr id="3" name="Picture 2" descr="The figure shows a different type of system with separate coil spring and struts and only a single control arm, the lower arm. The system has a toe control rod connecting the body and the knuckle. An anti-roll bar extends from the toe control rod to the body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07085" y="1828800"/>
            <a:ext cx="3335866" cy="369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1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118.14 </a:t>
            </a:r>
            <a:r>
              <a:rPr lang="en-US" sz="2400" dirty="0">
                <a:latin typeface="+mj-lt"/>
              </a:rPr>
              <a:t>A transverse mono-type leaf spring used on the rear suspension of a Chevrolet Corvette</a:t>
            </a:r>
            <a:endParaRPr lang="en-US" dirty="0">
              <a:latin typeface="+mj-lt"/>
            </a:endParaRPr>
          </a:p>
        </p:txBody>
      </p:sp>
      <p:pic>
        <p:nvPicPr>
          <p:cNvPr id="3" name="Picture 2" descr="A photo shows a transverse mono-type leaf spring bolted under the lower control arm of the suspension knuck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9601" y="2059433"/>
            <a:ext cx="5384800" cy="404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SEMI-INDEPENDENT REAR SUSPENSIONS</a:t>
            </a:r>
            <a:endParaRPr lang="en-US" dirty="0">
              <a:latin typeface="+mj-lt"/>
            </a:endParaRPr>
          </a:p>
        </p:txBody>
      </p:sp>
      <p:sp>
        <p:nvSpPr>
          <p:cNvPr id="3" name="Content Placeholder 2"/>
          <p:cNvSpPr>
            <a:spLocks noGrp="1"/>
          </p:cNvSpPr>
          <p:nvPr>
            <p:ph idx="1"/>
          </p:nvPr>
        </p:nvSpPr>
        <p:spPr/>
        <p:txBody>
          <a:bodyPr/>
          <a:lstStyle/>
          <a:p>
            <a:r>
              <a:rPr lang="en-US" dirty="0"/>
              <a:t>A semi-independent suspension is used only at a </a:t>
            </a:r>
            <a:r>
              <a:rPr lang="en-US" dirty="0" smtClean="0"/>
              <a:t>non-driven </a:t>
            </a:r>
            <a:r>
              <a:rPr lang="en-US" dirty="0"/>
              <a:t>rear axle</a:t>
            </a:r>
            <a:r>
              <a:rPr lang="en-US" dirty="0" smtClean="0"/>
              <a:t>.</a:t>
            </a:r>
          </a:p>
          <a:p>
            <a:r>
              <a:rPr lang="en-US" dirty="0" smtClean="0"/>
              <a:t>A semi-independent </a:t>
            </a:r>
            <a:r>
              <a:rPr lang="en-US" dirty="0"/>
              <a:t>design, the crossbeam is placed ahead, rather </a:t>
            </a:r>
            <a:r>
              <a:rPr lang="en-US" dirty="0" smtClean="0"/>
              <a:t>than at </a:t>
            </a:r>
            <a:r>
              <a:rPr lang="en-US" dirty="0"/>
              <a:t>the centerline, of the wheels</a:t>
            </a:r>
            <a:r>
              <a:rPr lang="en-US" dirty="0" smtClean="0"/>
              <a:t>.</a:t>
            </a:r>
          </a:p>
          <a:p>
            <a:r>
              <a:rPr lang="en-US" dirty="0"/>
              <a:t>Some semi-independent rear suspensions use struts.</a:t>
            </a:r>
            <a:endParaRPr lang="en-US" dirty="0" smtClean="0"/>
          </a:p>
          <a:p>
            <a:endParaRPr lang="en-US" dirty="0"/>
          </a:p>
        </p:txBody>
      </p:sp>
    </p:spTree>
    <p:extLst>
      <p:ext uri="{BB962C8B-B14F-4D97-AF65-F5344CB8AC3E}">
        <p14:creationId xmlns:p14="http://schemas.microsoft.com/office/powerpoint/2010/main" val="317804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118.15 </a:t>
            </a:r>
            <a:r>
              <a:rPr lang="en-US" sz="2400" dirty="0">
                <a:latin typeface="+mj-lt"/>
              </a:rPr>
              <a:t>The crossbeam is placed toward the front of the vehicle rather than the centerline of the rear wheels on a semi-independent-type rear suspension</a:t>
            </a:r>
            <a:endParaRPr lang="en-US" dirty="0">
              <a:latin typeface="+mj-lt"/>
            </a:endParaRPr>
          </a:p>
        </p:txBody>
      </p:sp>
      <p:pic>
        <p:nvPicPr>
          <p:cNvPr id="3" name="Picture 2" descr="A figure shows a semi-independent rear suspension with a crossbeam placed ahead of the centerline of the wheels and trailing arms extending rearward. The figure shows struts used in one system and shock absorbers on the oth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6600" y="1905000"/>
            <a:ext cx="2769194" cy="417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118.16 </a:t>
            </a:r>
            <a:r>
              <a:rPr lang="en-US" sz="2400" dirty="0">
                <a:latin typeface="+mj-lt"/>
              </a:rPr>
              <a:t>A semi-independent rear suspension with MacPherson struts</a:t>
            </a:r>
            <a:endParaRPr lang="en-US" dirty="0">
              <a:latin typeface="+mj-lt"/>
            </a:endParaRPr>
          </a:p>
        </p:txBody>
      </p:sp>
      <p:pic>
        <p:nvPicPr>
          <p:cNvPr id="3" name="Picture 2" descr="A figure shows a semi-independent rear suspension with a crossbeam placed ahead of the centerline of the wheels and trailing arms extending rearward. The suspension used MacPherson stru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7978" y="1752600"/>
            <a:ext cx="3492187" cy="441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3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When is a semi-rear independent suspension design used?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118.4</a:t>
            </a:r>
            <a:r>
              <a:rPr lang="en-US" dirty="0" smtClean="0"/>
              <a:t> </a:t>
            </a:r>
            <a:r>
              <a:rPr lang="en-US" dirty="0"/>
              <a:t>Explain rear suspension service, including replacement of </a:t>
            </a:r>
            <a:r>
              <a:rPr lang="en-US" dirty="0" smtClean="0"/>
              <a:t>rear shocks </a:t>
            </a:r>
            <a:r>
              <a:rPr lang="en-US" dirty="0"/>
              <a:t>and rear springs</a:t>
            </a:r>
            <a:r>
              <a:rPr lang="en-US" dirty="0" smtClean="0"/>
              <a:t>.</a:t>
            </a:r>
          </a:p>
          <a:p>
            <a:pPr marL="0" indent="0">
              <a:buNone/>
            </a:pPr>
            <a:r>
              <a:rPr lang="en-US" b="1" dirty="0" smtClean="0">
                <a:solidFill>
                  <a:srgbClr val="005A70"/>
                </a:solidFill>
              </a:rPr>
              <a:t>118.5</a:t>
            </a:r>
            <a:r>
              <a:rPr lang="en-US" dirty="0" smtClean="0"/>
              <a:t> </a:t>
            </a:r>
            <a:r>
              <a:rPr lang="en-US" dirty="0"/>
              <a:t>This chapter will help prepare for ASE Suspension and </a:t>
            </a:r>
            <a:r>
              <a:rPr lang="en-US" dirty="0" smtClean="0"/>
              <a:t>Steering (A4</a:t>
            </a:r>
            <a:r>
              <a:rPr lang="en-US" dirty="0"/>
              <a:t>) certification content area “B” (Suspension System </a:t>
            </a:r>
            <a:r>
              <a:rPr lang="en-US" dirty="0" smtClean="0"/>
              <a:t>Diagnosis and </a:t>
            </a:r>
            <a:r>
              <a:rPr lang="en-US" dirty="0"/>
              <a:t>Repair).</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When the rear axle is a non-driving axle.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REAR SUSPENSION SERVICE</a:t>
            </a:r>
            <a:endParaRPr lang="en-US" dirty="0">
              <a:latin typeface="+mj-lt"/>
            </a:endParaRPr>
          </a:p>
        </p:txBody>
      </p:sp>
      <p:sp>
        <p:nvSpPr>
          <p:cNvPr id="3" name="Content Placeholder 2"/>
          <p:cNvSpPr>
            <a:spLocks noGrp="1"/>
          </p:cNvSpPr>
          <p:nvPr>
            <p:ph idx="1"/>
          </p:nvPr>
        </p:nvSpPr>
        <p:spPr/>
        <p:txBody>
          <a:bodyPr/>
          <a:lstStyle/>
          <a:p>
            <a:r>
              <a:rPr lang="en-US" dirty="0"/>
              <a:t>Rear suspension service starts with a thorough test-drive, to </a:t>
            </a:r>
            <a:r>
              <a:rPr lang="en-US" dirty="0" smtClean="0"/>
              <a:t>observe any </a:t>
            </a:r>
            <a:r>
              <a:rPr lang="en-US" dirty="0"/>
              <a:t>unusual noises or vibrations that may be caused by </a:t>
            </a:r>
            <a:r>
              <a:rPr lang="en-US" dirty="0" smtClean="0"/>
              <a:t>a fault </a:t>
            </a:r>
            <a:r>
              <a:rPr lang="en-US" dirty="0"/>
              <a:t>with a rear suspension component</a:t>
            </a:r>
            <a:r>
              <a:rPr lang="en-US" dirty="0" smtClean="0"/>
              <a:t>.</a:t>
            </a:r>
          </a:p>
          <a:p>
            <a:r>
              <a:rPr lang="en-US" dirty="0"/>
              <a:t>After a test-drive, safely hoist the vehicle and perform a </a:t>
            </a:r>
            <a:r>
              <a:rPr lang="en-US" dirty="0" smtClean="0"/>
              <a:t>thorough visual </a:t>
            </a:r>
            <a:r>
              <a:rPr lang="en-US" dirty="0"/>
              <a:t>inspection</a:t>
            </a:r>
            <a:r>
              <a:rPr lang="en-US" dirty="0" smtClean="0"/>
              <a:t>.</a:t>
            </a:r>
          </a:p>
          <a:p>
            <a:r>
              <a:rPr lang="en-US" dirty="0"/>
              <a:t>Use an appropriate </a:t>
            </a:r>
            <a:r>
              <a:rPr lang="en-US" dirty="0" err="1"/>
              <a:t>prybar</a:t>
            </a:r>
            <a:r>
              <a:rPr lang="en-US" dirty="0"/>
              <a:t> and move </a:t>
            </a:r>
            <a:r>
              <a:rPr lang="en-US" dirty="0" smtClean="0"/>
              <a:t>all of </a:t>
            </a:r>
            <a:r>
              <a:rPr lang="en-US" dirty="0"/>
              <a:t>the bushings and joints, checking for deterioration or </a:t>
            </a:r>
            <a:r>
              <a:rPr lang="en-US" dirty="0" err="1"/>
              <a:t>freeplay</a:t>
            </a:r>
            <a:r>
              <a:rPr lang="en-US" dirty="0"/>
              <a:t>.</a:t>
            </a:r>
            <a:endParaRPr lang="en-US" dirty="0"/>
          </a:p>
        </p:txBody>
      </p:sp>
    </p:spTree>
    <p:extLst>
      <p:ext uri="{BB962C8B-B14F-4D97-AF65-F5344CB8AC3E}">
        <p14:creationId xmlns:p14="http://schemas.microsoft.com/office/powerpoint/2010/main" val="279784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118.17 </a:t>
            </a:r>
            <a:r>
              <a:rPr lang="en-US" sz="2400" dirty="0">
                <a:latin typeface="+mj-lt"/>
              </a:rPr>
              <a:t>Check all rubber bushings for excessive cracking</a:t>
            </a:r>
            <a:endParaRPr lang="en-US" dirty="0">
              <a:latin typeface="+mj-lt"/>
            </a:endParaRPr>
          </a:p>
        </p:txBody>
      </p:sp>
      <p:pic>
        <p:nvPicPr>
          <p:cNvPr id="3" name="Picture 2" descr="A photo shows a deteriorated rubber bushing in a frame bolting connec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6541" y="1844157"/>
            <a:ext cx="5670920" cy="425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5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118.18 </a:t>
            </a:r>
            <a:r>
              <a:rPr lang="en-US" sz="2400" dirty="0">
                <a:latin typeface="+mj-lt"/>
              </a:rPr>
              <a:t>Carefully inspect the bump stops for damage during a thorough visual inspection</a:t>
            </a:r>
            <a:endParaRPr lang="en-US" dirty="0">
              <a:latin typeface="+mj-lt"/>
            </a:endParaRPr>
          </a:p>
        </p:txBody>
      </p:sp>
      <p:pic>
        <p:nvPicPr>
          <p:cNvPr id="3" name="Picture 2" descr="A photo shows a bump stop attached to the frame of the vehicle, directly above the rear ax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1867" y="2027459"/>
            <a:ext cx="5520266" cy="414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3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118.19 </a:t>
            </a:r>
            <a:r>
              <a:rPr lang="en-US" sz="2000" dirty="0">
                <a:latin typeface="+mj-lt"/>
              </a:rPr>
              <a:t>A broken spring was discovered during a routine under-vehicle visual inspection. Notice the witness marks that show that the spring coils have been hitting each other</a:t>
            </a:r>
            <a:endParaRPr lang="en-US" sz="2000" dirty="0">
              <a:latin typeface="+mj-lt"/>
            </a:endParaRPr>
          </a:p>
        </p:txBody>
      </p:sp>
      <p:pic>
        <p:nvPicPr>
          <p:cNvPr id="3" name="Picture 2" descr="A photo shows a coil spring with its end broken. A withered patch on the coil spring is marked as witness mar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9867" y="2085051"/>
            <a:ext cx="4504268" cy="40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2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REAR SHOCK REPLACEMENT</a:t>
            </a:r>
            <a:endParaRPr lang="en-US" dirty="0">
              <a:latin typeface="+mj-lt"/>
            </a:endParaRPr>
          </a:p>
        </p:txBody>
      </p:sp>
      <p:sp>
        <p:nvSpPr>
          <p:cNvPr id="3" name="Content Placeholder 2"/>
          <p:cNvSpPr>
            <a:spLocks noGrp="1"/>
          </p:cNvSpPr>
          <p:nvPr>
            <p:ph idx="1"/>
          </p:nvPr>
        </p:nvSpPr>
        <p:spPr/>
        <p:txBody>
          <a:bodyPr/>
          <a:lstStyle/>
          <a:p>
            <a:r>
              <a:rPr lang="en-US" dirty="0" smtClean="0"/>
              <a:t>Precautions</a:t>
            </a:r>
          </a:p>
          <a:p>
            <a:pPr lvl="1"/>
            <a:r>
              <a:rPr lang="en-US" dirty="0" smtClean="0"/>
              <a:t>The </a:t>
            </a:r>
            <a:r>
              <a:rPr lang="en-US" dirty="0"/>
              <a:t>rear axle must be </a:t>
            </a:r>
            <a:r>
              <a:rPr lang="en-US" dirty="0" smtClean="0"/>
              <a:t>supported prior to removing the shocks.</a:t>
            </a:r>
          </a:p>
          <a:p>
            <a:r>
              <a:rPr lang="en-US" dirty="0" smtClean="0"/>
              <a:t>Air Shock Installation</a:t>
            </a:r>
          </a:p>
          <a:p>
            <a:pPr lvl="1"/>
            <a:r>
              <a:rPr lang="en-US" dirty="0"/>
              <a:t>Most replacement air shocks are directional and are </a:t>
            </a:r>
            <a:r>
              <a:rPr lang="en-US" dirty="0" smtClean="0"/>
              <a:t>labeled left</a:t>
            </a:r>
            <a:r>
              <a:rPr lang="en-US" i="1" dirty="0" smtClean="0"/>
              <a:t> </a:t>
            </a:r>
            <a:r>
              <a:rPr lang="en-US" dirty="0"/>
              <a:t>and right</a:t>
            </a:r>
            <a:r>
              <a:rPr lang="en-US" i="1" dirty="0" smtClean="0"/>
              <a:t>.</a:t>
            </a:r>
          </a:p>
          <a:p>
            <a:pPr lvl="1"/>
            <a:r>
              <a:rPr lang="en-US" dirty="0" smtClean="0"/>
              <a:t>Use care when installing the air lines to prevent unwanted leaks.</a:t>
            </a:r>
          </a:p>
          <a:p>
            <a:pPr lvl="1"/>
            <a:endParaRPr lang="en-US" dirty="0"/>
          </a:p>
        </p:txBody>
      </p:sp>
    </p:spTree>
    <p:extLst>
      <p:ext uri="{BB962C8B-B14F-4D97-AF65-F5344CB8AC3E}">
        <p14:creationId xmlns:p14="http://schemas.microsoft.com/office/powerpoint/2010/main" val="327046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REAR SPRING REPLACEMENT (1 OF 2)</a:t>
            </a:r>
            <a:endParaRPr lang="en-US" dirty="0">
              <a:latin typeface="+mj-lt"/>
            </a:endParaRPr>
          </a:p>
        </p:txBody>
      </p:sp>
      <p:sp>
        <p:nvSpPr>
          <p:cNvPr id="3" name="Content Placeholder 2"/>
          <p:cNvSpPr>
            <a:spLocks noGrp="1"/>
          </p:cNvSpPr>
          <p:nvPr>
            <p:ph idx="1"/>
          </p:nvPr>
        </p:nvSpPr>
        <p:spPr/>
        <p:txBody>
          <a:bodyPr/>
          <a:lstStyle/>
          <a:p>
            <a:r>
              <a:rPr lang="en-US" dirty="0" smtClean="0"/>
              <a:t>Rear Coil Springs</a:t>
            </a:r>
          </a:p>
          <a:p>
            <a:pPr lvl="1"/>
            <a:r>
              <a:rPr lang="en-US" dirty="0"/>
              <a:t>Support the rear axle assembly with tall safety stands</a:t>
            </a:r>
            <a:r>
              <a:rPr lang="en-US" dirty="0" smtClean="0"/>
              <a:t>.</a:t>
            </a:r>
          </a:p>
          <a:p>
            <a:pPr lvl="1"/>
            <a:r>
              <a:rPr lang="en-US" dirty="0"/>
              <a:t>Remove the lower shock absorber mounting bolts/nuts </a:t>
            </a:r>
            <a:r>
              <a:rPr lang="en-US" dirty="0" smtClean="0"/>
              <a:t>and disconnect </a:t>
            </a:r>
            <a:r>
              <a:rPr lang="en-US" dirty="0"/>
              <a:t>the shock absorber from the rear axle assembly</a:t>
            </a:r>
            <a:r>
              <a:rPr lang="en-US" dirty="0" smtClean="0"/>
              <a:t>.</a:t>
            </a:r>
          </a:p>
          <a:p>
            <a:pPr lvl="1"/>
            <a:r>
              <a:rPr lang="en-US" dirty="0"/>
              <a:t>Lower the rear axle just enough to remove the coil springs.</a:t>
            </a:r>
            <a:endParaRPr lang="en-US" dirty="0"/>
          </a:p>
        </p:txBody>
      </p:sp>
    </p:spTree>
    <p:extLst>
      <p:ext uri="{BB962C8B-B14F-4D97-AF65-F5344CB8AC3E}">
        <p14:creationId xmlns:p14="http://schemas.microsoft.com/office/powerpoint/2010/main" val="147423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REAR SPRING </a:t>
            </a:r>
            <a:r>
              <a:rPr lang="en-US" dirty="0" smtClean="0">
                <a:latin typeface="+mj-lt"/>
              </a:rPr>
              <a:t>REPLACEMENT (2 OF 2)</a:t>
            </a:r>
            <a:endParaRPr lang="en-US" dirty="0">
              <a:latin typeface="+mj-lt"/>
            </a:endParaRPr>
          </a:p>
        </p:txBody>
      </p:sp>
      <p:sp>
        <p:nvSpPr>
          <p:cNvPr id="3" name="Content Placeholder 2"/>
          <p:cNvSpPr>
            <a:spLocks noGrp="1"/>
          </p:cNvSpPr>
          <p:nvPr>
            <p:ph idx="1"/>
          </p:nvPr>
        </p:nvSpPr>
        <p:spPr/>
        <p:txBody>
          <a:bodyPr/>
          <a:lstStyle/>
          <a:p>
            <a:r>
              <a:rPr lang="en-US" dirty="0" smtClean="0"/>
              <a:t>Rear Leaf Springs</a:t>
            </a:r>
          </a:p>
          <a:p>
            <a:r>
              <a:rPr lang="en-US" dirty="0"/>
              <a:t>Rear leaf springs often need replacement due </a:t>
            </a:r>
            <a:r>
              <a:rPr lang="en-US" dirty="0" smtClean="0"/>
              <a:t>to one </a:t>
            </a:r>
            <a:r>
              <a:rPr lang="en-US" dirty="0"/>
              <a:t>of the following common causes</a:t>
            </a:r>
            <a:r>
              <a:rPr lang="en-US" dirty="0" smtClean="0"/>
              <a:t>:</a:t>
            </a:r>
          </a:p>
          <a:p>
            <a:pPr lvl="1"/>
            <a:r>
              <a:rPr lang="en-US" dirty="0"/>
              <a:t>Individual leaves of a leaf spring often crack, then break</a:t>
            </a:r>
            <a:r>
              <a:rPr lang="en-US" dirty="0" smtClean="0"/>
              <a:t>.</a:t>
            </a:r>
          </a:p>
          <a:p>
            <a:pPr lvl="1"/>
            <a:r>
              <a:rPr lang="en-US" dirty="0" smtClean="0"/>
              <a:t>The </a:t>
            </a:r>
            <a:r>
              <a:rPr lang="en-US" dirty="0"/>
              <a:t>center bolt </a:t>
            </a:r>
            <a:r>
              <a:rPr lang="en-US" dirty="0" smtClean="0"/>
              <a:t>breaks</a:t>
            </a:r>
          </a:p>
          <a:p>
            <a:r>
              <a:rPr lang="en-US" dirty="0" smtClean="0"/>
              <a:t>Replacement</a:t>
            </a:r>
          </a:p>
          <a:p>
            <a:pPr lvl="1"/>
            <a:r>
              <a:rPr lang="en-US" dirty="0"/>
              <a:t>Install the new spring, being careful to position the center </a:t>
            </a:r>
            <a:r>
              <a:rPr lang="en-US" dirty="0" smtClean="0"/>
              <a:t>bolt correctly </a:t>
            </a:r>
            <a:r>
              <a:rPr lang="en-US" dirty="0"/>
              <a:t>into the hole on the axle pedestal.</a:t>
            </a:r>
            <a:endParaRPr lang="en-US" dirty="0"/>
          </a:p>
        </p:txBody>
      </p:sp>
    </p:spTree>
    <p:extLst>
      <p:ext uri="{BB962C8B-B14F-4D97-AF65-F5344CB8AC3E}">
        <p14:creationId xmlns:p14="http://schemas.microsoft.com/office/powerpoint/2010/main" val="55278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118.20 </a:t>
            </a:r>
            <a:r>
              <a:rPr lang="en-US" sz="2400" dirty="0">
                <a:latin typeface="+mj-lt"/>
              </a:rPr>
              <a:t>The shock absorber needs to be disconnected before removing the coil spring. Installation is the reverse of removal procedure</a:t>
            </a:r>
            <a:endParaRPr lang="en-US" dirty="0">
              <a:latin typeface="+mj-lt"/>
            </a:endParaRPr>
          </a:p>
        </p:txBody>
      </p:sp>
      <p:pic>
        <p:nvPicPr>
          <p:cNvPr id="3" name="Picture 2" descr="A photo shows a lowered rear axle assembly and a coil spring removed from its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2055137"/>
            <a:ext cx="5012266" cy="376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6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118.21 </a:t>
            </a:r>
            <a:r>
              <a:rPr lang="en-US" sz="1800" dirty="0">
                <a:latin typeface="+mj-lt"/>
              </a:rPr>
              <a:t>The center bolt is used to hold the leaves of the leaf spring together. However, the hole for the center bolt also weakens the leaf spring. The crack shown is what a technician discovered when the leaf spring was removed during the diagnosis of a sagging rear suspension</a:t>
            </a:r>
            <a:endParaRPr lang="en-US" sz="1800" dirty="0">
              <a:latin typeface="+mj-lt"/>
            </a:endParaRPr>
          </a:p>
        </p:txBody>
      </p:sp>
      <p:pic>
        <p:nvPicPr>
          <p:cNvPr id="3" name="Picture 2" descr="A photo shows cracks along the center bolt on a leaf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2556" y="2209800"/>
            <a:ext cx="5193208" cy="36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25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SOLID REAR AXLES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A solid axle can be used at the </a:t>
            </a:r>
            <a:r>
              <a:rPr lang="en-US" dirty="0" smtClean="0"/>
              <a:t>rear of </a:t>
            </a:r>
            <a:r>
              <a:rPr lang="en-US" dirty="0"/>
              <a:t>either a rear-wheel-drive or front-wheel-drive vehicle</a:t>
            </a:r>
            <a:r>
              <a:rPr lang="en-US" dirty="0" smtClean="0"/>
              <a:t>.</a:t>
            </a:r>
          </a:p>
          <a:p>
            <a:r>
              <a:rPr lang="en-US" dirty="0" smtClean="0"/>
              <a:t>Advantages</a:t>
            </a:r>
          </a:p>
          <a:p>
            <a:pPr lvl="1"/>
            <a:r>
              <a:rPr lang="en-US" dirty="0" smtClean="0"/>
              <a:t>Solid axles can handle large loads.</a:t>
            </a:r>
          </a:p>
          <a:p>
            <a:r>
              <a:rPr lang="en-US" dirty="0" smtClean="0"/>
              <a:t>Disadvantages</a:t>
            </a:r>
          </a:p>
          <a:p>
            <a:pPr lvl="1"/>
            <a:r>
              <a:rPr lang="en-US" dirty="0"/>
              <a:t>Increased proportion of </a:t>
            </a:r>
            <a:r>
              <a:rPr lang="en-US" dirty="0" err="1"/>
              <a:t>unsprung</a:t>
            </a:r>
            <a:r>
              <a:rPr lang="en-US" dirty="0"/>
              <a:t> </a:t>
            </a:r>
            <a:r>
              <a:rPr lang="en-US" dirty="0" smtClean="0"/>
              <a:t>weight</a:t>
            </a:r>
          </a:p>
          <a:p>
            <a:pPr lvl="1"/>
            <a:r>
              <a:rPr lang="en-US" dirty="0"/>
              <a:t>Side-to-side road shock </a:t>
            </a:r>
            <a:r>
              <a:rPr lang="en-US" dirty="0" smtClean="0"/>
              <a:t>transference</a:t>
            </a:r>
          </a:p>
          <a:p>
            <a:pPr lvl="1"/>
            <a:r>
              <a:rPr lang="en-US" dirty="0"/>
              <a:t>Poorer tire adhesion</a:t>
            </a:r>
            <a:endParaRPr lang="en-US" dirty="0" smtClean="0"/>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11" y="1557196"/>
            <a:ext cx="4419600" cy="482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118.22 </a:t>
            </a:r>
            <a:r>
              <a:rPr lang="en-US" sz="2400" dirty="0">
                <a:latin typeface="+mj-lt"/>
              </a:rPr>
              <a:t>Whatever was leaking appeared to be a clear liquid but it did not smell like gasoline. What could it be from the rear of the truck?</a:t>
            </a:r>
            <a:endParaRPr lang="en-US" dirty="0">
              <a:latin typeface="+mj-lt"/>
            </a:endParaRPr>
          </a:p>
        </p:txBody>
      </p:sp>
      <p:pic>
        <p:nvPicPr>
          <p:cNvPr id="3" name="Picture 2" descr="A photo shows a clear liquid leaking out of a tru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3983" y="1905000"/>
            <a:ext cx="3056036" cy="407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8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118.23 </a:t>
            </a:r>
            <a:r>
              <a:rPr lang="en-US" sz="1800" dirty="0">
                <a:latin typeface="+mj-lt"/>
              </a:rPr>
              <a:t>The source of the leak was discovered to be hydraulic shock fluid that had leaked from the bottom of the shock and not from around the shaft seal, which is the most likely location for shocks to leak. Apparently, rust had eaten through the housing of the shock</a:t>
            </a:r>
            <a:endParaRPr lang="en-US" sz="1800" dirty="0">
              <a:latin typeface="+mj-lt"/>
            </a:endParaRPr>
          </a:p>
        </p:txBody>
      </p:sp>
      <p:pic>
        <p:nvPicPr>
          <p:cNvPr id="3" name="Picture 2" descr="A photo shows a rusty shock absorber leaking hydraulic shock flu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8631" y="2057400"/>
            <a:ext cx="2770632"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63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must be done when a rear shock absorber is replaced?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The rear axle must be supported.</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118.1 </a:t>
            </a:r>
            <a:r>
              <a:rPr lang="en-US" sz="2400" dirty="0">
                <a:latin typeface="+mj-lt"/>
              </a:rPr>
              <a:t>Solid axles are used on rear-wheel-drive vehicles as well as on front-wheel-drive vehicles</a:t>
            </a:r>
            <a:endParaRPr lang="en-US" sz="2400" dirty="0">
              <a:latin typeface="+mj-lt"/>
            </a:endParaRPr>
          </a:p>
        </p:txBody>
      </p:sp>
      <p:pic>
        <p:nvPicPr>
          <p:cNvPr id="5" name="Picture 2" descr="The figure shows two solid rear axles. The first axle is for a rear-wheel-drive vehicle where the axle drives the vehicle. The axle has a set of differential gears and an axle shaft inside solid housings. The driveline connects to the differential unit. The axle has two wheel hubs on each ends. The second axle is for a front-wheel-drive vehicle where the axle doesn’t drive the vehicle. This non-driven axle has a trailing arm attached to both the ends of a beam axle. The setup has spindles on each en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6174" y="1813559"/>
            <a:ext cx="3931653" cy="434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118.2 </a:t>
            </a:r>
            <a:r>
              <a:rPr lang="en-US" sz="2000" dirty="0">
                <a:latin typeface="+mj-lt"/>
              </a:rPr>
              <a:t>A solid axle supports the springs, so the axle and suspension components are </a:t>
            </a:r>
            <a:r>
              <a:rPr lang="en-US" sz="2000" dirty="0" err="1">
                <a:latin typeface="+mj-lt"/>
              </a:rPr>
              <a:t>unsprung</a:t>
            </a:r>
            <a:r>
              <a:rPr lang="en-US" sz="2000" dirty="0">
                <a:latin typeface="+mj-lt"/>
              </a:rPr>
              <a:t> weight. When one wheel rides over a bump, the force of impact transfers through the solid axle to the opposite side, leading to unstable handling</a:t>
            </a:r>
            <a:endParaRPr lang="en-US" sz="2000" dirty="0">
              <a:latin typeface="+mj-lt"/>
            </a:endParaRPr>
          </a:p>
        </p:txBody>
      </p:sp>
      <p:pic>
        <p:nvPicPr>
          <p:cNvPr id="6" name="Picture 2" descr="The figure shows two situations of solid axles. The first situation shows the unsprung weight of the solid axle which consists of the axle and the suspension components. In the first situation, both the wheels are shown on a plain ground. The second situation shows one wheel over a bump and the other one on plain ground. This situation shows the springs to be at different levels of compression and the wheel on plain ground suffer from the force of impact transf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4992" y="2209800"/>
            <a:ext cx="3895140" cy="391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769" y="1524000"/>
            <a:ext cx="591502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118.3 </a:t>
            </a:r>
            <a:r>
              <a:rPr lang="en-US" sz="2400" dirty="0">
                <a:latin typeface="+mj-lt"/>
              </a:rPr>
              <a:t>When the axle housing reacts against the force of axle shaft rotation, the front of the differential tilts upward, creating axle windup</a:t>
            </a:r>
            <a:endParaRPr lang="en-US" sz="2400" dirty="0">
              <a:latin typeface="+mj-lt"/>
            </a:endParaRPr>
          </a:p>
        </p:txBody>
      </p:sp>
      <p:pic>
        <p:nvPicPr>
          <p:cNvPr id="4" name="Picture 2" descr="A figure shows a rear-wheel-drive solid axle with leaf spring suspension. The figure shows forces of wheel rotation that cause the front of the differential to tilt upwar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933" y="2209800"/>
            <a:ext cx="7840134" cy="336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disadvantages of a solid rear axle?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1154</TotalTime>
  <Words>1363</Words>
  <Application>Microsoft Office PowerPoint</Application>
  <PresentationFormat>On-screen Show (4:3)</PresentationFormat>
  <Paragraphs>103</Paragraphs>
  <Slides>45</Slides>
  <Notes>0</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SOLID REAR AXLES</vt:lpstr>
      <vt:lpstr>Figure 118.1 Solid axles are used on rear-wheel-drive vehicles as well as on front-wheel-drive vehicles</vt:lpstr>
      <vt:lpstr>Figure 118.2 A solid axle supports the springs, so the axle and suspension components are unsprung weight. When one wheel rides over a bump, the force of impact transfers through the solid axle to the opposite side, leading to unstable handling</vt:lpstr>
      <vt:lpstr>FREQUENTLY ASKED QUESTION</vt:lpstr>
      <vt:lpstr>Figure 118.3 When the axle housing reacts against the force of axle shaft rotation, the front of the differential tilts upward, creating axle windup</vt:lpstr>
      <vt:lpstr>QUESTION 1: ?</vt:lpstr>
      <vt:lpstr>ANSWER 1:</vt:lpstr>
      <vt:lpstr>LEAF SPRING REAR SUSPENSIONS</vt:lpstr>
      <vt:lpstr>Figure 118.4  A typical rear-wheel-drive pickup truck rear suspension equipped with leaf springs. This type of arrangement is called a Hotchkiss drive and the drivetrain forces are controlled by the rear suspension components</vt:lpstr>
      <vt:lpstr>Figure 118.5 An exploded view of a beam axle with multileaf springs</vt:lpstr>
      <vt:lpstr>TRAILING ARM REAR SUSPENSIONS</vt:lpstr>
      <vt:lpstr>Figure 118.6 A trailing arm rear suspension with a solid axle used on a front-wheel-drive vehicle</vt:lpstr>
      <vt:lpstr>Figure 118.7 This rear suspension systems use a torque arm to control axle windup. If the rubber torque arm bushings (cushions) are worn, a loud “bang” could be heard and felt when accelerating suddenly</vt:lpstr>
      <vt:lpstr>Figure 118.8 A typical beam axle rear suspension, which uses trailing arms and coil springs along with a track rod, also called a Panhard rod, to control side-to-side axle movement</vt:lpstr>
      <vt:lpstr>SEMI-TRAILING ARM REAR SUSPENSIONS</vt:lpstr>
      <vt:lpstr>Figure 118.9 This Ford rear suspension uses upper and lower semi-trailing arms to mount the rear axle and a watts linkage to control side-to-side movement</vt:lpstr>
      <vt:lpstr>INDEPENDENT REAR SUSPENSIONS</vt:lpstr>
      <vt:lpstr>Figure 118.10 An independent rear suspension provides a better ride because less weight is unsprung and the suspension is able to react quickly to bumps in the road without affecting the opposite side</vt:lpstr>
      <vt:lpstr>Figure 118.11 A typical short/ long-arm independent rear suspension</vt:lpstr>
      <vt:lpstr>Figure 118.12 This independent rear suspension uses a MacPherson strut, two parallel lower transverse control arms, and a trailing arm</vt:lpstr>
      <vt:lpstr>Figure 118.13 The toe-control rod provides an extra brace to keep the rear wheels straight ahead during braking and acceleration on this modified-strut-type independent rear suspension</vt:lpstr>
      <vt:lpstr>Figure 118.14 A transverse mono-type leaf spring used on the rear suspension of a Chevrolet Corvette</vt:lpstr>
      <vt:lpstr>SEMI-INDEPENDENT REAR SUSPENSIONS</vt:lpstr>
      <vt:lpstr>Figure 118.15 The crossbeam is placed toward the front of the vehicle rather than the centerline of the rear wheels on a semi-independent-type rear suspension</vt:lpstr>
      <vt:lpstr>Figure 118.16 A semi-independent rear suspension with MacPherson struts</vt:lpstr>
      <vt:lpstr>QUESTION 2: ?</vt:lpstr>
      <vt:lpstr>ANSWER 2:</vt:lpstr>
      <vt:lpstr>REAR SUSPENSION SERVICE</vt:lpstr>
      <vt:lpstr>Figure 118.17 Check all rubber bushings for excessive cracking</vt:lpstr>
      <vt:lpstr>Figure 118.18 Carefully inspect the bump stops for damage during a thorough visual inspection</vt:lpstr>
      <vt:lpstr>Figure 118.19 A broken spring was discovered during a routine under-vehicle visual inspection. Notice the witness marks that show that the spring coils have been hitting each other</vt:lpstr>
      <vt:lpstr>REAR SHOCK REPLACEMENT</vt:lpstr>
      <vt:lpstr>REAR SPRING REPLACEMENT (1 OF 2)</vt:lpstr>
      <vt:lpstr>REAR SPRING REPLACEMENT (2 OF 2)</vt:lpstr>
      <vt:lpstr>Figure 118.20 The shock absorber needs to be disconnected before removing the coil spring. Installation is the reverse of removal procedure</vt:lpstr>
      <vt:lpstr>Figure 118.21 The center bolt is used to hold the leaves of the leaf spring together. However, the hole for the center bolt also weakens the leaf spring. The crack shown is what a technician discovered when the leaf spring was removed during the diagnosis of a sagging rear suspension</vt:lpstr>
      <vt:lpstr>CASE STUDY </vt:lpstr>
      <vt:lpstr>Figure 118.22 Whatever was leaking appeared to be a clear liquid but it did not smell like gasoline. What could it be from the rear of the truck?</vt:lpstr>
      <vt:lpstr>Figure 118.23 The source of the leak was discovered to be hydraulic shock fluid that had leaked from the bottom of the shock and not from around the shaft seal, which is the most likely location for shocks to leak. Apparently, rust had eaten through the housing of the shock</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118</dc:title>
  <dc:creator>Curt &amp; Tammy</dc:creator>
  <cp:lastModifiedBy>Curt &amp; Tammy</cp:lastModifiedBy>
  <cp:revision>55</cp:revision>
  <dcterms:created xsi:type="dcterms:W3CDTF">2018-09-25T19:30:15Z</dcterms:created>
  <dcterms:modified xsi:type="dcterms:W3CDTF">2019-07-09T16:02:45Z</dcterms:modified>
</cp:coreProperties>
</file>